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2"/>
  </p:notesMasterIdLst>
  <p:handoutMasterIdLst>
    <p:handoutMasterId r:id="rId133"/>
  </p:handoutMasterIdLst>
  <p:sldIdLst>
    <p:sldId id="263" r:id="rId2"/>
    <p:sldId id="265" r:id="rId3"/>
    <p:sldId id="258" r:id="rId4"/>
    <p:sldId id="257" r:id="rId5"/>
    <p:sldId id="267" r:id="rId6"/>
    <p:sldId id="268" r:id="rId7"/>
    <p:sldId id="269" r:id="rId8"/>
    <p:sldId id="266" r:id="rId9"/>
    <p:sldId id="270" r:id="rId10"/>
    <p:sldId id="272" r:id="rId11"/>
    <p:sldId id="271" r:id="rId12"/>
    <p:sldId id="273" r:id="rId13"/>
    <p:sldId id="274" r:id="rId14"/>
    <p:sldId id="275" r:id="rId15"/>
    <p:sldId id="276" r:id="rId16"/>
    <p:sldId id="277" r:id="rId17"/>
    <p:sldId id="283" r:id="rId18"/>
    <p:sldId id="279" r:id="rId19"/>
    <p:sldId id="284" r:id="rId20"/>
    <p:sldId id="285" r:id="rId21"/>
    <p:sldId id="286" r:id="rId22"/>
    <p:sldId id="280" r:id="rId23"/>
    <p:sldId id="281" r:id="rId24"/>
    <p:sldId id="287" r:id="rId25"/>
    <p:sldId id="288" r:id="rId26"/>
    <p:sldId id="282" r:id="rId27"/>
    <p:sldId id="289" r:id="rId28"/>
    <p:sldId id="290" r:id="rId29"/>
    <p:sldId id="291" r:id="rId30"/>
    <p:sldId id="292" r:id="rId31"/>
    <p:sldId id="293" r:id="rId32"/>
    <p:sldId id="294" r:id="rId33"/>
    <p:sldId id="295" r:id="rId34"/>
    <p:sldId id="296" r:id="rId35"/>
    <p:sldId id="297" r:id="rId36"/>
    <p:sldId id="298" r:id="rId37"/>
    <p:sldId id="300" r:id="rId38"/>
    <p:sldId id="302" r:id="rId39"/>
    <p:sldId id="299" r:id="rId40"/>
    <p:sldId id="303" r:id="rId41"/>
    <p:sldId id="304" r:id="rId42"/>
    <p:sldId id="305" r:id="rId43"/>
    <p:sldId id="306" r:id="rId44"/>
    <p:sldId id="307" r:id="rId45"/>
    <p:sldId id="309" r:id="rId46"/>
    <p:sldId id="310" r:id="rId47"/>
    <p:sldId id="311" r:id="rId48"/>
    <p:sldId id="312" r:id="rId49"/>
    <p:sldId id="313" r:id="rId50"/>
    <p:sldId id="314" r:id="rId51"/>
    <p:sldId id="391"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92" r:id="rId69"/>
    <p:sldId id="331" r:id="rId70"/>
    <p:sldId id="332" r:id="rId71"/>
    <p:sldId id="333" r:id="rId72"/>
    <p:sldId id="334" r:id="rId73"/>
    <p:sldId id="393" r:id="rId74"/>
    <p:sldId id="394" r:id="rId75"/>
    <p:sldId id="335" r:id="rId76"/>
    <p:sldId id="336" r:id="rId77"/>
    <p:sldId id="337" r:id="rId78"/>
    <p:sldId id="338" r:id="rId79"/>
    <p:sldId id="339" r:id="rId80"/>
    <p:sldId id="395" r:id="rId81"/>
    <p:sldId id="396" r:id="rId82"/>
    <p:sldId id="340" r:id="rId83"/>
    <p:sldId id="344" r:id="rId84"/>
    <p:sldId id="341" r:id="rId85"/>
    <p:sldId id="342" r:id="rId86"/>
    <p:sldId id="343"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71" r:id="rId112"/>
    <p:sldId id="372" r:id="rId113"/>
    <p:sldId id="373" r:id="rId114"/>
    <p:sldId id="376" r:id="rId115"/>
    <p:sldId id="374" r:id="rId116"/>
    <p:sldId id="375" r:id="rId117"/>
    <p:sldId id="377" r:id="rId118"/>
    <p:sldId id="378" r:id="rId119"/>
    <p:sldId id="382" r:id="rId120"/>
    <p:sldId id="383" r:id="rId121"/>
    <p:sldId id="380" r:id="rId122"/>
    <p:sldId id="381" r:id="rId123"/>
    <p:sldId id="384" r:id="rId124"/>
    <p:sldId id="385" r:id="rId125"/>
    <p:sldId id="399" r:id="rId126"/>
    <p:sldId id="388" r:id="rId127"/>
    <p:sldId id="389" r:id="rId128"/>
    <p:sldId id="390" r:id="rId129"/>
    <p:sldId id="398" r:id="rId130"/>
    <p:sldId id="397" r:id="rId1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Portada e índice" id="{D18FB99D-24AB-4756-97CB-46CCAD34DC9B}">
          <p14:sldIdLst>
            <p14:sldId id="263"/>
            <p14:sldId id="265"/>
          </p14:sldIdLst>
        </p14:section>
        <p14:section name="Presentación" id="{47610F4A-BAF2-4FEB-A157-B17F3C6A6E86}">
          <p14:sldIdLst>
            <p14:sldId id="258"/>
            <p14:sldId id="257"/>
            <p14:sldId id="267"/>
            <p14:sldId id="268"/>
          </p14:sldIdLst>
        </p14:section>
        <p14:section name="Introducción a AWS" id="{9D80BBBE-807E-48B5-93B7-9A3DF5868398}">
          <p14:sldIdLst>
            <p14:sldId id="269"/>
            <p14:sldId id="266"/>
            <p14:sldId id="270"/>
            <p14:sldId id="272"/>
            <p14:sldId id="271"/>
            <p14:sldId id="273"/>
            <p14:sldId id="274"/>
            <p14:sldId id="275"/>
            <p14:sldId id="276"/>
            <p14:sldId id="277"/>
            <p14:sldId id="283"/>
            <p14:sldId id="279"/>
            <p14:sldId id="284"/>
            <p14:sldId id="285"/>
            <p14:sldId id="286"/>
            <p14:sldId id="280"/>
            <p14:sldId id="281"/>
            <p14:sldId id="287"/>
            <p14:sldId id="288"/>
            <p14:sldId id="282"/>
          </p14:sldIdLst>
        </p14:section>
        <p14:section name="AWS IAM" id="{9D9C92D7-D595-4FC6-AF3A-CD9EE9D91FE6}">
          <p14:sldIdLst>
            <p14:sldId id="289"/>
            <p14:sldId id="290"/>
            <p14:sldId id="291"/>
            <p14:sldId id="292"/>
            <p14:sldId id="293"/>
            <p14:sldId id="294"/>
            <p14:sldId id="295"/>
            <p14:sldId id="296"/>
            <p14:sldId id="297"/>
            <p14:sldId id="298"/>
            <p14:sldId id="300"/>
            <p14:sldId id="302"/>
            <p14:sldId id="299"/>
            <p14:sldId id="303"/>
            <p14:sldId id="304"/>
            <p14:sldId id="305"/>
            <p14:sldId id="306"/>
            <p14:sldId id="307"/>
            <p14:sldId id="309"/>
            <p14:sldId id="310"/>
          </p14:sldIdLst>
        </p14:section>
        <p14:section name="Protección de Datos" id="{4AB2CCF9-B11C-43F5-81C9-46695FC566AE}">
          <p14:sldIdLst>
            <p14:sldId id="311"/>
            <p14:sldId id="312"/>
            <p14:sldId id="313"/>
            <p14:sldId id="314"/>
            <p14:sldId id="391"/>
            <p14:sldId id="315"/>
            <p14:sldId id="316"/>
            <p14:sldId id="317"/>
            <p14:sldId id="318"/>
          </p14:sldIdLst>
        </p14:section>
        <p14:section name="Servicios de infraestructura - VPC" id="{B69EB036-DD99-4DAF-822C-43947AC715D4}">
          <p14:sldIdLst>
            <p14:sldId id="319"/>
            <p14:sldId id="320"/>
            <p14:sldId id="321"/>
            <p14:sldId id="322"/>
            <p14:sldId id="323"/>
            <p14:sldId id="324"/>
            <p14:sldId id="325"/>
            <p14:sldId id="326"/>
            <p14:sldId id="327"/>
            <p14:sldId id="328"/>
          </p14:sldIdLst>
        </p14:section>
        <p14:section name="Servicios de infraestructura - EC2 y EBS" id="{54DFF83B-41CC-4812-80AE-1FC603938E3F}">
          <p14:sldIdLst>
            <p14:sldId id="329"/>
            <p14:sldId id="330"/>
            <p14:sldId id="392"/>
            <p14:sldId id="331"/>
            <p14:sldId id="332"/>
            <p14:sldId id="333"/>
            <p14:sldId id="334"/>
            <p14:sldId id="393"/>
            <p14:sldId id="394"/>
            <p14:sldId id="335"/>
            <p14:sldId id="336"/>
          </p14:sldIdLst>
        </p14:section>
        <p14:section name="Servicios de Contenedor - RDS" id="{81BD128A-DF1F-4DBD-87A8-51993399BF37}">
          <p14:sldIdLst>
            <p14:sldId id="337"/>
            <p14:sldId id="338"/>
            <p14:sldId id="339"/>
            <p14:sldId id="395"/>
            <p14:sldId id="396"/>
            <p14:sldId id="340"/>
            <p14:sldId id="344"/>
            <p14:sldId id="341"/>
            <p14:sldId id="342"/>
            <p14:sldId id="343"/>
            <p14:sldId id="345"/>
            <p14:sldId id="346"/>
          </p14:sldIdLst>
        </p14:section>
        <p14:section name="Servicios Abstractos - S3" id="{31527D5C-B6CC-492C-858D-7D216B65A6C3}">
          <p14:sldIdLst>
            <p14:sldId id="347"/>
            <p14:sldId id="348"/>
            <p14:sldId id="349"/>
            <p14:sldId id="350"/>
            <p14:sldId id="351"/>
            <p14:sldId id="352"/>
            <p14:sldId id="353"/>
            <p14:sldId id="354"/>
            <p14:sldId id="355"/>
            <p14:sldId id="356"/>
            <p14:sldId id="357"/>
            <p14:sldId id="358"/>
          </p14:sldIdLst>
        </p14:section>
        <p14:section name="Servicios de Seguridad – CloudTrail" id="{541B923C-D667-4C40-9F0C-B6A8CDBA8239}">
          <p14:sldIdLst>
            <p14:sldId id="359"/>
            <p14:sldId id="360"/>
            <p14:sldId id="361"/>
            <p14:sldId id="362"/>
          </p14:sldIdLst>
        </p14:section>
        <p14:section name="Servicios de Seguridad - CloudWatch" id="{469288D3-104B-4D9F-9273-A33F2306F157}">
          <p14:sldIdLst>
            <p14:sldId id="363"/>
            <p14:sldId id="364"/>
            <p14:sldId id="365"/>
            <p14:sldId id="366"/>
          </p14:sldIdLst>
        </p14:section>
        <p14:section name="Servicios de Seguridad - Shield" id="{A34C7AB1-ACC5-4DFE-8830-CDFF0EE99A1F}">
          <p14:sldIdLst>
            <p14:sldId id="367"/>
            <p14:sldId id="368"/>
            <p14:sldId id="371"/>
          </p14:sldIdLst>
        </p14:section>
        <p14:section name="Servicios de Seguridad - WAF" id="{C959B9D9-170C-4ABF-8D76-299022CC35EE}">
          <p14:sldIdLst>
            <p14:sldId id="372"/>
            <p14:sldId id="373"/>
            <p14:sldId id="376"/>
            <p14:sldId id="374"/>
            <p14:sldId id="375"/>
          </p14:sldIdLst>
        </p14:section>
        <p14:section name="Servicios de Seguridad - Inspector" id="{ED83A024-0674-409B-8767-5944BD1B73F7}">
          <p14:sldIdLst>
            <p14:sldId id="377"/>
            <p14:sldId id="378"/>
            <p14:sldId id="382"/>
            <p14:sldId id="383"/>
            <p14:sldId id="380"/>
            <p14:sldId id="381"/>
          </p14:sldIdLst>
        </p14:section>
        <p14:section name="Servicios de Seguridad - GuardDuty" id="{EC240A13-1D0E-493E-A193-DA190CDFB8C5}">
          <p14:sldIdLst>
            <p14:sldId id="384"/>
            <p14:sldId id="385"/>
            <p14:sldId id="399"/>
            <p14:sldId id="388"/>
            <p14:sldId id="389"/>
          </p14:sldIdLst>
        </p14:section>
        <p14:section name="Final" id="{FA9F9529-2A61-496D-B798-9BF581A660BD}">
          <p14:sldIdLst>
            <p14:sldId id="390"/>
            <p14:sldId id="398"/>
            <p14:sldId id="397"/>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9BB"/>
    <a:srgbClr val="4F616E"/>
    <a:srgbClr val="2C2827"/>
    <a:srgbClr val="7DB210"/>
    <a:srgbClr val="E731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57" autoAdjust="0"/>
  </p:normalViewPr>
  <p:slideViewPr>
    <p:cSldViewPr snapToGrid="0">
      <p:cViewPr varScale="1">
        <p:scale>
          <a:sx n="36" d="100"/>
          <a:sy n="36" d="100"/>
        </p:scale>
        <p:origin x="672" y="90"/>
      </p:cViewPr>
      <p:guideLst>
        <p:guide orient="horz" pos="4320"/>
        <p:guide pos="7680"/>
      </p:guideLst>
    </p:cSldViewPr>
  </p:slideViewPr>
  <p:notesTextViewPr>
    <p:cViewPr>
      <p:scale>
        <a:sx n="3" d="2"/>
        <a:sy n="3" d="2"/>
      </p:scale>
      <p:origin x="0" y="0"/>
    </p:cViewPr>
  </p:notesTextViewPr>
  <p:sorterViewPr>
    <p:cViewPr>
      <p:scale>
        <a:sx n="100" d="100"/>
        <a:sy n="100" d="100"/>
      </p:scale>
      <p:origin x="0" y="-7378"/>
    </p:cViewPr>
  </p:sorterViewPr>
  <p:notesViewPr>
    <p:cSldViewPr snapToGrid="0">
      <p:cViewPr varScale="1">
        <p:scale>
          <a:sx n="40" d="100"/>
          <a:sy n="40" d="100"/>
        </p:scale>
        <p:origin x="2290" y="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B48888-8917-4428-8EFD-154AB5BA9689}" type="datetimeFigureOut">
              <a:rPr lang="es-ES" smtClean="0"/>
              <a:t>02/12/2018</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FA18-1473-4BFB-8CAB-DE5E7131C497}" type="slidenum">
              <a:rPr lang="es-ES" smtClean="0"/>
              <a:t>‹Nº›</a:t>
            </a:fld>
            <a:endParaRPr lang="es-ES"/>
          </a:p>
        </p:txBody>
      </p:sp>
    </p:spTree>
    <p:extLst>
      <p:ext uri="{BB962C8B-B14F-4D97-AF65-F5344CB8AC3E}">
        <p14:creationId xmlns:p14="http://schemas.microsoft.com/office/powerpoint/2010/main" val="10657201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1143000" y="685800"/>
            <a:ext cx="4572000" cy="3429000"/>
          </a:xfrm>
          <a:prstGeom prst="rect">
            <a:avLst/>
          </a:prstGeom>
        </p:spPr>
        <p:txBody>
          <a:bodyPr/>
          <a:lstStyle/>
          <a:p>
            <a:endParaRPr/>
          </a:p>
        </p:txBody>
      </p:sp>
      <p:sp>
        <p:nvSpPr>
          <p:cNvPr id="162" name="Shape 1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07146880"/>
      </p:ext>
    </p:extLst>
  </p:cSld>
  <p:clrMap bg1="lt1" tx1="dk1" bg2="lt2" tx2="dk2" accent1="accent1" accent2="accent2" accent3="accent3" accent4="accent4" accent5="accent5" accent6="accent6" hlink="hlink" folHlink="folHlink"/>
  <p:hf sldNum="0"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Tree>
    <p:extLst>
      <p:ext uri="{BB962C8B-B14F-4D97-AF65-F5344CB8AC3E}">
        <p14:creationId xmlns:p14="http://schemas.microsoft.com/office/powerpoint/2010/main" val="1655924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ortada">
    <p:spTree>
      <p:nvGrpSpPr>
        <p:cNvPr id="1" name=""/>
        <p:cNvGrpSpPr/>
        <p:nvPr/>
      </p:nvGrpSpPr>
      <p:grpSpPr>
        <a:xfrm>
          <a:off x="0" y="0"/>
          <a:ext cx="0" cy="0"/>
          <a:chOff x="0" y="0"/>
          <a:chExt cx="0" cy="0"/>
        </a:xfrm>
      </p:grpSpPr>
      <p:sp>
        <p:nvSpPr>
          <p:cNvPr id="2" name="Título 1"/>
          <p:cNvSpPr>
            <a:spLocks noGrp="1"/>
          </p:cNvSpPr>
          <p:nvPr>
            <p:ph type="ctrTitle"/>
          </p:nvPr>
        </p:nvSpPr>
        <p:spPr>
          <a:xfrm>
            <a:off x="3286326" y="5427404"/>
            <a:ext cx="18364305" cy="2260961"/>
          </a:xfrm>
          <a:prstGeom prst="rect">
            <a:avLst/>
          </a:prstGeom>
        </p:spPr>
        <p:txBody>
          <a:bodyPr anchor="b"/>
          <a:lstStyle>
            <a:lvl1pPr marL="0" marR="0" indent="0" algn="ctr" defTabSz="821531" rtl="0" fontAlgn="auto" latinLnBrk="0" hangingPunct="0">
              <a:lnSpc>
                <a:spcPct val="100000"/>
              </a:lnSpc>
              <a:spcBef>
                <a:spcPts val="0"/>
              </a:spcBef>
              <a:spcAft>
                <a:spcPts val="0"/>
              </a:spcAft>
              <a:buClrTx/>
              <a:buSzTx/>
              <a:buFontTx/>
              <a:buNone/>
              <a:tabLst/>
              <a:defRPr kumimoji="0" lang="es-ES" sz="7100" b="0" i="0" u="none" strike="noStrike" cap="none" spc="1065" normalizeH="0" baseline="0" dirty="0">
                <a:ln>
                  <a:noFill/>
                </a:ln>
                <a:solidFill>
                  <a:srgbClr val="4F616E"/>
                </a:solidFill>
                <a:effectLst/>
                <a:uFillTx/>
                <a:latin typeface="Arial Narrow"/>
                <a:ea typeface="Arial Narrow"/>
                <a:cs typeface="Arial Narrow"/>
                <a:sym typeface="Arial Narrow"/>
              </a:defRPr>
            </a:lvl1pPr>
          </a:lstStyle>
          <a:p>
            <a:r>
              <a:rPr lang="es-ES"/>
              <a:t>Haga clic para modificar el estilo de título del patrón</a:t>
            </a:r>
            <a:endParaRPr lang="es-E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ubapartado">
    <p:spTree>
      <p:nvGrpSpPr>
        <p:cNvPr id="1" name=""/>
        <p:cNvGrpSpPr/>
        <p:nvPr/>
      </p:nvGrpSpPr>
      <p:grpSpPr>
        <a:xfrm>
          <a:off x="0" y="0"/>
          <a:ext cx="0" cy="0"/>
          <a:chOff x="0" y="0"/>
          <a:chExt cx="0" cy="0"/>
        </a:xfrm>
      </p:grpSpPr>
      <p:sp>
        <p:nvSpPr>
          <p:cNvPr id="65" name="Shape 65"/>
          <p:cNvSpPr>
            <a:spLocks noGrp="1"/>
          </p:cNvSpPr>
          <p:nvPr>
            <p:ph type="sldNum" sz="quarter" idx="2"/>
          </p:nvPr>
        </p:nvSpPr>
        <p:spPr>
          <a:xfrm>
            <a:off x="11935814" y="13010554"/>
            <a:ext cx="494513" cy="511176"/>
          </a:xfrm>
          <a:prstGeom prst="rect">
            <a:avLst/>
          </a:prstGeom>
        </p:spPr>
        <p:txBody>
          <a:bodyPr/>
          <a:lstStyle/>
          <a:p>
            <a:fld id="{86CB4B4D-7CA3-9044-876B-883B54F8677D}" type="slidenum">
              <a:t>‹Nº›</a:t>
            </a:fld>
            <a:endParaRPr/>
          </a:p>
        </p:txBody>
      </p:sp>
      <p:sp>
        <p:nvSpPr>
          <p:cNvPr id="2" name="Título 1"/>
          <p:cNvSpPr>
            <a:spLocks noGrp="1"/>
          </p:cNvSpPr>
          <p:nvPr>
            <p:ph type="title"/>
          </p:nvPr>
        </p:nvSpPr>
        <p:spPr>
          <a:xfrm>
            <a:off x="1760652" y="5987079"/>
            <a:ext cx="21031200" cy="2651125"/>
          </a:xfrm>
          <a:prstGeom prst="rect">
            <a:avLst/>
          </a:prstGeom>
        </p:spPr>
        <p:txBody>
          <a:bodyPr/>
          <a:lstStyle>
            <a:lvl1pPr marL="0" marR="0" indent="0" algn="ctr" defTabSz="821531" rtl="0" fontAlgn="auto" latinLnBrk="0" hangingPunct="0">
              <a:lnSpc>
                <a:spcPct val="100000"/>
              </a:lnSpc>
              <a:spcBef>
                <a:spcPts val="0"/>
              </a:spcBef>
              <a:spcAft>
                <a:spcPts val="0"/>
              </a:spcAft>
              <a:buClrTx/>
              <a:buSzTx/>
              <a:buFontTx/>
              <a:buNone/>
              <a:tabLst/>
              <a:defRPr kumimoji="0" lang="es-ES" sz="7100" b="1"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stStyle>
          <a:p>
            <a:r>
              <a:rPr lang="es-ES"/>
              <a:t>Haga clic para modificar el estilo de título del patrón</a:t>
            </a:r>
            <a:endParaRPr lang="es-ES"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NDICE">
    <p:spTree>
      <p:nvGrpSpPr>
        <p:cNvPr id="1" name=""/>
        <p:cNvGrpSpPr/>
        <p:nvPr/>
      </p:nvGrpSpPr>
      <p:grpSpPr>
        <a:xfrm>
          <a:off x="0" y="0"/>
          <a:ext cx="0" cy="0"/>
          <a:chOff x="0" y="0"/>
          <a:chExt cx="0" cy="0"/>
        </a:xfrm>
      </p:grpSpPr>
      <p:sp>
        <p:nvSpPr>
          <p:cNvPr id="5" name="Content Placeholder 2"/>
          <p:cNvSpPr>
            <a:spLocks noGrp="1"/>
          </p:cNvSpPr>
          <p:nvPr>
            <p:ph idx="1"/>
          </p:nvPr>
        </p:nvSpPr>
        <p:spPr>
          <a:xfrm>
            <a:off x="883921" y="2675466"/>
            <a:ext cx="22738080" cy="8551333"/>
          </a:xfrm>
          <a:prstGeom prst="rect">
            <a:avLst/>
          </a:prstGeom>
        </p:spPr>
        <p:txBody>
          <a:bodyPr/>
          <a:lstStyle>
            <a:lvl1pPr marL="1143000" indent="-1143000">
              <a:buClr>
                <a:srgbClr val="3879BB"/>
              </a:buClr>
              <a:buSzPct val="100000"/>
              <a:buFont typeface="+mj-lt"/>
              <a:buAutoNum type="arabicPeriod"/>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a:buClr>
                <a:srgbClr val="4F616E"/>
              </a:buClr>
              <a:buSzPct val="100000"/>
              <a:buFont typeface="Wingdings" pitchFamily="2" charset="2"/>
              <a:buChar char="§"/>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indent="-617361">
              <a:buClr>
                <a:srgbClr val="4F616E"/>
              </a:buClr>
              <a:buSzPct val="75000"/>
              <a:buFont typeface="Calibri" panose="020F0502020204030204" pitchFamily="34" charset="0"/>
              <a:buChar char="□"/>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stStyle>
          <a:p>
            <a:pPr lvl="0"/>
            <a:r>
              <a:rPr lang="es-ES"/>
              <a:t>Editar los estilos de texto del patrón</a:t>
            </a:r>
          </a:p>
          <a:p>
            <a:pPr lvl="1"/>
            <a:r>
              <a:rPr lang="es-ES"/>
              <a:t>Segundo nivel</a:t>
            </a:r>
          </a:p>
        </p:txBody>
      </p:sp>
      <p:sp>
        <p:nvSpPr>
          <p:cNvPr id="6" name="Title 1"/>
          <p:cNvSpPr>
            <a:spLocks noGrp="1"/>
          </p:cNvSpPr>
          <p:nvPr>
            <p:ph type="title" hasCustomPrompt="1"/>
          </p:nvPr>
        </p:nvSpPr>
        <p:spPr>
          <a:xfrm>
            <a:off x="883919" y="1274716"/>
            <a:ext cx="22738081" cy="1400751"/>
          </a:xfrm>
          <a:prstGeom prst="rect">
            <a:avLst/>
          </a:prstGeom>
        </p:spPr>
        <p:txBody>
          <a:bodyPr/>
          <a:lstStyle>
            <a:lvl1pPr marL="0" indent="0" algn="l">
              <a:buFontTx/>
              <a:buNone/>
              <a:defRPr sz="7200">
                <a:solidFill>
                  <a:srgbClr val="3879BB"/>
                </a:solidFill>
                <a:latin typeface="Arial" panose="020B0604020202020204" pitchFamily="34" charset="0"/>
                <a:cs typeface="Arial" panose="020B0604020202020204" pitchFamily="34" charset="0"/>
              </a:defRPr>
            </a:lvl1pPr>
          </a:lstStyle>
          <a:p>
            <a:r>
              <a:rPr lang="es-ES_tradnl" dirty="0"/>
              <a:t>ÍNDICE</a:t>
            </a:r>
            <a:endParaRPr lang="en-US" dirty="0"/>
          </a:p>
        </p:txBody>
      </p:sp>
      <p:sp>
        <p:nvSpPr>
          <p:cNvPr id="9" name="Shape 20"/>
          <p:cNvSpPr>
            <a:spLocks noGrp="1"/>
          </p:cNvSpPr>
          <p:nvPr>
            <p:ph type="sldNum" sz="quarter" idx="2"/>
          </p:nvPr>
        </p:nvSpPr>
        <p:spPr>
          <a:xfrm>
            <a:off x="1493519" y="12522874"/>
            <a:ext cx="1013270" cy="498969"/>
          </a:xfrm>
          <a:prstGeom prst="rect">
            <a:avLst/>
          </a:prstGeom>
        </p:spPr>
        <p:txBody>
          <a:bodyPr/>
          <a:lstStyle>
            <a:lvl1pPr>
              <a:defRPr sz="3200" b="1">
                <a:solidFill>
                  <a:srgbClr val="4F616E"/>
                </a:solidFill>
                <a:latin typeface="Arial" panose="020B0604020202020204" pitchFamily="34" charset="0"/>
                <a:cs typeface="Arial" panose="020B0604020202020204" pitchFamily="34" charset="0"/>
              </a:defRPr>
            </a:lvl1pPr>
          </a:lstStyle>
          <a:p>
            <a:fld id="{86CB4B4D-7CA3-9044-876B-883B54F8677D}" type="slidenum">
              <a:rPr lang="es-ES" smtClean="0"/>
              <a:pPr/>
              <a:t>‹Nº›</a:t>
            </a:fld>
            <a:endParaRPr lang="es-E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5" name="Content Placeholder 2"/>
          <p:cNvSpPr>
            <a:spLocks noGrp="1"/>
          </p:cNvSpPr>
          <p:nvPr>
            <p:ph idx="1"/>
          </p:nvPr>
        </p:nvSpPr>
        <p:spPr>
          <a:xfrm>
            <a:off x="883921" y="2675466"/>
            <a:ext cx="22738080" cy="8551333"/>
          </a:xfrm>
          <a:prstGeom prst="rect">
            <a:avLst/>
          </a:prstGeom>
        </p:spPr>
        <p:txBody>
          <a:bodyPr/>
          <a:lstStyle>
            <a:lvl1pPr>
              <a:buClr>
                <a:srgbClr val="3879BB"/>
              </a:buClr>
              <a:buSzPct val="100000"/>
              <a:buFont typeface="Wingdings" pitchFamily="2" charset="2"/>
              <a:buChar char=""/>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a:buClr>
                <a:srgbClr val="4F616E"/>
              </a:buClr>
              <a:buSzPct val="100000"/>
              <a:buFont typeface="Wingdings" pitchFamily="2" charset="2"/>
              <a:buChar char="§"/>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indent="-617361">
              <a:buClr>
                <a:srgbClr val="4F616E"/>
              </a:buClr>
              <a:buSzPct val="75000"/>
              <a:buFont typeface="Calibri" panose="020F0502020204030204" pitchFamily="34" charset="0"/>
              <a:buChar char="□"/>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stStyle>
          <a:p>
            <a:pPr lvl="0"/>
            <a:r>
              <a:rPr lang="es-ES"/>
              <a:t>Editar los estilos de texto del patrón</a:t>
            </a:r>
          </a:p>
          <a:p>
            <a:pPr lvl="1"/>
            <a:r>
              <a:rPr lang="es-ES"/>
              <a:t>Segundo nivel</a:t>
            </a:r>
          </a:p>
          <a:p>
            <a:pPr lvl="2"/>
            <a:r>
              <a:rPr lang="es-ES"/>
              <a:t>Tercer nivel</a:t>
            </a:r>
          </a:p>
        </p:txBody>
      </p:sp>
      <p:sp>
        <p:nvSpPr>
          <p:cNvPr id="6" name="Title 1"/>
          <p:cNvSpPr>
            <a:spLocks noGrp="1"/>
          </p:cNvSpPr>
          <p:nvPr>
            <p:ph type="title"/>
          </p:nvPr>
        </p:nvSpPr>
        <p:spPr>
          <a:xfrm>
            <a:off x="883919" y="1274716"/>
            <a:ext cx="22738081" cy="1400751"/>
          </a:xfrm>
          <a:prstGeom prst="rect">
            <a:avLst/>
          </a:prstGeom>
        </p:spPr>
        <p:txBody>
          <a:bodyPr/>
          <a:lstStyle>
            <a:lvl1pPr marL="1371600" indent="-1371600" algn="l">
              <a:buFont typeface="+mj-lt"/>
              <a:buAutoNum type="arabicPeriod"/>
              <a:defRPr sz="7200" cap="none" baseline="0">
                <a:solidFill>
                  <a:srgbClr val="3879BB"/>
                </a:solidFill>
                <a:latin typeface="Arial" panose="020B0604020202020204" pitchFamily="34" charset="0"/>
                <a:cs typeface="Arial" panose="020B0604020202020204" pitchFamily="34" charset="0"/>
              </a:defRPr>
            </a:lvl1pPr>
          </a:lstStyle>
          <a:p>
            <a:r>
              <a:rPr lang="es-ES"/>
              <a:t>Haga clic para modificar el estilo de título del patrón</a:t>
            </a:r>
            <a:endParaRPr lang="en-US" dirty="0"/>
          </a:p>
        </p:txBody>
      </p:sp>
      <p:sp>
        <p:nvSpPr>
          <p:cNvPr id="9" name="Shape 20"/>
          <p:cNvSpPr>
            <a:spLocks noGrp="1"/>
          </p:cNvSpPr>
          <p:nvPr>
            <p:ph type="sldNum" sz="quarter" idx="2"/>
          </p:nvPr>
        </p:nvSpPr>
        <p:spPr>
          <a:xfrm>
            <a:off x="1493519" y="12522874"/>
            <a:ext cx="1013270" cy="498969"/>
          </a:xfrm>
          <a:prstGeom prst="rect">
            <a:avLst/>
          </a:prstGeom>
        </p:spPr>
        <p:txBody>
          <a:bodyPr/>
          <a:lstStyle>
            <a:lvl1pPr>
              <a:defRPr sz="3200" b="1">
                <a:solidFill>
                  <a:srgbClr val="4F616E"/>
                </a:solidFill>
                <a:latin typeface="Arial" panose="020B0604020202020204" pitchFamily="34" charset="0"/>
                <a:cs typeface="Arial" panose="020B0604020202020204" pitchFamily="34" charset="0"/>
              </a:defRPr>
            </a:lvl1pPr>
          </a:lstStyle>
          <a:p>
            <a:fld id="{86CB4B4D-7CA3-9044-876B-883B54F8677D}" type="slidenum">
              <a:rPr lang="es-ES" smtClean="0"/>
              <a:pPr/>
              <a:t>‹Nº›</a:t>
            </a:fld>
            <a:endParaRPr lang="es-ES"/>
          </a:p>
        </p:txBody>
      </p:sp>
    </p:spTree>
    <p:extLst>
      <p:ext uri="{BB962C8B-B14F-4D97-AF65-F5344CB8AC3E}">
        <p14:creationId xmlns:p14="http://schemas.microsoft.com/office/powerpoint/2010/main" val="397984531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GRACIAS">
    <p:spTree>
      <p:nvGrpSpPr>
        <p:cNvPr id="1" name=""/>
        <p:cNvGrpSpPr/>
        <p:nvPr/>
      </p:nvGrpSpPr>
      <p:grpSpPr>
        <a:xfrm>
          <a:off x="0" y="0"/>
          <a:ext cx="0" cy="0"/>
          <a:chOff x="0" y="0"/>
          <a:chExt cx="0" cy="0"/>
        </a:xfrm>
      </p:grpSpPr>
      <p:sp>
        <p:nvSpPr>
          <p:cNvPr id="13" name="Shape 177"/>
          <p:cNvSpPr/>
          <p:nvPr userDrawn="1"/>
        </p:nvSpPr>
        <p:spPr>
          <a:xfrm>
            <a:off x="8876177" y="6002963"/>
            <a:ext cx="6597602" cy="171007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1000" b="1" cap="all">
                <a:solidFill>
                  <a:srgbClr val="53585F"/>
                </a:solidFill>
                <a:latin typeface="Arial"/>
                <a:ea typeface="Arial"/>
                <a:cs typeface="Arial"/>
                <a:sym typeface="Arial"/>
              </a:defRPr>
            </a:lvl1pPr>
          </a:lstStyle>
          <a:p>
            <a:r>
              <a:rPr dirty="0"/>
              <a:t>gracias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4" name="CuadroTexto 3"/>
          <p:cNvSpPr txBox="1"/>
          <p:nvPr userDrawn="1"/>
        </p:nvSpPr>
        <p:spPr>
          <a:xfrm>
            <a:off x="19514902" y="246594"/>
            <a:ext cx="387926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4000" b="1" i="0" u="none" strike="noStrike" cap="none" spc="0" normalizeH="0" baseline="0" dirty="0">
                <a:ln>
                  <a:noFill/>
                </a:ln>
                <a:solidFill>
                  <a:schemeClr val="bg1"/>
                </a:solidFill>
                <a:effectLst/>
                <a:uFillTx/>
                <a:latin typeface="+mn-lt"/>
                <a:ea typeface="+mn-ea"/>
                <a:cs typeface="+mn-cs"/>
                <a:sym typeface="Helvetica Light"/>
              </a:rPr>
              <a:t>#CyberCamp18</a:t>
            </a:r>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1" r:id="rId3"/>
    <p:sldLayoutId id="2147483654" r:id="rId4"/>
    <p:sldLayoutId id="2147483650" r:id="rId5"/>
  </p:sldLayoutIdLst>
  <p:transition spd="med"/>
  <p:hf hdr="0" ftr="0" dt="0"/>
  <p:txStyles>
    <p:titleStyle>
      <a:lvl1pPr marL="0" marR="0" indent="0" algn="ctr" defTabSz="821531"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1531"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531"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0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4.png"/><Relationship Id="rId7" Type="http://schemas.openxmlformats.org/officeDocument/2006/relationships/image" Target="../media/image120.jp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19.jpe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1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4.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hyperlink" Target="https://policysim.aws.amazon.com/"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emf"/></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68.emf"/><Relationship Id="rId10" Type="http://schemas.openxmlformats.org/officeDocument/2006/relationships/image" Target="../media/image72.emf"/><Relationship Id="rId4" Type="http://schemas.openxmlformats.org/officeDocument/2006/relationships/image" Target="../media/image46.png"/><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45.png"/><Relationship Id="rId10"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68.emf"/></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5.jpg"/></Relationships>
</file>

<file path=ppt/slides/_rels/slide6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4.png"/><Relationship Id="rId7"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g"/><Relationship Id="rId9" Type="http://schemas.openxmlformats.org/officeDocument/2006/relationships/image" Target="../media/image87.png"/></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4.png"/><Relationship Id="rId7"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g"/><Relationship Id="rId9"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jpg"/></Relationships>
</file>

<file path=ppt/slides/_rels/slide7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png"/><Relationship Id="rId7"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9.png"/><Relationship Id="rId9"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png"/><Relationship Id="rId7"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9.png"/><Relationship Id="rId9" Type="http://schemas.openxmlformats.org/officeDocument/2006/relationships/image" Target="../media/image92.png"/></Relationships>
</file>

<file path=ppt/slides/_rels/slide8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pn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5.png"/><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4.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7.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4.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7.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9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65"/>
          <p:cNvSpPr/>
          <p:nvPr/>
        </p:nvSpPr>
        <p:spPr>
          <a:xfrm>
            <a:off x="12191999" y="7314782"/>
            <a:ext cx="144334" cy="682878"/>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3500" spc="0">
                <a:solidFill>
                  <a:srgbClr val="4F616E"/>
                </a:solidFill>
                <a:latin typeface="Arial Narrow"/>
                <a:ea typeface="Arial Narrow"/>
                <a:cs typeface="Arial Narrow"/>
                <a:sym typeface="Arial Narrow"/>
              </a:defRPr>
            </a:lvl1pPr>
          </a:lstStyle>
          <a:p>
            <a:endParaRPr dirty="0"/>
          </a:p>
        </p:txBody>
      </p:sp>
      <p:sp>
        <p:nvSpPr>
          <p:cNvPr id="7" name="Título 6"/>
          <p:cNvSpPr>
            <a:spLocks noGrp="1"/>
          </p:cNvSpPr>
          <p:nvPr>
            <p:ph type="ctrTitle"/>
          </p:nvPr>
        </p:nvSpPr>
        <p:spPr>
          <a:xfrm>
            <a:off x="3082014" y="5047499"/>
            <a:ext cx="18364305" cy="1516153"/>
          </a:xfrm>
        </p:spPr>
        <p:txBody>
          <a:bodyPr/>
          <a:lstStyle/>
          <a:p>
            <a:r>
              <a:rPr lang="es-ES" sz="11500" dirty="0"/>
              <a:t>AWS Cloud Security </a:t>
            </a:r>
            <a:endParaRPr lang="es-ES" sz="8800" dirty="0"/>
          </a:p>
        </p:txBody>
      </p:sp>
      <p:sp>
        <p:nvSpPr>
          <p:cNvPr id="8" name="Shape 165"/>
          <p:cNvSpPr/>
          <p:nvPr/>
        </p:nvSpPr>
        <p:spPr>
          <a:xfrm>
            <a:off x="6949410" y="6793024"/>
            <a:ext cx="10629512" cy="97526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3500" spc="0">
                <a:solidFill>
                  <a:srgbClr val="4F616E"/>
                </a:solidFill>
                <a:latin typeface="Arial Narrow"/>
                <a:ea typeface="Arial Narrow"/>
                <a:cs typeface="Arial Narrow"/>
                <a:sym typeface="Arial Narrow"/>
              </a:defRPr>
            </a:lvl1pPr>
          </a:lstStyle>
          <a:p>
            <a:r>
              <a:rPr lang="es-ES" sz="5400" dirty="0"/>
              <a:t>Máxima seguridad en la nube de Amazon</a:t>
            </a:r>
            <a:endParaRPr sz="5400" dirty="0"/>
          </a:p>
        </p:txBody>
      </p:sp>
    </p:spTree>
    <p:extLst>
      <p:ext uri="{BB962C8B-B14F-4D97-AF65-F5344CB8AC3E}">
        <p14:creationId xmlns:p14="http://schemas.microsoft.com/office/powerpoint/2010/main" val="8722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1032000" y="7566217"/>
            <a:ext cx="22320000" cy="3445434"/>
          </a:xfrm>
        </p:spPr>
        <p:txBody>
          <a:bodyPr/>
          <a:lstStyle/>
          <a:p>
            <a:pPr marL="0" indent="0" algn="just">
              <a:spcBef>
                <a:spcPts val="3600"/>
              </a:spcBef>
              <a:buNone/>
            </a:pPr>
            <a:r>
              <a:rPr lang="es-ES" sz="2800" dirty="0"/>
              <a:t>Plataforma como servicio (PaaS): </a:t>
            </a:r>
          </a:p>
          <a:p>
            <a:pPr marL="0" indent="0" algn="just">
              <a:spcBef>
                <a:spcPts val="3600"/>
              </a:spcBef>
              <a:buNone/>
            </a:pPr>
            <a:r>
              <a:rPr lang="es-ES" sz="2800" b="0" dirty="0"/>
              <a:t>Las Plataformas como servicio eliminan la necesidad de las compañías de administrar la infraestructura subyacente (normalmente hardware y sistemas operativos) y le permiten centrarse en la implementación y la administración de sus aplicaciones. Esto contribuye a mejorar su eficacia, pues no tiene que preocuparse del aprovisionamiento de recursos, la planificación de la capacidad, el mantenimiento de software, los parches ni ninguna de las demás arduas tareas que conlleva la ejecución de su aplicación. </a:t>
            </a:r>
          </a:p>
        </p:txBody>
      </p:sp>
      <p:sp>
        <p:nvSpPr>
          <p:cNvPr id="4" name="Título 3"/>
          <p:cNvSpPr>
            <a:spLocks noGrp="1"/>
          </p:cNvSpPr>
          <p:nvPr>
            <p:ph type="title"/>
          </p:nvPr>
        </p:nvSpPr>
        <p:spPr/>
        <p:txBody>
          <a:bodyPr/>
          <a:lstStyle/>
          <a:p>
            <a:pPr marL="0" indent="0">
              <a:buNone/>
            </a:pPr>
            <a:r>
              <a:rPr lang="es-ES" dirty="0"/>
              <a:t>Computación en la nube</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10</a:t>
            </a:fld>
            <a:endParaRPr lang="es-ES"/>
          </a:p>
        </p:txBody>
      </p:sp>
      <p:pic>
        <p:nvPicPr>
          <p:cNvPr id="8" name="Imagen 7">
            <a:extLst>
              <a:ext uri="{FF2B5EF4-FFF2-40B4-BE49-F238E27FC236}">
                <a16:creationId xmlns:a16="http://schemas.microsoft.com/office/drawing/2014/main" id="{6A884ECB-F11A-47D9-A651-D5741F3D2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 y="2847780"/>
            <a:ext cx="24370786" cy="4130848"/>
          </a:xfrm>
          <a:prstGeom prst="rect">
            <a:avLst/>
          </a:prstGeom>
        </p:spPr>
      </p:pic>
      <p:grpSp>
        <p:nvGrpSpPr>
          <p:cNvPr id="6" name="Grupo 5">
            <a:extLst>
              <a:ext uri="{FF2B5EF4-FFF2-40B4-BE49-F238E27FC236}">
                <a16:creationId xmlns:a16="http://schemas.microsoft.com/office/drawing/2014/main" id="{62C145BD-4F33-45AD-85A4-0585ECF335BF}"/>
              </a:ext>
            </a:extLst>
          </p:cNvPr>
          <p:cNvGrpSpPr/>
          <p:nvPr/>
        </p:nvGrpSpPr>
        <p:grpSpPr>
          <a:xfrm>
            <a:off x="627530" y="417324"/>
            <a:ext cx="10578352" cy="432032"/>
            <a:chOff x="627530" y="417324"/>
            <a:chExt cx="10578352" cy="432032"/>
          </a:xfrm>
        </p:grpSpPr>
        <p:sp>
          <p:nvSpPr>
            <p:cNvPr id="7" name="Rectángulo: esquinas redondeadas 6">
              <a:extLst>
                <a:ext uri="{FF2B5EF4-FFF2-40B4-BE49-F238E27FC236}">
                  <a16:creationId xmlns:a16="http://schemas.microsoft.com/office/drawing/2014/main" id="{ABA79A65-6ED2-42A5-9E1C-FEF2F4FE375B}"/>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https://aws.amazon.com/es/types-of-cloud-computing</a:t>
              </a:r>
            </a:p>
          </p:txBody>
        </p:sp>
        <p:pic>
          <p:nvPicPr>
            <p:cNvPr id="9" name="Imagen 8">
              <a:extLst>
                <a:ext uri="{FF2B5EF4-FFF2-40B4-BE49-F238E27FC236}">
                  <a16:creationId xmlns:a16="http://schemas.microsoft.com/office/drawing/2014/main" id="{8C8ECD0C-7AB4-4633-B880-2CD2F17B6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267320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S3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100</a:t>
            </a:fld>
            <a:endParaRPr lang="es-ES"/>
          </a:p>
        </p:txBody>
      </p:sp>
      <p:sp>
        <p:nvSpPr>
          <p:cNvPr id="8" name="Marcador de contenido 4">
            <a:extLst>
              <a:ext uri="{FF2B5EF4-FFF2-40B4-BE49-F238E27FC236}">
                <a16:creationId xmlns:a16="http://schemas.microsoft.com/office/drawing/2014/main" id="{AE43C73D-43F3-47A4-90B7-0AD8D62349BB}"/>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Crea policies a nivel de usuario o de recursos, evita las ACLs.</a:t>
            </a:r>
          </a:p>
        </p:txBody>
      </p:sp>
      <p:sp>
        <p:nvSpPr>
          <p:cNvPr id="9" name="Marcador de contenido 4">
            <a:extLst>
              <a:ext uri="{FF2B5EF4-FFF2-40B4-BE49-F238E27FC236}">
                <a16:creationId xmlns:a16="http://schemas.microsoft.com/office/drawing/2014/main" id="{4E534114-C6CC-4446-98DB-FC2AA66B8648}"/>
              </a:ext>
            </a:extLst>
          </p:cNvPr>
          <p:cNvSpPr txBox="1">
            <a:spLocks/>
          </p:cNvSpPr>
          <p:nvPr/>
        </p:nvSpPr>
        <p:spPr>
          <a:xfrm>
            <a:off x="883920" y="428694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Fuerza mediante política la comunicación por https y deniega http.</a:t>
            </a:r>
          </a:p>
        </p:txBody>
      </p:sp>
      <p:sp>
        <p:nvSpPr>
          <p:cNvPr id="10" name="Marcador de contenido 4">
            <a:extLst>
              <a:ext uri="{FF2B5EF4-FFF2-40B4-BE49-F238E27FC236}">
                <a16:creationId xmlns:a16="http://schemas.microsoft.com/office/drawing/2014/main" id="{81134BD2-ACCE-4CC5-9969-DE3F33416B8D}"/>
              </a:ext>
            </a:extLst>
          </p:cNvPr>
          <p:cNvSpPr txBox="1">
            <a:spLocks/>
          </p:cNvSpPr>
          <p:nvPr/>
        </p:nvSpPr>
        <p:spPr>
          <a:xfrm>
            <a:off x="883920" y="5355408"/>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Activa por defecto el cifrado de buckets.</a:t>
            </a:r>
          </a:p>
        </p:txBody>
      </p:sp>
      <p:sp>
        <p:nvSpPr>
          <p:cNvPr id="11" name="Marcador de contenido 4">
            <a:extLst>
              <a:ext uri="{FF2B5EF4-FFF2-40B4-BE49-F238E27FC236}">
                <a16:creationId xmlns:a16="http://schemas.microsoft.com/office/drawing/2014/main" id="{A2E08AB8-B72D-4BBB-AC7C-A3E97EC52BD4}"/>
              </a:ext>
            </a:extLst>
          </p:cNvPr>
          <p:cNvSpPr txBox="1">
            <a:spLocks/>
          </p:cNvSpPr>
          <p:nvPr/>
        </p:nvSpPr>
        <p:spPr>
          <a:xfrm>
            <a:off x="883920" y="6423874"/>
            <a:ext cx="22738080" cy="1275824"/>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Evalúa si las necesidades de tu proyecto requieren versionado, replicación o generación de logs detallados.</a:t>
            </a:r>
          </a:p>
        </p:txBody>
      </p:sp>
      <p:sp>
        <p:nvSpPr>
          <p:cNvPr id="12" name="Marcador de contenido 4">
            <a:extLst>
              <a:ext uri="{FF2B5EF4-FFF2-40B4-BE49-F238E27FC236}">
                <a16:creationId xmlns:a16="http://schemas.microsoft.com/office/drawing/2014/main" id="{3CA9BEC4-96B9-4C04-8668-B1D89386422D}"/>
              </a:ext>
            </a:extLst>
          </p:cNvPr>
          <p:cNvSpPr txBox="1">
            <a:spLocks/>
          </p:cNvSpPr>
          <p:nvPr/>
        </p:nvSpPr>
        <p:spPr>
          <a:xfrm>
            <a:off x="883920" y="800216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una política de revisión de policies para asegurar que todo está correcto.</a:t>
            </a:r>
          </a:p>
        </p:txBody>
      </p:sp>
      <p:sp>
        <p:nvSpPr>
          <p:cNvPr id="14" name="Marcador de contenido 4">
            <a:extLst>
              <a:ext uri="{FF2B5EF4-FFF2-40B4-BE49-F238E27FC236}">
                <a16:creationId xmlns:a16="http://schemas.microsoft.com/office/drawing/2014/main" id="{B99EE9F4-4F9D-4B53-80A8-B6C76E1D8BCF}"/>
              </a:ext>
            </a:extLst>
          </p:cNvPr>
          <p:cNvSpPr txBox="1">
            <a:spLocks/>
          </p:cNvSpPr>
          <p:nvPr/>
        </p:nvSpPr>
        <p:spPr>
          <a:xfrm>
            <a:off x="883920" y="9070630"/>
            <a:ext cx="22738080" cy="1426894"/>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Si tienes que distribuir objetos, configura CloudFront y habilita el AWS WAF (lo vemos en unos minutos).</a:t>
            </a:r>
          </a:p>
        </p:txBody>
      </p:sp>
    </p:spTree>
    <p:extLst>
      <p:ext uri="{BB962C8B-B14F-4D97-AF65-F5344CB8AC3E}">
        <p14:creationId xmlns:p14="http://schemas.microsoft.com/office/powerpoint/2010/main" val="290695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8. Servicios de Seguridad – CloudTrail</a:t>
            </a:r>
          </a:p>
        </p:txBody>
      </p:sp>
    </p:spTree>
    <p:extLst>
      <p:ext uri="{BB962C8B-B14F-4D97-AF65-F5344CB8AC3E}">
        <p14:creationId xmlns:p14="http://schemas.microsoft.com/office/powerpoint/2010/main" val="3086840881"/>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Seguridad – CloudTrail</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102</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2"/>
          </a:xfrm>
        </p:spPr>
        <p:txBody>
          <a:bodyPr/>
          <a:lstStyle/>
          <a:p>
            <a:pPr marL="0" indent="0">
              <a:spcBef>
                <a:spcPts val="3000"/>
              </a:spcBef>
              <a:buNone/>
            </a:pPr>
            <a:r>
              <a:rPr lang="es-ES" sz="4000" b="0" dirty="0"/>
              <a:t>Con AWS CloudTrail, podemos registrar, monitorizar de manera continua y retener la actividad de la cuenta relacionada con acciones en toda nuestra infraestructura de AWS.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https://aws.amazon.com/es/cloudtrail</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3" name="Marcador de contenido 4">
            <a:extLst>
              <a:ext uri="{FF2B5EF4-FFF2-40B4-BE49-F238E27FC236}">
                <a16:creationId xmlns:a16="http://schemas.microsoft.com/office/drawing/2014/main" id="{259E4E9D-F08B-4A6C-B221-29217EF18F76}"/>
              </a:ext>
            </a:extLst>
          </p:cNvPr>
          <p:cNvSpPr txBox="1">
            <a:spLocks/>
          </p:cNvSpPr>
          <p:nvPr/>
        </p:nvSpPr>
        <p:spPr>
          <a:xfrm>
            <a:off x="883920" y="4280440"/>
            <a:ext cx="22738080" cy="1947246"/>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CloudTrail proporciona el historial de los eventos de actividad de la cuenta de AWS, incluidas las acciones efectuadas a través de la consola de administración de AWS, los SDK de AWS, las herramientas de línea de comandos y otros servicios de AWS.</a:t>
            </a:r>
          </a:p>
        </p:txBody>
      </p:sp>
      <p:pic>
        <p:nvPicPr>
          <p:cNvPr id="16" name="Imagen 15">
            <a:extLst>
              <a:ext uri="{FF2B5EF4-FFF2-40B4-BE49-F238E27FC236}">
                <a16:creationId xmlns:a16="http://schemas.microsoft.com/office/drawing/2014/main" id="{82B7F9F7-84B8-41DF-A5E7-83F010459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333" y="6498407"/>
            <a:ext cx="17473335" cy="4453424"/>
          </a:xfrm>
          <a:prstGeom prst="rect">
            <a:avLst/>
          </a:prstGeom>
        </p:spPr>
      </p:pic>
    </p:spTree>
    <p:extLst>
      <p:ext uri="{BB962C8B-B14F-4D97-AF65-F5344CB8AC3E}">
        <p14:creationId xmlns:p14="http://schemas.microsoft.com/office/powerpoint/2010/main" val="231905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103</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9E30CE26-94D8-47C6-B132-3B9DBD36C9F9}"/>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411002"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¡Logs por todas partes!</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12: CloudTrail</a:t>
            </a:r>
          </a:p>
        </p:txBody>
      </p:sp>
    </p:spTree>
    <p:extLst>
      <p:ext uri="{BB962C8B-B14F-4D97-AF65-F5344CB8AC3E}">
        <p14:creationId xmlns:p14="http://schemas.microsoft.com/office/powerpoint/2010/main" val="1257342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CloudTrail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104</a:t>
            </a:fld>
            <a:endParaRPr lang="es-ES"/>
          </a:p>
        </p:txBody>
      </p:sp>
      <p:sp>
        <p:nvSpPr>
          <p:cNvPr id="13" name="Marcador de contenido 4">
            <a:extLst>
              <a:ext uri="{FF2B5EF4-FFF2-40B4-BE49-F238E27FC236}">
                <a16:creationId xmlns:a16="http://schemas.microsoft.com/office/drawing/2014/main" id="{926D999A-2663-44C0-9418-E26EA34FF986}"/>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Activa CloudTrail en todas tus cuentas y en todas tus regiones.</a:t>
            </a:r>
          </a:p>
        </p:txBody>
      </p:sp>
      <p:sp>
        <p:nvSpPr>
          <p:cNvPr id="15" name="Marcador de contenido 4">
            <a:extLst>
              <a:ext uri="{FF2B5EF4-FFF2-40B4-BE49-F238E27FC236}">
                <a16:creationId xmlns:a16="http://schemas.microsoft.com/office/drawing/2014/main" id="{CB050F2F-69AD-41FD-B725-292EF7F7D894}"/>
              </a:ext>
            </a:extLst>
          </p:cNvPr>
          <p:cNvSpPr txBox="1">
            <a:spLocks/>
          </p:cNvSpPr>
          <p:nvPr/>
        </p:nvSpPr>
        <p:spPr>
          <a:xfrm>
            <a:off x="883920" y="438364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Activa el registro de las acciones de lectura y escritura.</a:t>
            </a:r>
          </a:p>
        </p:txBody>
      </p:sp>
      <p:sp>
        <p:nvSpPr>
          <p:cNvPr id="16" name="Marcador de contenido 4">
            <a:extLst>
              <a:ext uri="{FF2B5EF4-FFF2-40B4-BE49-F238E27FC236}">
                <a16:creationId xmlns:a16="http://schemas.microsoft.com/office/drawing/2014/main" id="{19918EBE-3E76-4AE6-8045-6B3C6FD39F37}"/>
              </a:ext>
            </a:extLst>
          </p:cNvPr>
          <p:cNvSpPr txBox="1">
            <a:spLocks/>
          </p:cNvSpPr>
          <p:nvPr/>
        </p:nvSpPr>
        <p:spPr>
          <a:xfrm>
            <a:off x="883920" y="554880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Activa el registro de actividades de S3 y Lambda.</a:t>
            </a:r>
          </a:p>
        </p:txBody>
      </p:sp>
      <p:sp>
        <p:nvSpPr>
          <p:cNvPr id="17" name="Marcador de contenido 4">
            <a:extLst>
              <a:ext uri="{FF2B5EF4-FFF2-40B4-BE49-F238E27FC236}">
                <a16:creationId xmlns:a16="http://schemas.microsoft.com/office/drawing/2014/main" id="{7AF54281-3A4F-44E1-9FAB-0C5D116E3B0F}"/>
              </a:ext>
            </a:extLst>
          </p:cNvPr>
          <p:cNvSpPr txBox="1">
            <a:spLocks/>
          </p:cNvSpPr>
          <p:nvPr/>
        </p:nvSpPr>
        <p:spPr>
          <a:xfrm>
            <a:off x="883920" y="6713968"/>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Almacena en un bucket S3 los ficheros de logs.</a:t>
            </a:r>
          </a:p>
        </p:txBody>
      </p:sp>
      <p:sp>
        <p:nvSpPr>
          <p:cNvPr id="19" name="Marcador de contenido 4">
            <a:extLst>
              <a:ext uri="{FF2B5EF4-FFF2-40B4-BE49-F238E27FC236}">
                <a16:creationId xmlns:a16="http://schemas.microsoft.com/office/drawing/2014/main" id="{FCCEBAF0-3AB9-4059-8475-5983861C3ED0}"/>
              </a:ext>
            </a:extLst>
          </p:cNvPr>
          <p:cNvSpPr txBox="1">
            <a:spLocks/>
          </p:cNvSpPr>
          <p:nvPr/>
        </p:nvSpPr>
        <p:spPr>
          <a:xfrm>
            <a:off x="883920" y="7879131"/>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Activa el cifrado por defecto y la validación de logs en el bucket.</a:t>
            </a:r>
          </a:p>
        </p:txBody>
      </p:sp>
    </p:spTree>
    <p:extLst>
      <p:ext uri="{BB962C8B-B14F-4D97-AF65-F5344CB8AC3E}">
        <p14:creationId xmlns:p14="http://schemas.microsoft.com/office/powerpoint/2010/main" val="114304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8. Servicios de Seguridad – CloudWatch</a:t>
            </a:r>
          </a:p>
        </p:txBody>
      </p:sp>
    </p:spTree>
    <p:extLst>
      <p:ext uri="{BB962C8B-B14F-4D97-AF65-F5344CB8AC3E}">
        <p14:creationId xmlns:p14="http://schemas.microsoft.com/office/powerpoint/2010/main" val="1747490796"/>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Seguridad – CloudWatch</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106</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913158"/>
          </a:xfrm>
        </p:spPr>
        <p:txBody>
          <a:bodyPr/>
          <a:lstStyle/>
          <a:p>
            <a:pPr marL="0" indent="0">
              <a:spcBef>
                <a:spcPts val="3000"/>
              </a:spcBef>
              <a:buNone/>
            </a:pPr>
            <a:r>
              <a:rPr lang="es-ES" sz="4000" b="0" dirty="0"/>
              <a:t>AWS CloudWatch es un servicio de monitorización y administración que ofrece datos e información procesable de nuestros recursos con el objetivo de tomar acciones, optimizar el uso de recursos y lograr una vista unificada del estado de las operaciones.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https://aws.amazon.com/es/cloudwatch</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3" name="Marcador de contenido 4">
            <a:extLst>
              <a:ext uri="{FF2B5EF4-FFF2-40B4-BE49-F238E27FC236}">
                <a16:creationId xmlns:a16="http://schemas.microsoft.com/office/drawing/2014/main" id="{259E4E9D-F08B-4A6C-B221-29217EF18F76}"/>
              </a:ext>
            </a:extLst>
          </p:cNvPr>
          <p:cNvSpPr txBox="1">
            <a:spLocks/>
          </p:cNvSpPr>
          <p:nvPr/>
        </p:nvSpPr>
        <p:spPr>
          <a:xfrm>
            <a:off x="883920" y="4962077"/>
            <a:ext cx="22738080" cy="1400751"/>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Podemos usar CloudWatch para definir alarmas de alta resolución, ver registros y métricas y tomar acciones automatizadas.</a:t>
            </a:r>
          </a:p>
        </p:txBody>
      </p:sp>
      <p:pic>
        <p:nvPicPr>
          <p:cNvPr id="16" name="Imagen 15">
            <a:extLst>
              <a:ext uri="{FF2B5EF4-FFF2-40B4-BE49-F238E27FC236}">
                <a16:creationId xmlns:a16="http://schemas.microsoft.com/office/drawing/2014/main" id="{82B7F9F7-84B8-41DF-A5E7-83F010459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758" y="6498407"/>
            <a:ext cx="14400485" cy="4453424"/>
          </a:xfrm>
          <a:prstGeom prst="rect">
            <a:avLst/>
          </a:prstGeom>
        </p:spPr>
      </p:pic>
    </p:spTree>
    <p:extLst>
      <p:ext uri="{BB962C8B-B14F-4D97-AF65-F5344CB8AC3E}">
        <p14:creationId xmlns:p14="http://schemas.microsoft.com/office/powerpoint/2010/main" val="74055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107</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7358B245-1E23-4F40-9A74-EF47940C1778}"/>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411002"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¡Lo tienes todo bajo control!</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13: CloudWatch</a:t>
            </a:r>
          </a:p>
        </p:txBody>
      </p:sp>
    </p:spTree>
    <p:extLst>
      <p:ext uri="{BB962C8B-B14F-4D97-AF65-F5344CB8AC3E}">
        <p14:creationId xmlns:p14="http://schemas.microsoft.com/office/powerpoint/2010/main" val="34744653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CloudWatch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108</a:t>
            </a:fld>
            <a:endParaRPr lang="es-ES"/>
          </a:p>
        </p:txBody>
      </p:sp>
      <p:sp>
        <p:nvSpPr>
          <p:cNvPr id="13" name="Marcador de contenido 4">
            <a:extLst>
              <a:ext uri="{FF2B5EF4-FFF2-40B4-BE49-F238E27FC236}">
                <a16:creationId xmlns:a16="http://schemas.microsoft.com/office/drawing/2014/main" id="{926D999A-2663-44C0-9418-E26EA34FF986}"/>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Familiarízate con CloudWatch, es muy útil para tener tus recursos bajo control.</a:t>
            </a:r>
          </a:p>
        </p:txBody>
      </p:sp>
      <p:sp>
        <p:nvSpPr>
          <p:cNvPr id="15" name="Marcador de contenido 4">
            <a:extLst>
              <a:ext uri="{FF2B5EF4-FFF2-40B4-BE49-F238E27FC236}">
                <a16:creationId xmlns:a16="http://schemas.microsoft.com/office/drawing/2014/main" id="{CB050F2F-69AD-41FD-B725-292EF7F7D894}"/>
              </a:ext>
            </a:extLst>
          </p:cNvPr>
          <p:cNvSpPr txBox="1">
            <a:spLocks/>
          </p:cNvSpPr>
          <p:nvPr/>
        </p:nvSpPr>
        <p:spPr>
          <a:xfrm>
            <a:off x="883920" y="457806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Identifica las métricas importantes para tus recursos.</a:t>
            </a:r>
          </a:p>
        </p:txBody>
      </p:sp>
      <p:sp>
        <p:nvSpPr>
          <p:cNvPr id="16" name="Marcador de contenido 4">
            <a:extLst>
              <a:ext uri="{FF2B5EF4-FFF2-40B4-BE49-F238E27FC236}">
                <a16:creationId xmlns:a16="http://schemas.microsoft.com/office/drawing/2014/main" id="{19918EBE-3E76-4AE6-8045-6B3C6FD39F37}"/>
              </a:ext>
            </a:extLst>
          </p:cNvPr>
          <p:cNvSpPr txBox="1">
            <a:spLocks/>
          </p:cNvSpPr>
          <p:nvPr/>
        </p:nvSpPr>
        <p:spPr>
          <a:xfrm>
            <a:off x="883920" y="593765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Configura alarmas en función de dichas métricas.</a:t>
            </a:r>
          </a:p>
        </p:txBody>
      </p:sp>
      <p:sp>
        <p:nvSpPr>
          <p:cNvPr id="18" name="Marcador de contenido 4">
            <a:extLst>
              <a:ext uri="{FF2B5EF4-FFF2-40B4-BE49-F238E27FC236}">
                <a16:creationId xmlns:a16="http://schemas.microsoft.com/office/drawing/2014/main" id="{5C95E2A0-89CD-4A04-B8BE-BB710DCC8160}"/>
              </a:ext>
            </a:extLst>
          </p:cNvPr>
          <p:cNvSpPr txBox="1">
            <a:spLocks/>
          </p:cNvSpPr>
          <p:nvPr/>
        </p:nvSpPr>
        <p:spPr>
          <a:xfrm>
            <a:off x="883920" y="729724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eventos para lanzar acciones que resuelvan alertas.</a:t>
            </a:r>
          </a:p>
        </p:txBody>
      </p:sp>
    </p:spTree>
    <p:extLst>
      <p:ext uri="{BB962C8B-B14F-4D97-AF65-F5344CB8AC3E}">
        <p14:creationId xmlns:p14="http://schemas.microsoft.com/office/powerpoint/2010/main" val="134300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8. Servicios de Seguridad – Shield</a:t>
            </a:r>
          </a:p>
        </p:txBody>
      </p:sp>
    </p:spTree>
    <p:extLst>
      <p:ext uri="{BB962C8B-B14F-4D97-AF65-F5344CB8AC3E}">
        <p14:creationId xmlns:p14="http://schemas.microsoft.com/office/powerpoint/2010/main" val="255111316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1032000" y="7566217"/>
            <a:ext cx="22320000" cy="3445434"/>
          </a:xfrm>
        </p:spPr>
        <p:txBody>
          <a:bodyPr/>
          <a:lstStyle/>
          <a:p>
            <a:pPr marL="0" indent="0" algn="just">
              <a:spcBef>
                <a:spcPts val="3600"/>
              </a:spcBef>
              <a:buNone/>
            </a:pPr>
            <a:r>
              <a:rPr lang="es-ES" sz="2800" dirty="0"/>
              <a:t>Software como servicio (SaaS): </a:t>
            </a:r>
          </a:p>
          <a:p>
            <a:pPr marL="0" indent="0" algn="just">
              <a:spcBef>
                <a:spcPts val="3600"/>
              </a:spcBef>
              <a:buNone/>
            </a:pPr>
            <a:r>
              <a:rPr lang="es-ES" sz="2800" b="0" dirty="0"/>
              <a:t>El Software como servicio le proporciona un producto completo que el proveedor del servicio ejecuta y administra. En la mayoría de los casos, quienes hablan de Software como servicio en realidad se refieren a aplicaciones de usuario final. Con una oferta de SaaS, no tiene que pensar en cómo se mantiene el servicio ni en cómo se administra la infraestructura subyacente. Solo tiene que preocuparse de cómo utilizar el software concreto. Un ejemplo común de una aplicación de SaaS es un programa de email en la Web que le permite enviar y recibir mensajes sin tener que administrar la agregación de características ni mantener los servidores y los sistemas operativos en los que se ejecuta el programa de email.</a:t>
            </a:r>
            <a:endParaRPr lang="es-ES" b="0" dirty="0"/>
          </a:p>
        </p:txBody>
      </p:sp>
      <p:sp>
        <p:nvSpPr>
          <p:cNvPr id="4" name="Título 3"/>
          <p:cNvSpPr>
            <a:spLocks noGrp="1"/>
          </p:cNvSpPr>
          <p:nvPr>
            <p:ph type="title"/>
          </p:nvPr>
        </p:nvSpPr>
        <p:spPr/>
        <p:txBody>
          <a:bodyPr/>
          <a:lstStyle/>
          <a:p>
            <a:pPr marL="0" indent="0">
              <a:buNone/>
            </a:pPr>
            <a:r>
              <a:rPr lang="es-ES" dirty="0"/>
              <a:t>Computación en la nube</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11</a:t>
            </a:fld>
            <a:endParaRPr lang="es-ES"/>
          </a:p>
        </p:txBody>
      </p:sp>
      <p:pic>
        <p:nvPicPr>
          <p:cNvPr id="8" name="Imagen 7">
            <a:extLst>
              <a:ext uri="{FF2B5EF4-FFF2-40B4-BE49-F238E27FC236}">
                <a16:creationId xmlns:a16="http://schemas.microsoft.com/office/drawing/2014/main" id="{6A884ECB-F11A-47D9-A651-D5741F3D2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 y="2847780"/>
            <a:ext cx="24370786" cy="4130848"/>
          </a:xfrm>
          <a:prstGeom prst="rect">
            <a:avLst/>
          </a:prstGeom>
        </p:spPr>
      </p:pic>
      <p:grpSp>
        <p:nvGrpSpPr>
          <p:cNvPr id="13" name="Grupo 12">
            <a:extLst>
              <a:ext uri="{FF2B5EF4-FFF2-40B4-BE49-F238E27FC236}">
                <a16:creationId xmlns:a16="http://schemas.microsoft.com/office/drawing/2014/main" id="{963A122D-FE97-4CD4-940E-176533F9910D}"/>
              </a:ext>
            </a:extLst>
          </p:cNvPr>
          <p:cNvGrpSpPr/>
          <p:nvPr/>
        </p:nvGrpSpPr>
        <p:grpSpPr>
          <a:xfrm>
            <a:off x="627530" y="417324"/>
            <a:ext cx="10578352" cy="432032"/>
            <a:chOff x="627530" y="417324"/>
            <a:chExt cx="10578352" cy="432032"/>
          </a:xfrm>
        </p:grpSpPr>
        <p:sp>
          <p:nvSpPr>
            <p:cNvPr id="7" name="Rectángulo: esquinas redondeadas 6">
              <a:extLst>
                <a:ext uri="{FF2B5EF4-FFF2-40B4-BE49-F238E27FC236}">
                  <a16:creationId xmlns:a16="http://schemas.microsoft.com/office/drawing/2014/main" id="{FC110A4C-F3B0-4750-99B2-813C6D07E3C2}"/>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https://aws.amazon.com/es/types-of-cloud-computing</a:t>
              </a:r>
            </a:p>
          </p:txBody>
        </p:sp>
        <p:pic>
          <p:nvPicPr>
            <p:cNvPr id="12" name="Imagen 11">
              <a:extLst>
                <a:ext uri="{FF2B5EF4-FFF2-40B4-BE49-F238E27FC236}">
                  <a16:creationId xmlns:a16="http://schemas.microsoft.com/office/drawing/2014/main" id="{5BE63E63-564B-4E1C-9033-E09EB440C7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417621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Seguridad – Shield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110</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2601383"/>
          </a:xfrm>
        </p:spPr>
        <p:txBody>
          <a:bodyPr/>
          <a:lstStyle/>
          <a:p>
            <a:pPr marL="0" indent="0">
              <a:spcBef>
                <a:spcPts val="3000"/>
              </a:spcBef>
              <a:buNone/>
            </a:pPr>
            <a:r>
              <a:rPr lang="es-ES" sz="4000" b="0" dirty="0"/>
              <a:t>AWS Shield es un servicio de protección contra ataques de denegación de servicio distribuidos (DDoS) que protege las aplicaciones ejecutadas en AWS. AWS Shield proporciona una mitigación en línea automática y una detección siempre activa que minimizan el tiempo de inactividad y la latencia de la aplicación.</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https://aws.amazon.com/es/shield</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16" name="Imagen 15">
            <a:extLst>
              <a:ext uri="{FF2B5EF4-FFF2-40B4-BE49-F238E27FC236}">
                <a16:creationId xmlns:a16="http://schemas.microsoft.com/office/drawing/2014/main" id="{82B7F9F7-84B8-41DF-A5E7-83F010459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053" y="5536277"/>
            <a:ext cx="18129895" cy="5289590"/>
          </a:xfrm>
          <a:prstGeom prst="rect">
            <a:avLst/>
          </a:prstGeom>
        </p:spPr>
      </p:pic>
    </p:spTree>
    <p:extLst>
      <p:ext uri="{BB962C8B-B14F-4D97-AF65-F5344CB8AC3E}">
        <p14:creationId xmlns:p14="http://schemas.microsoft.com/office/powerpoint/2010/main" val="423740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Seguridad – Shield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111</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2620433"/>
          </a:xfrm>
        </p:spPr>
        <p:txBody>
          <a:bodyPr/>
          <a:lstStyle/>
          <a:p>
            <a:pPr marL="0" indent="0">
              <a:spcBef>
                <a:spcPts val="3000"/>
              </a:spcBef>
              <a:buNone/>
            </a:pPr>
            <a:r>
              <a:rPr lang="es-ES" sz="4000" b="0" dirty="0"/>
              <a:t>AWS Shield es un servicio de protección contra ataques de denegación de servicio distribuidos (DDoS) que protege las aplicaciones ejecutadas en AWS. AWS Shield proporciona una mitigación en línea automática y una detección siempre activa que minimizan el tiempo de inactividad y la latencia de la aplicación.</a:t>
            </a:r>
          </a:p>
        </p:txBody>
      </p:sp>
      <p:pic>
        <p:nvPicPr>
          <p:cNvPr id="16" name="Imagen 15">
            <a:extLst>
              <a:ext uri="{FF2B5EF4-FFF2-40B4-BE49-F238E27FC236}">
                <a16:creationId xmlns:a16="http://schemas.microsoft.com/office/drawing/2014/main" id="{82B7F9F7-84B8-41DF-A5E7-83F010459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053" y="5534998"/>
            <a:ext cx="18129895" cy="5258898"/>
          </a:xfrm>
          <a:prstGeom prst="rect">
            <a:avLst/>
          </a:prstGeom>
        </p:spPr>
      </p:pic>
      <p:grpSp>
        <p:nvGrpSpPr>
          <p:cNvPr id="9" name="Grupo 8">
            <a:extLst>
              <a:ext uri="{FF2B5EF4-FFF2-40B4-BE49-F238E27FC236}">
                <a16:creationId xmlns:a16="http://schemas.microsoft.com/office/drawing/2014/main" id="{475D1ABB-C3BB-4AEA-9AB6-61860FC9CEA8}"/>
              </a:ext>
            </a:extLst>
          </p:cNvPr>
          <p:cNvGrpSpPr/>
          <p:nvPr/>
        </p:nvGrpSpPr>
        <p:grpSpPr>
          <a:xfrm>
            <a:off x="627530" y="417324"/>
            <a:ext cx="10578352" cy="432032"/>
            <a:chOff x="627530" y="417324"/>
            <a:chExt cx="10578352" cy="432032"/>
          </a:xfrm>
        </p:grpSpPr>
        <p:sp>
          <p:nvSpPr>
            <p:cNvPr id="10" name="Rectángulo: esquinas redondeadas 9">
              <a:extLst>
                <a:ext uri="{FF2B5EF4-FFF2-40B4-BE49-F238E27FC236}">
                  <a16:creationId xmlns:a16="http://schemas.microsoft.com/office/drawing/2014/main" id="{F89F18DF-8B52-42E5-85D0-8538CEB190C1}"/>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https://aws.amazon.com/es/shield</a:t>
              </a:r>
            </a:p>
          </p:txBody>
        </p:sp>
        <p:pic>
          <p:nvPicPr>
            <p:cNvPr id="11" name="Imagen 10">
              <a:extLst>
                <a:ext uri="{FF2B5EF4-FFF2-40B4-BE49-F238E27FC236}">
                  <a16:creationId xmlns:a16="http://schemas.microsoft.com/office/drawing/2014/main" id="{401C8A77-5624-4200-9459-FEFF8E4638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2323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8. Servicios de Seguridad – WAF</a:t>
            </a:r>
          </a:p>
        </p:txBody>
      </p:sp>
    </p:spTree>
    <p:extLst>
      <p:ext uri="{BB962C8B-B14F-4D97-AF65-F5344CB8AC3E}">
        <p14:creationId xmlns:p14="http://schemas.microsoft.com/office/powerpoint/2010/main" val="3236535106"/>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Seguridad – WAF</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113</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913158"/>
          </a:xfrm>
        </p:spPr>
        <p:txBody>
          <a:bodyPr/>
          <a:lstStyle/>
          <a:p>
            <a:pPr marL="0" indent="0">
              <a:spcBef>
                <a:spcPts val="3000"/>
              </a:spcBef>
              <a:buNone/>
            </a:pPr>
            <a:r>
              <a:rPr lang="es-ES" sz="4000" b="0" dirty="0"/>
              <a:t>AWS WAF (Web Application Firewall) es un firewall para aplicaciones web que ayuda a proteger nuestras aplicaciones web de ataques web comunes que podrían afectar la disponibilidad de la aplicación, poner en riesgo la seguridad o consumir demasiados recursos.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https://aws.amazon.com/es/waf</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3" name="Marcador de contenido 4">
            <a:extLst>
              <a:ext uri="{FF2B5EF4-FFF2-40B4-BE49-F238E27FC236}">
                <a16:creationId xmlns:a16="http://schemas.microsoft.com/office/drawing/2014/main" id="{259E4E9D-F08B-4A6C-B221-29217EF18F76}"/>
              </a:ext>
            </a:extLst>
          </p:cNvPr>
          <p:cNvSpPr txBox="1">
            <a:spLocks/>
          </p:cNvSpPr>
          <p:nvPr/>
        </p:nvSpPr>
        <p:spPr>
          <a:xfrm>
            <a:off x="883920" y="4962077"/>
            <a:ext cx="22738080" cy="1400751"/>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AWS WAF permite controlar el tráfico que desea habilitar o bloquear en sus aplicaciones web mediante la definición de reglas de seguridad web personalizables.</a:t>
            </a:r>
          </a:p>
        </p:txBody>
      </p:sp>
      <p:sp>
        <p:nvSpPr>
          <p:cNvPr id="10" name="Marcador de contenido 4">
            <a:extLst>
              <a:ext uri="{FF2B5EF4-FFF2-40B4-BE49-F238E27FC236}">
                <a16:creationId xmlns:a16="http://schemas.microsoft.com/office/drawing/2014/main" id="{A1AE3EE2-155C-4686-A0D7-2CC023464638}"/>
              </a:ext>
            </a:extLst>
          </p:cNvPr>
          <p:cNvSpPr txBox="1">
            <a:spLocks/>
          </p:cNvSpPr>
          <p:nvPr/>
        </p:nvSpPr>
        <p:spPr>
          <a:xfrm>
            <a:off x="883920" y="6736280"/>
            <a:ext cx="22738080" cy="2640476"/>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Puede usar AWS WAF para crear reglas personalizadas que bloquean patrones de ataque comunes, como la inyección de código SQL y los scripts de sitios, así como reglas diseñadas para su aplicación específica. Las nuevas reglas se pueden implementar en cuestión de minutos, con lo que puede responder rápidamente ante cambios en los patrones de tráfico.</a:t>
            </a:r>
          </a:p>
        </p:txBody>
      </p:sp>
    </p:spTree>
    <p:extLst>
      <p:ext uri="{BB962C8B-B14F-4D97-AF65-F5344CB8AC3E}">
        <p14:creationId xmlns:p14="http://schemas.microsoft.com/office/powerpoint/2010/main" val="323360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WAF – Reglas administradas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114</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2546824"/>
          </a:xfrm>
        </p:spPr>
        <p:txBody>
          <a:bodyPr/>
          <a:lstStyle/>
          <a:p>
            <a:pPr marL="0" indent="0">
              <a:spcBef>
                <a:spcPts val="3000"/>
              </a:spcBef>
              <a:buNone/>
            </a:pPr>
            <a:r>
              <a:rPr lang="es-ES" sz="4000" b="0" dirty="0"/>
              <a:t>Las reglas administradas para AWS WAF son un conjunto de reglas escritas, mantenidas y administradas por vendedores de AWS Marketplace que se pueden implementar fácilmente en aplicaciones web que se ejecuten en un Application Load Balancers de AWS o en Amazon CloudFront.</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https://aws.amazon.com/es/mp/security/WAFManagedRules</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3" name="Marcador de contenido 4">
            <a:extLst>
              <a:ext uri="{FF2B5EF4-FFF2-40B4-BE49-F238E27FC236}">
                <a16:creationId xmlns:a16="http://schemas.microsoft.com/office/drawing/2014/main" id="{259E4E9D-F08B-4A6C-B221-29217EF18F76}"/>
              </a:ext>
            </a:extLst>
          </p:cNvPr>
          <p:cNvSpPr txBox="1">
            <a:spLocks/>
          </p:cNvSpPr>
          <p:nvPr/>
        </p:nvSpPr>
        <p:spPr>
          <a:xfrm>
            <a:off x="883919" y="5581686"/>
            <a:ext cx="22738080" cy="2552628"/>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Con estas reglas administradas, podemos rápidamente proteger nuestra aplicación web o API frente a las amenazas comunes como los riesgos de seguridad de OWASP Top 10, las amenazas específicas de sistema de gestión de contenidos (CMS) como WordPress o Joomla o incluso las nuevas vulnerabilidades y exposiciones comunes (CVE) sin tener que administrar la infraestructura.</a:t>
            </a:r>
          </a:p>
        </p:txBody>
      </p:sp>
      <p:pic>
        <p:nvPicPr>
          <p:cNvPr id="16" name="Imagen 15">
            <a:extLst>
              <a:ext uri="{FF2B5EF4-FFF2-40B4-BE49-F238E27FC236}">
                <a16:creationId xmlns:a16="http://schemas.microsoft.com/office/drawing/2014/main" id="{6207F309-6DDC-4B53-AE7E-E163C65A3A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195" y="8493709"/>
            <a:ext cx="1252051" cy="1205388"/>
          </a:xfrm>
          <a:prstGeom prst="rect">
            <a:avLst/>
          </a:prstGeom>
        </p:spPr>
      </p:pic>
      <p:pic>
        <p:nvPicPr>
          <p:cNvPr id="17" name="Imagen 16">
            <a:extLst>
              <a:ext uri="{FF2B5EF4-FFF2-40B4-BE49-F238E27FC236}">
                <a16:creationId xmlns:a16="http://schemas.microsoft.com/office/drawing/2014/main" id="{07202BAE-4D02-4400-B385-79B5AE49D5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797" r="29548"/>
          <a:stretch/>
        </p:blipFill>
        <p:spPr>
          <a:xfrm>
            <a:off x="11671106" y="8594158"/>
            <a:ext cx="1041788" cy="1004490"/>
          </a:xfrm>
          <a:prstGeom prst="rect">
            <a:avLst/>
          </a:prstGeom>
        </p:spPr>
      </p:pic>
      <p:pic>
        <p:nvPicPr>
          <p:cNvPr id="18" name="Imagen 17">
            <a:extLst>
              <a:ext uri="{FF2B5EF4-FFF2-40B4-BE49-F238E27FC236}">
                <a16:creationId xmlns:a16="http://schemas.microsoft.com/office/drawing/2014/main" id="{235A5D24-80C2-4688-B7E5-EB8BD2CD21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55049" y="8895505"/>
            <a:ext cx="3506214" cy="401796"/>
          </a:xfrm>
          <a:prstGeom prst="rect">
            <a:avLst/>
          </a:prstGeom>
        </p:spPr>
      </p:pic>
      <p:pic>
        <p:nvPicPr>
          <p:cNvPr id="19" name="Imagen 18">
            <a:extLst>
              <a:ext uri="{FF2B5EF4-FFF2-40B4-BE49-F238E27FC236}">
                <a16:creationId xmlns:a16="http://schemas.microsoft.com/office/drawing/2014/main" id="{AAE62F4A-A9D1-4655-B365-8CC3058CA4CD}"/>
              </a:ext>
            </a:extLst>
          </p:cNvPr>
          <p:cNvPicPr>
            <a:picLocks noChangeAspect="1"/>
          </p:cNvPicPr>
          <p:nvPr/>
        </p:nvPicPr>
        <p:blipFill rotWithShape="1">
          <a:blip r:embed="rId7">
            <a:extLst>
              <a:ext uri="{28A0092B-C50C-407E-A947-70E740481C1C}">
                <a14:useLocalDpi xmlns:a14="http://schemas.microsoft.com/office/drawing/2010/main" val="0"/>
              </a:ext>
            </a:extLst>
          </a:blip>
          <a:srcRect t="30809" b="32087"/>
          <a:stretch/>
        </p:blipFill>
        <p:spPr>
          <a:xfrm>
            <a:off x="4989568" y="10337390"/>
            <a:ext cx="2619304" cy="602694"/>
          </a:xfrm>
          <a:prstGeom prst="rect">
            <a:avLst/>
          </a:prstGeom>
        </p:spPr>
      </p:pic>
      <p:pic>
        <p:nvPicPr>
          <p:cNvPr id="20" name="Imagen 19">
            <a:extLst>
              <a:ext uri="{FF2B5EF4-FFF2-40B4-BE49-F238E27FC236}">
                <a16:creationId xmlns:a16="http://schemas.microsoft.com/office/drawing/2014/main" id="{320410CE-A93E-4691-9801-F79C69356C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3586" y="10236941"/>
            <a:ext cx="2036829" cy="803592"/>
          </a:xfrm>
          <a:prstGeom prst="rect">
            <a:avLst/>
          </a:prstGeom>
        </p:spPr>
      </p:pic>
      <p:pic>
        <p:nvPicPr>
          <p:cNvPr id="21" name="Imagen 20">
            <a:extLst>
              <a:ext uri="{FF2B5EF4-FFF2-40B4-BE49-F238E27FC236}">
                <a16:creationId xmlns:a16="http://schemas.microsoft.com/office/drawing/2014/main" id="{0239D06D-72B9-48AD-AB05-C02A2DF961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98345" y="10236941"/>
            <a:ext cx="2819622" cy="803592"/>
          </a:xfrm>
          <a:prstGeom prst="rect">
            <a:avLst/>
          </a:prstGeom>
        </p:spPr>
      </p:pic>
    </p:spTree>
    <p:extLst>
      <p:ext uri="{BB962C8B-B14F-4D97-AF65-F5344CB8AC3E}">
        <p14:creationId xmlns:p14="http://schemas.microsoft.com/office/powerpoint/2010/main" val="145192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115</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323FB896-7B7E-4B5E-BB7D-BED26565C8C4}"/>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411002"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¡Mucho mejor con un WAF en tus apps!</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14: WAF</a:t>
            </a:r>
          </a:p>
        </p:txBody>
      </p:sp>
    </p:spTree>
    <p:extLst>
      <p:ext uri="{BB962C8B-B14F-4D97-AF65-F5344CB8AC3E}">
        <p14:creationId xmlns:p14="http://schemas.microsoft.com/office/powerpoint/2010/main" val="34246205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WAF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116</a:t>
            </a:fld>
            <a:endParaRPr lang="es-ES"/>
          </a:p>
        </p:txBody>
      </p:sp>
      <p:sp>
        <p:nvSpPr>
          <p:cNvPr id="13" name="Marcador de contenido 4">
            <a:extLst>
              <a:ext uri="{FF2B5EF4-FFF2-40B4-BE49-F238E27FC236}">
                <a16:creationId xmlns:a16="http://schemas.microsoft.com/office/drawing/2014/main" id="{926D999A-2663-44C0-9418-E26EA34FF986}"/>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Despliega un WAF para proteger todos los servidores expuestos a Internet.</a:t>
            </a:r>
          </a:p>
        </p:txBody>
      </p:sp>
      <p:sp>
        <p:nvSpPr>
          <p:cNvPr id="15" name="Marcador de contenido 4">
            <a:extLst>
              <a:ext uri="{FF2B5EF4-FFF2-40B4-BE49-F238E27FC236}">
                <a16:creationId xmlns:a16="http://schemas.microsoft.com/office/drawing/2014/main" id="{CB050F2F-69AD-41FD-B725-292EF7F7D894}"/>
              </a:ext>
            </a:extLst>
          </p:cNvPr>
          <p:cNvSpPr txBox="1">
            <a:spLocks/>
          </p:cNvSpPr>
          <p:nvPr/>
        </p:nvSpPr>
        <p:spPr>
          <a:xfrm>
            <a:off x="883920" y="457806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las reglas administradas como punto de partida.</a:t>
            </a:r>
          </a:p>
        </p:txBody>
      </p:sp>
      <p:sp>
        <p:nvSpPr>
          <p:cNvPr id="16" name="Marcador de contenido 4">
            <a:extLst>
              <a:ext uri="{FF2B5EF4-FFF2-40B4-BE49-F238E27FC236}">
                <a16:creationId xmlns:a16="http://schemas.microsoft.com/office/drawing/2014/main" id="{19918EBE-3E76-4AE6-8045-6B3C6FD39F37}"/>
              </a:ext>
            </a:extLst>
          </p:cNvPr>
          <p:cNvSpPr txBox="1">
            <a:spLocks/>
          </p:cNvSpPr>
          <p:nvPr/>
        </p:nvSpPr>
        <p:spPr>
          <a:xfrm>
            <a:off x="883920" y="593765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Crea reglas propias que amplíen las administradas en base a tus necesidades.</a:t>
            </a:r>
          </a:p>
        </p:txBody>
      </p:sp>
      <p:sp>
        <p:nvSpPr>
          <p:cNvPr id="18" name="Marcador de contenido 4">
            <a:extLst>
              <a:ext uri="{FF2B5EF4-FFF2-40B4-BE49-F238E27FC236}">
                <a16:creationId xmlns:a16="http://schemas.microsoft.com/office/drawing/2014/main" id="{5C95E2A0-89CD-4A04-B8BE-BB710DCC8160}"/>
              </a:ext>
            </a:extLst>
          </p:cNvPr>
          <p:cNvSpPr txBox="1">
            <a:spLocks/>
          </p:cNvSpPr>
          <p:nvPr/>
        </p:nvSpPr>
        <p:spPr>
          <a:xfrm>
            <a:off x="883920" y="729724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Asigna un WAF a todos tus Load Balancers y distribuciones CloudFront.</a:t>
            </a:r>
          </a:p>
        </p:txBody>
      </p:sp>
    </p:spTree>
    <p:extLst>
      <p:ext uri="{BB962C8B-B14F-4D97-AF65-F5344CB8AC3E}">
        <p14:creationId xmlns:p14="http://schemas.microsoft.com/office/powerpoint/2010/main" val="283563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8. Servicios de Seguridad – Inspector</a:t>
            </a:r>
          </a:p>
        </p:txBody>
      </p:sp>
    </p:spTree>
    <p:extLst>
      <p:ext uri="{BB962C8B-B14F-4D97-AF65-F5344CB8AC3E}">
        <p14:creationId xmlns:p14="http://schemas.microsoft.com/office/powerpoint/2010/main" val="4290768384"/>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Seguridad – Inspector</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118</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1"/>
          </a:xfrm>
        </p:spPr>
        <p:txBody>
          <a:bodyPr/>
          <a:lstStyle/>
          <a:p>
            <a:pPr marL="0" indent="0">
              <a:spcBef>
                <a:spcPts val="3000"/>
              </a:spcBef>
              <a:buNone/>
            </a:pPr>
            <a:r>
              <a:rPr lang="es-ES" sz="4000" b="0" dirty="0"/>
              <a:t>Amazon Inspector es un servicio automático de evaluación de asuntos de seguridad que ayuda a mejorar el nivel de seguridad y conformidad de las aplicaciones que se implementan en AWS.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https://aws.amazon.com/es/inspector</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3" name="Marcador de contenido 4">
            <a:extLst>
              <a:ext uri="{FF2B5EF4-FFF2-40B4-BE49-F238E27FC236}">
                <a16:creationId xmlns:a16="http://schemas.microsoft.com/office/drawing/2014/main" id="{259E4E9D-F08B-4A6C-B221-29217EF18F76}"/>
              </a:ext>
            </a:extLst>
          </p:cNvPr>
          <p:cNvSpPr txBox="1">
            <a:spLocks/>
          </p:cNvSpPr>
          <p:nvPr/>
        </p:nvSpPr>
        <p:spPr>
          <a:xfrm>
            <a:off x="883919" y="4430803"/>
            <a:ext cx="22738080" cy="2596299"/>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Amazon Inspector evalúa automáticamente las aplicaciones en busca de exposiciones, vulnerabilidades y desviaciones en relación con las prácticas recomendadas. Amazon Inspector realiza una evaluación y genera una lista detallada de los resultados vinculados con la seguridad, ordenados por nivel de gravedad.</a:t>
            </a:r>
          </a:p>
        </p:txBody>
      </p:sp>
      <p:sp>
        <p:nvSpPr>
          <p:cNvPr id="10" name="Marcador de contenido 4">
            <a:extLst>
              <a:ext uri="{FF2B5EF4-FFF2-40B4-BE49-F238E27FC236}">
                <a16:creationId xmlns:a16="http://schemas.microsoft.com/office/drawing/2014/main" id="{A1AE3EE2-155C-4686-A0D7-2CC023464638}"/>
              </a:ext>
            </a:extLst>
          </p:cNvPr>
          <p:cNvSpPr txBox="1">
            <a:spLocks/>
          </p:cNvSpPr>
          <p:nvPr/>
        </p:nvSpPr>
        <p:spPr>
          <a:xfrm>
            <a:off x="883919" y="7381687"/>
            <a:ext cx="22738080" cy="1400750"/>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Los niveles </a:t>
            </a:r>
            <a:r>
              <a:rPr lang="es-ES" sz="4000" dirty="0"/>
              <a:t>High</a:t>
            </a:r>
            <a:r>
              <a:rPr lang="es-ES" sz="4000" b="0" dirty="0"/>
              <a:t>, </a:t>
            </a:r>
            <a:r>
              <a:rPr lang="es-ES" sz="4000" dirty="0"/>
              <a:t>Medium</a:t>
            </a:r>
            <a:r>
              <a:rPr lang="es-ES" sz="4000" b="0" dirty="0"/>
              <a:t> y </a:t>
            </a:r>
            <a:r>
              <a:rPr lang="es-ES" sz="4000" dirty="0"/>
              <a:t>Low</a:t>
            </a:r>
            <a:r>
              <a:rPr lang="es-ES" sz="4000" b="0" dirty="0"/>
              <a:t> indican un problema de seguridad que puede poner en riesgo la confidencialidad, integridad y disponibilidad de la información en su objetivo de evaluación. </a:t>
            </a:r>
          </a:p>
        </p:txBody>
      </p:sp>
      <p:sp>
        <p:nvSpPr>
          <p:cNvPr id="11" name="Marcador de contenido 4">
            <a:extLst>
              <a:ext uri="{FF2B5EF4-FFF2-40B4-BE49-F238E27FC236}">
                <a16:creationId xmlns:a16="http://schemas.microsoft.com/office/drawing/2014/main" id="{BED680F5-DC24-4952-9A3B-F0F8F33AC0D9}"/>
              </a:ext>
            </a:extLst>
          </p:cNvPr>
          <p:cNvSpPr txBox="1">
            <a:spLocks/>
          </p:cNvSpPr>
          <p:nvPr/>
        </p:nvSpPr>
        <p:spPr>
          <a:xfrm>
            <a:off x="883919" y="9137021"/>
            <a:ext cx="22738080" cy="1400750"/>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El nivel </a:t>
            </a:r>
            <a:r>
              <a:rPr lang="es-ES" sz="4000" dirty="0"/>
              <a:t>Informational</a:t>
            </a:r>
            <a:r>
              <a:rPr lang="es-ES" sz="4000" b="0" dirty="0"/>
              <a:t> destaca simplemente un detalle de la configuración de seguridad de su objetivo de evaluación.</a:t>
            </a:r>
          </a:p>
        </p:txBody>
      </p:sp>
    </p:spTree>
    <p:extLst>
      <p:ext uri="{BB962C8B-B14F-4D97-AF65-F5344CB8AC3E}">
        <p14:creationId xmlns:p14="http://schemas.microsoft.com/office/powerpoint/2010/main" val="201776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Seguridad – Inspector</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119</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1"/>
          </a:xfrm>
        </p:spPr>
        <p:txBody>
          <a:bodyPr/>
          <a:lstStyle/>
          <a:p>
            <a:pPr marL="0" indent="0">
              <a:spcBef>
                <a:spcPts val="3000"/>
              </a:spcBef>
              <a:buNone/>
            </a:pPr>
            <a:r>
              <a:rPr lang="es-ES" sz="4000" b="0" dirty="0"/>
              <a:t>Los análisis de Inspector se basan en cuatro paquetes de reglas que se pueden seleccionar para cada uno de nuestros objetivos: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https://aws.amazon.com/es/inspector</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3" name="Marcador de contenido 4">
            <a:extLst>
              <a:ext uri="{FF2B5EF4-FFF2-40B4-BE49-F238E27FC236}">
                <a16:creationId xmlns:a16="http://schemas.microsoft.com/office/drawing/2014/main" id="{259E4E9D-F08B-4A6C-B221-29217EF18F76}"/>
              </a:ext>
            </a:extLst>
          </p:cNvPr>
          <p:cNvSpPr txBox="1">
            <a:spLocks/>
          </p:cNvSpPr>
          <p:nvPr/>
        </p:nvSpPr>
        <p:spPr>
          <a:xfrm>
            <a:off x="883919" y="4430803"/>
            <a:ext cx="22738080" cy="2596299"/>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a:spcBef>
                <a:spcPts val="3000"/>
              </a:spcBef>
            </a:pPr>
            <a:r>
              <a:rPr lang="es-ES" sz="4000" dirty="0"/>
              <a:t>Vulnerabilidades y exposiciones comunes:</a:t>
            </a:r>
            <a:r>
              <a:rPr lang="es-ES" sz="4000" b="0" dirty="0"/>
              <a:t> Los ataques pueden aprovecharse de las vulnerabilidades no parcheadas y poner en riesgo la confidencialidad, integridad o disponibilidad de su servicio o sus datos. El sistema de CVE proporciona un método de referencia para las vulnerabilidades y exposiciones de seguridad de la información conocidas.</a:t>
            </a:r>
          </a:p>
        </p:txBody>
      </p:sp>
      <p:sp>
        <p:nvSpPr>
          <p:cNvPr id="10" name="Marcador de contenido 4">
            <a:extLst>
              <a:ext uri="{FF2B5EF4-FFF2-40B4-BE49-F238E27FC236}">
                <a16:creationId xmlns:a16="http://schemas.microsoft.com/office/drawing/2014/main" id="{A1AE3EE2-155C-4686-A0D7-2CC023464638}"/>
              </a:ext>
            </a:extLst>
          </p:cNvPr>
          <p:cNvSpPr txBox="1">
            <a:spLocks/>
          </p:cNvSpPr>
          <p:nvPr/>
        </p:nvSpPr>
        <p:spPr>
          <a:xfrm>
            <a:off x="883919" y="7381687"/>
            <a:ext cx="22738080" cy="2596298"/>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a:spcBef>
                <a:spcPts val="3000"/>
              </a:spcBef>
            </a:pPr>
            <a:r>
              <a:rPr lang="es-ES" sz="4000" dirty="0"/>
              <a:t>Referencias del Center for Internet Security (CIS):</a:t>
            </a:r>
            <a:r>
              <a:rPr lang="es-ES" sz="4000" b="0" dirty="0"/>
              <a:t> El programa CIS Security Benchmarks (referencias de seguridad del CIS) ofrece prácticas recomendadas de la industria bien definidas, no sesgadas y basadas en consensos para ayudar a las organizaciones a evaluar y mejorar su seguridad.</a:t>
            </a:r>
          </a:p>
        </p:txBody>
      </p:sp>
    </p:spTree>
    <p:extLst>
      <p:ext uri="{BB962C8B-B14F-4D97-AF65-F5344CB8AC3E}">
        <p14:creationId xmlns:p14="http://schemas.microsoft.com/office/powerpoint/2010/main" val="349701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83919" y="1274716"/>
            <a:ext cx="22738081" cy="1400751"/>
          </a:xfrm>
        </p:spPr>
        <p:txBody>
          <a:bodyPr/>
          <a:lstStyle/>
          <a:p>
            <a:pPr marL="0" indent="0">
              <a:buNone/>
            </a:pPr>
            <a:r>
              <a:rPr lang="es-ES" dirty="0"/>
              <a:t>Un poco de historia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12</a:t>
            </a:fld>
            <a:endParaRPr lang="es-ES"/>
          </a:p>
        </p:txBody>
      </p:sp>
      <p:cxnSp>
        <p:nvCxnSpPr>
          <p:cNvPr id="14" name="Straight Connector 3">
            <a:extLst>
              <a:ext uri="{FF2B5EF4-FFF2-40B4-BE49-F238E27FC236}">
                <a16:creationId xmlns:a16="http://schemas.microsoft.com/office/drawing/2014/main" id="{19F0932F-E9F2-4109-8F2E-5E30D785E201}"/>
              </a:ext>
            </a:extLst>
          </p:cNvPr>
          <p:cNvCxnSpPr/>
          <p:nvPr/>
        </p:nvCxnSpPr>
        <p:spPr>
          <a:xfrm>
            <a:off x="12202643" y="3665920"/>
            <a:ext cx="0" cy="75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upo 14">
            <a:extLst>
              <a:ext uri="{FF2B5EF4-FFF2-40B4-BE49-F238E27FC236}">
                <a16:creationId xmlns:a16="http://schemas.microsoft.com/office/drawing/2014/main" id="{5AB97AA5-65EC-4650-83E2-E4913957ADBD}"/>
              </a:ext>
            </a:extLst>
          </p:cNvPr>
          <p:cNvGrpSpPr/>
          <p:nvPr/>
        </p:nvGrpSpPr>
        <p:grpSpPr>
          <a:xfrm>
            <a:off x="11626643" y="2353266"/>
            <a:ext cx="1152000" cy="1332000"/>
            <a:chOff x="5899897" y="1948201"/>
            <a:chExt cx="401966" cy="466281"/>
          </a:xfrm>
        </p:grpSpPr>
        <p:sp>
          <p:nvSpPr>
            <p:cNvPr id="16" name="Hexagon 82">
              <a:extLst>
                <a:ext uri="{FF2B5EF4-FFF2-40B4-BE49-F238E27FC236}">
                  <a16:creationId xmlns:a16="http://schemas.microsoft.com/office/drawing/2014/main" id="{B5FC196D-E25C-45CA-BFCC-F3B711A9CBD4}"/>
                </a:ext>
              </a:extLst>
            </p:cNvPr>
            <p:cNvSpPr/>
            <p:nvPr/>
          </p:nvSpPr>
          <p:spPr>
            <a:xfrm rot="5400000">
              <a:off x="5867739" y="1980359"/>
              <a:ext cx="466281" cy="401966"/>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7" name="Shape 2525">
              <a:extLst>
                <a:ext uri="{FF2B5EF4-FFF2-40B4-BE49-F238E27FC236}">
                  <a16:creationId xmlns:a16="http://schemas.microsoft.com/office/drawing/2014/main" id="{2301CFBE-8CE1-4053-B252-0F34E1567E53}"/>
                </a:ext>
              </a:extLst>
            </p:cNvPr>
            <p:cNvSpPr/>
            <p:nvPr/>
          </p:nvSpPr>
          <p:spPr>
            <a:xfrm>
              <a:off x="5996002" y="2076465"/>
              <a:ext cx="209754" cy="20975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5478" tIns="15478" rIns="15478" bIns="15478" anchor="ctr"/>
            <a:lstStyle/>
            <a:p>
              <a:pPr defTabSz="1857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p>
          </p:txBody>
        </p:sp>
      </p:grpSp>
      <p:grpSp>
        <p:nvGrpSpPr>
          <p:cNvPr id="18" name="Grupo 17">
            <a:extLst>
              <a:ext uri="{FF2B5EF4-FFF2-40B4-BE49-F238E27FC236}">
                <a16:creationId xmlns:a16="http://schemas.microsoft.com/office/drawing/2014/main" id="{53BBBD5E-C6F0-411A-8364-C336966B88AD}"/>
              </a:ext>
            </a:extLst>
          </p:cNvPr>
          <p:cNvGrpSpPr/>
          <p:nvPr/>
        </p:nvGrpSpPr>
        <p:grpSpPr>
          <a:xfrm>
            <a:off x="11626643" y="8071694"/>
            <a:ext cx="1152000" cy="1296000"/>
            <a:chOff x="4762153" y="2867921"/>
            <a:chExt cx="401966" cy="466281"/>
          </a:xfrm>
        </p:grpSpPr>
        <p:sp>
          <p:nvSpPr>
            <p:cNvPr id="19" name="Hexagon 6">
              <a:extLst>
                <a:ext uri="{FF2B5EF4-FFF2-40B4-BE49-F238E27FC236}">
                  <a16:creationId xmlns:a16="http://schemas.microsoft.com/office/drawing/2014/main" id="{96AE4B6A-F012-475E-B7AA-1D7321FE40DE}"/>
                </a:ext>
              </a:extLst>
            </p:cNvPr>
            <p:cNvSpPr/>
            <p:nvPr/>
          </p:nvSpPr>
          <p:spPr>
            <a:xfrm rot="5400000">
              <a:off x="4729995" y="2900079"/>
              <a:ext cx="466281" cy="401966"/>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0" name="Shape 2645">
              <a:extLst>
                <a:ext uri="{FF2B5EF4-FFF2-40B4-BE49-F238E27FC236}">
                  <a16:creationId xmlns:a16="http://schemas.microsoft.com/office/drawing/2014/main" id="{D7389A6D-773D-4D8F-9F89-2B8C649EF2B1}"/>
                </a:ext>
              </a:extLst>
            </p:cNvPr>
            <p:cNvSpPr/>
            <p:nvPr/>
          </p:nvSpPr>
          <p:spPr>
            <a:xfrm>
              <a:off x="4849629" y="3018512"/>
              <a:ext cx="227013" cy="165100"/>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15478" tIns="15478" rIns="15478" bIns="15478" anchor="ctr"/>
            <a:lstStyle/>
            <a:p>
              <a:pPr defTabSz="1857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p>
          </p:txBody>
        </p:sp>
      </p:grpSp>
      <p:pic>
        <p:nvPicPr>
          <p:cNvPr id="21" name="Imagen 20">
            <a:extLst>
              <a:ext uri="{FF2B5EF4-FFF2-40B4-BE49-F238E27FC236}">
                <a16:creationId xmlns:a16="http://schemas.microsoft.com/office/drawing/2014/main" id="{B758BF98-E66C-463B-855C-9578BD3CB67B}"/>
              </a:ext>
            </a:extLst>
          </p:cNvPr>
          <p:cNvPicPr>
            <a:picLocks noChangeAspect="1"/>
          </p:cNvPicPr>
          <p:nvPr/>
        </p:nvPicPr>
        <p:blipFill rotWithShape="1">
          <a:blip r:embed="rId2">
            <a:extLst>
              <a:ext uri="{28A0092B-C50C-407E-A947-70E740481C1C}">
                <a14:useLocalDpi xmlns:a14="http://schemas.microsoft.com/office/drawing/2010/main" val="0"/>
              </a:ext>
            </a:extLst>
          </a:blip>
          <a:srcRect l="3802" t="5650" r="33007" b="12193"/>
          <a:stretch/>
        </p:blipFill>
        <p:spPr>
          <a:xfrm>
            <a:off x="2824621" y="6040205"/>
            <a:ext cx="5997246" cy="468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2" name="Imagen 21">
            <a:extLst>
              <a:ext uri="{FF2B5EF4-FFF2-40B4-BE49-F238E27FC236}">
                <a16:creationId xmlns:a16="http://schemas.microsoft.com/office/drawing/2014/main" id="{0232C280-FC70-49F5-A8BC-7296B2DDC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3170" y="3356468"/>
            <a:ext cx="8325842" cy="468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10" name="Grupo 9">
            <a:extLst>
              <a:ext uri="{FF2B5EF4-FFF2-40B4-BE49-F238E27FC236}">
                <a16:creationId xmlns:a16="http://schemas.microsoft.com/office/drawing/2014/main" id="{499191CC-80EF-43F9-9D09-3E9BDB779341}"/>
              </a:ext>
            </a:extLst>
          </p:cNvPr>
          <p:cNvGrpSpPr/>
          <p:nvPr/>
        </p:nvGrpSpPr>
        <p:grpSpPr>
          <a:xfrm>
            <a:off x="1342071" y="3356468"/>
            <a:ext cx="8962347" cy="1908000"/>
            <a:chOff x="12600703" y="7344923"/>
            <a:chExt cx="8962347" cy="1908000"/>
          </a:xfrm>
        </p:grpSpPr>
        <p:grpSp>
          <p:nvGrpSpPr>
            <p:cNvPr id="24" name="Grupo 23">
              <a:extLst>
                <a:ext uri="{FF2B5EF4-FFF2-40B4-BE49-F238E27FC236}">
                  <a16:creationId xmlns:a16="http://schemas.microsoft.com/office/drawing/2014/main" id="{8489B476-23E2-4582-AF40-EB85EC57BA3C}"/>
                </a:ext>
              </a:extLst>
            </p:cNvPr>
            <p:cNvGrpSpPr/>
            <p:nvPr/>
          </p:nvGrpSpPr>
          <p:grpSpPr>
            <a:xfrm>
              <a:off x="12600703" y="7344923"/>
              <a:ext cx="8604000" cy="1908000"/>
              <a:chOff x="1046629" y="5806761"/>
              <a:chExt cx="8604000" cy="1063329"/>
            </a:xfrm>
          </p:grpSpPr>
          <p:sp>
            <p:nvSpPr>
              <p:cNvPr id="26" name="Rectángulo: esquinas redondeadas 25">
                <a:extLst>
                  <a:ext uri="{FF2B5EF4-FFF2-40B4-BE49-F238E27FC236}">
                    <a16:creationId xmlns:a16="http://schemas.microsoft.com/office/drawing/2014/main" id="{74F9DA55-8B18-4E50-82C3-A27C6B2E2AE6}"/>
                  </a:ext>
                </a:extLst>
              </p:cNvPr>
              <p:cNvSpPr/>
              <p:nvPr/>
            </p:nvSpPr>
            <p:spPr>
              <a:xfrm>
                <a:off x="1046629" y="5806761"/>
                <a:ext cx="8604000" cy="1063329"/>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7" name="TextBox 146">
                <a:extLst>
                  <a:ext uri="{FF2B5EF4-FFF2-40B4-BE49-F238E27FC236}">
                    <a16:creationId xmlns:a16="http://schemas.microsoft.com/office/drawing/2014/main" id="{88B24C8B-F6A0-4EF0-92B5-B348B7A2E6F7}"/>
                  </a:ext>
                </a:extLst>
              </p:cNvPr>
              <p:cNvSpPr txBox="1"/>
              <p:nvPr/>
            </p:nvSpPr>
            <p:spPr>
              <a:xfrm>
                <a:off x="1297329" y="6310150"/>
                <a:ext cx="8108795" cy="465352"/>
              </a:xfrm>
              <a:prstGeom prst="rect">
                <a:avLst/>
              </a:prstGeom>
              <a:noFill/>
            </p:spPr>
            <p:txBody>
              <a:bodyPr wrap="square" rtlCol="0">
                <a:spAutoFit/>
              </a:bodyPr>
              <a:lstStyle/>
              <a:p>
                <a:r>
                  <a:rPr lang="en-US" sz="2400" b="1" kern="1200" dirty="0">
                    <a:solidFill>
                      <a:srgbClr val="4F616E"/>
                    </a:solidFill>
                    <a:latin typeface="Arial" panose="020B0604020202020204" pitchFamily="34" charset="0"/>
                    <a:cs typeface="Arial" panose="020B0604020202020204" pitchFamily="34" charset="0"/>
                  </a:rPr>
                  <a:t>Tiene problemas de escalado frente a la gran demanda de clientes.</a:t>
                </a:r>
              </a:p>
            </p:txBody>
          </p:sp>
          <p:sp>
            <p:nvSpPr>
              <p:cNvPr id="28" name="Rectangle 147">
                <a:extLst>
                  <a:ext uri="{FF2B5EF4-FFF2-40B4-BE49-F238E27FC236}">
                    <a16:creationId xmlns:a16="http://schemas.microsoft.com/office/drawing/2014/main" id="{F7824A4B-4203-4735-AC21-E38721BFD317}"/>
                  </a:ext>
                </a:extLst>
              </p:cNvPr>
              <p:cNvSpPr/>
              <p:nvPr/>
            </p:nvSpPr>
            <p:spPr>
              <a:xfrm>
                <a:off x="1297329" y="5941094"/>
                <a:ext cx="8108795" cy="292999"/>
              </a:xfrm>
              <a:prstGeom prst="rect">
                <a:avLst/>
              </a:prstGeom>
            </p:spPr>
            <p:txBody>
              <a:bodyPr wrap="square">
                <a:spAutoFit/>
              </a:bodyPr>
              <a:lstStyle/>
              <a:p>
                <a:r>
                  <a:rPr lang="en-US" sz="2800" b="1" dirty="0">
                    <a:solidFill>
                      <a:srgbClr val="4F616E"/>
                    </a:solidFill>
                    <a:latin typeface="Arial" panose="020B0604020202020204" pitchFamily="34" charset="0"/>
                    <a:cs typeface="Arial" panose="020B0604020202020204" pitchFamily="34" charset="0"/>
                  </a:rPr>
                  <a:t>2.000 – Amazon.com, un e-commerce de libros           </a:t>
                </a:r>
              </a:p>
            </p:txBody>
          </p:sp>
        </p:grpSp>
        <p:sp>
          <p:nvSpPr>
            <p:cNvPr id="25" name="Rectangle 183">
              <a:extLst>
                <a:ext uri="{FF2B5EF4-FFF2-40B4-BE49-F238E27FC236}">
                  <a16:creationId xmlns:a16="http://schemas.microsoft.com/office/drawing/2014/main" id="{0C3E8BAC-42D5-47E2-8801-3965CD71F36A}"/>
                </a:ext>
              </a:extLst>
            </p:cNvPr>
            <p:cNvSpPr/>
            <p:nvPr/>
          </p:nvSpPr>
          <p:spPr>
            <a:xfrm>
              <a:off x="21508673" y="7344923"/>
              <a:ext cx="54377" cy="19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grpSp>
        <p:nvGrpSpPr>
          <p:cNvPr id="35" name="Grupo 34">
            <a:extLst>
              <a:ext uri="{FF2B5EF4-FFF2-40B4-BE49-F238E27FC236}">
                <a16:creationId xmlns:a16="http://schemas.microsoft.com/office/drawing/2014/main" id="{D817A86C-8300-457B-8B43-3C82BF1A2CDC}"/>
              </a:ext>
            </a:extLst>
          </p:cNvPr>
          <p:cNvGrpSpPr/>
          <p:nvPr/>
        </p:nvGrpSpPr>
        <p:grpSpPr>
          <a:xfrm>
            <a:off x="13817773" y="8895113"/>
            <a:ext cx="8936635" cy="1908000"/>
            <a:chOff x="14543414" y="3664689"/>
            <a:chExt cx="8936635" cy="1908000"/>
          </a:xfrm>
        </p:grpSpPr>
        <p:sp>
          <p:nvSpPr>
            <p:cNvPr id="30" name="Rectangle 181">
              <a:extLst>
                <a:ext uri="{FF2B5EF4-FFF2-40B4-BE49-F238E27FC236}">
                  <a16:creationId xmlns:a16="http://schemas.microsoft.com/office/drawing/2014/main" id="{28D0434F-7DE8-4342-9B88-9A711EFF51DB}"/>
                </a:ext>
              </a:extLst>
            </p:cNvPr>
            <p:cNvSpPr/>
            <p:nvPr/>
          </p:nvSpPr>
          <p:spPr>
            <a:xfrm>
              <a:off x="14543414" y="3664689"/>
              <a:ext cx="54377" cy="19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nvGrpSpPr>
            <p:cNvPr id="31" name="Grupo 30">
              <a:extLst>
                <a:ext uri="{FF2B5EF4-FFF2-40B4-BE49-F238E27FC236}">
                  <a16:creationId xmlns:a16="http://schemas.microsoft.com/office/drawing/2014/main" id="{FB2BB579-8742-4B7E-8484-77EF293E88E2}"/>
                </a:ext>
              </a:extLst>
            </p:cNvPr>
            <p:cNvGrpSpPr/>
            <p:nvPr/>
          </p:nvGrpSpPr>
          <p:grpSpPr>
            <a:xfrm>
              <a:off x="14876049" y="3664689"/>
              <a:ext cx="8604000" cy="1908000"/>
              <a:chOff x="2159956" y="5794305"/>
              <a:chExt cx="8604000" cy="1584000"/>
            </a:xfrm>
          </p:grpSpPr>
          <p:sp>
            <p:nvSpPr>
              <p:cNvPr id="32" name="Rectángulo: esquinas redondeadas 31">
                <a:extLst>
                  <a:ext uri="{FF2B5EF4-FFF2-40B4-BE49-F238E27FC236}">
                    <a16:creationId xmlns:a16="http://schemas.microsoft.com/office/drawing/2014/main" id="{A641B47A-9C3B-4EBD-80C8-1EEAD7AA87AA}"/>
                  </a:ext>
                </a:extLst>
              </p:cNvPr>
              <p:cNvSpPr/>
              <p:nvPr/>
            </p:nvSpPr>
            <p:spPr>
              <a:xfrm>
                <a:off x="2159956" y="5794305"/>
                <a:ext cx="8604000" cy="1584000"/>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3" name="TextBox 146">
                <a:extLst>
                  <a:ext uri="{FF2B5EF4-FFF2-40B4-BE49-F238E27FC236}">
                    <a16:creationId xmlns:a16="http://schemas.microsoft.com/office/drawing/2014/main" id="{F6A5E5F8-E1BD-4ADD-884D-265191AEC9B1}"/>
                  </a:ext>
                </a:extLst>
              </p:cNvPr>
              <p:cNvSpPr txBox="1"/>
              <p:nvPr/>
            </p:nvSpPr>
            <p:spPr>
              <a:xfrm>
                <a:off x="2411291" y="6463928"/>
                <a:ext cx="8101331" cy="689884"/>
              </a:xfrm>
              <a:prstGeom prst="rect">
                <a:avLst/>
              </a:prstGeom>
              <a:noFill/>
            </p:spPr>
            <p:txBody>
              <a:bodyPr wrap="square" rtlCol="0">
                <a:spAutoFit/>
              </a:bodyPr>
              <a:lstStyle/>
              <a:p>
                <a:pPr algn="l"/>
                <a:r>
                  <a:rPr lang="en-US" sz="2400" b="1" kern="1200" dirty="0">
                    <a:solidFill>
                      <a:srgbClr val="4F616E"/>
                    </a:solidFill>
                    <a:latin typeface="Arial" panose="020B0604020202020204" pitchFamily="34" charset="0"/>
                    <a:cs typeface="Arial" panose="020B0604020202020204" pitchFamily="34" charset="0"/>
                  </a:rPr>
                  <a:t>Se busca dar soporte tanto propio como a terceros vía servicios de consumo mediante API.</a:t>
                </a:r>
              </a:p>
            </p:txBody>
          </p:sp>
          <p:sp>
            <p:nvSpPr>
              <p:cNvPr id="34" name="Rectangle 147">
                <a:extLst>
                  <a:ext uri="{FF2B5EF4-FFF2-40B4-BE49-F238E27FC236}">
                    <a16:creationId xmlns:a16="http://schemas.microsoft.com/office/drawing/2014/main" id="{1EAC730F-A16D-4C0E-AC47-F692347CB7FC}"/>
                  </a:ext>
                </a:extLst>
              </p:cNvPr>
              <p:cNvSpPr/>
              <p:nvPr/>
            </p:nvSpPr>
            <p:spPr>
              <a:xfrm>
                <a:off x="2792522" y="5927292"/>
                <a:ext cx="7338869" cy="434371"/>
              </a:xfrm>
              <a:prstGeom prst="rect">
                <a:avLst/>
              </a:prstGeom>
            </p:spPr>
            <p:txBody>
              <a:bodyPr wrap="none">
                <a:spAutoFit/>
              </a:bodyPr>
              <a:lstStyle/>
              <a:p>
                <a:r>
                  <a:rPr lang="en-US" sz="2800" b="1" dirty="0">
                    <a:solidFill>
                      <a:srgbClr val="4F616E"/>
                    </a:solidFill>
                    <a:latin typeface="Arial" panose="020B0604020202020204" pitchFamily="34" charset="0"/>
                    <a:cs typeface="Arial" panose="020B0604020202020204" pitchFamily="34" charset="0"/>
                  </a:rPr>
                  <a:t>2.000 – Inversión en infrastructura interna</a:t>
                </a:r>
              </a:p>
            </p:txBody>
          </p:sp>
        </p:grpSp>
      </p:grpSp>
    </p:spTree>
    <p:extLst>
      <p:ext uri="{BB962C8B-B14F-4D97-AF65-F5344CB8AC3E}">
        <p14:creationId xmlns:p14="http://schemas.microsoft.com/office/powerpoint/2010/main" val="146983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Seguridad – Inspector</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120</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1"/>
          </a:xfrm>
        </p:spPr>
        <p:txBody>
          <a:bodyPr/>
          <a:lstStyle/>
          <a:p>
            <a:pPr marL="0" indent="0">
              <a:spcBef>
                <a:spcPts val="3000"/>
              </a:spcBef>
              <a:buNone/>
            </a:pPr>
            <a:r>
              <a:rPr lang="es-ES" sz="4000" b="0" dirty="0"/>
              <a:t>Los análisis de Inspector se basan en cuatro paquetes de reglas que se pueden seleccionar para cada uno de nuestros objetivos: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https://aws.amazon.com/es/inspector</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3" name="Marcador de contenido 4">
            <a:extLst>
              <a:ext uri="{FF2B5EF4-FFF2-40B4-BE49-F238E27FC236}">
                <a16:creationId xmlns:a16="http://schemas.microsoft.com/office/drawing/2014/main" id="{259E4E9D-F08B-4A6C-B221-29217EF18F76}"/>
              </a:ext>
            </a:extLst>
          </p:cNvPr>
          <p:cNvSpPr txBox="1">
            <a:spLocks/>
          </p:cNvSpPr>
          <p:nvPr/>
        </p:nvSpPr>
        <p:spPr>
          <a:xfrm>
            <a:off x="883919" y="4430803"/>
            <a:ext cx="22738080" cy="1400751"/>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a:spcBef>
                <a:spcPts val="3000"/>
              </a:spcBef>
            </a:pPr>
            <a:r>
              <a:rPr lang="es-ES" sz="4000" dirty="0"/>
              <a:t>Prácticas recomendadas de Seguridad:</a:t>
            </a:r>
            <a:r>
              <a:rPr lang="es-ES" sz="4000" b="0" dirty="0"/>
              <a:t> Las reglas de este paquete ayudar a determinar si los sistemas Linux están configurados de forma segura.</a:t>
            </a:r>
          </a:p>
        </p:txBody>
      </p:sp>
      <p:sp>
        <p:nvSpPr>
          <p:cNvPr id="10" name="Marcador de contenido 4">
            <a:extLst>
              <a:ext uri="{FF2B5EF4-FFF2-40B4-BE49-F238E27FC236}">
                <a16:creationId xmlns:a16="http://schemas.microsoft.com/office/drawing/2014/main" id="{A1AE3EE2-155C-4686-A0D7-2CC023464638}"/>
              </a:ext>
            </a:extLst>
          </p:cNvPr>
          <p:cNvSpPr txBox="1">
            <a:spLocks/>
          </p:cNvSpPr>
          <p:nvPr/>
        </p:nvSpPr>
        <p:spPr>
          <a:xfrm>
            <a:off x="883919" y="6201282"/>
            <a:ext cx="22738080" cy="1995067"/>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a:spcBef>
                <a:spcPts val="3000"/>
              </a:spcBef>
            </a:pPr>
            <a:r>
              <a:rPr lang="es-ES" sz="4000" dirty="0"/>
              <a:t>Análisis del comportamiento del tiempo de ejecución: </a:t>
            </a:r>
            <a:r>
              <a:rPr lang="es-ES" sz="4000" b="0" dirty="0"/>
              <a:t>Estas reglas analizan el comportamiento de las aplicaciones durante su ejecución teniendo en cuenta protocolos, puertos, configuración DEP (Data Execution Prevention), permisos, …</a:t>
            </a:r>
          </a:p>
        </p:txBody>
      </p:sp>
    </p:spTree>
    <p:extLst>
      <p:ext uri="{BB962C8B-B14F-4D97-AF65-F5344CB8AC3E}">
        <p14:creationId xmlns:p14="http://schemas.microsoft.com/office/powerpoint/2010/main" val="248686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121</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36F7E000-C628-4B97-ACBD-86735528A2C4}"/>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411002"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¡Mucho mejor con un WAF en tus apps!</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15: Inspector</a:t>
            </a:r>
          </a:p>
        </p:txBody>
      </p:sp>
    </p:spTree>
    <p:extLst>
      <p:ext uri="{BB962C8B-B14F-4D97-AF65-F5344CB8AC3E}">
        <p14:creationId xmlns:p14="http://schemas.microsoft.com/office/powerpoint/2010/main" val="17874696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Inspector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122</a:t>
            </a:fld>
            <a:endParaRPr lang="es-ES"/>
          </a:p>
        </p:txBody>
      </p:sp>
      <p:sp>
        <p:nvSpPr>
          <p:cNvPr id="8" name="Marcador de contenido 4">
            <a:extLst>
              <a:ext uri="{FF2B5EF4-FFF2-40B4-BE49-F238E27FC236}">
                <a16:creationId xmlns:a16="http://schemas.microsoft.com/office/drawing/2014/main" id="{721999BA-6B9C-46E5-8E70-72DCFC083D56}"/>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Configura Inspector para evaluar todas tus instancias EC2.</a:t>
            </a:r>
          </a:p>
        </p:txBody>
      </p:sp>
      <p:sp>
        <p:nvSpPr>
          <p:cNvPr id="9" name="Marcador de contenido 4">
            <a:extLst>
              <a:ext uri="{FF2B5EF4-FFF2-40B4-BE49-F238E27FC236}">
                <a16:creationId xmlns:a16="http://schemas.microsoft.com/office/drawing/2014/main" id="{4F640931-1E0E-4999-8BCD-EA4D63601DD9}"/>
              </a:ext>
            </a:extLst>
          </p:cNvPr>
          <p:cNvSpPr txBox="1">
            <a:spLocks/>
          </p:cNvSpPr>
          <p:nvPr/>
        </p:nvSpPr>
        <p:spPr>
          <a:xfrm>
            <a:off x="883920" y="438364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Ejecuta un análisis diario de tus instancias expuestas a internet.</a:t>
            </a:r>
          </a:p>
        </p:txBody>
      </p:sp>
      <p:sp>
        <p:nvSpPr>
          <p:cNvPr id="10" name="Marcador de contenido 4">
            <a:extLst>
              <a:ext uri="{FF2B5EF4-FFF2-40B4-BE49-F238E27FC236}">
                <a16:creationId xmlns:a16="http://schemas.microsoft.com/office/drawing/2014/main" id="{D8DC45A4-AF90-45BE-9CCE-0BAEFA4361A2}"/>
              </a:ext>
            </a:extLst>
          </p:cNvPr>
          <p:cNvSpPr txBox="1">
            <a:spLocks/>
          </p:cNvSpPr>
          <p:nvPr/>
        </p:nvSpPr>
        <p:spPr>
          <a:xfrm>
            <a:off x="883920" y="554880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Configura la frecuencia de los análisis al resto de instancias en base a tus necesidades.</a:t>
            </a:r>
          </a:p>
        </p:txBody>
      </p:sp>
      <p:sp>
        <p:nvSpPr>
          <p:cNvPr id="11" name="Marcador de contenido 4">
            <a:extLst>
              <a:ext uri="{FF2B5EF4-FFF2-40B4-BE49-F238E27FC236}">
                <a16:creationId xmlns:a16="http://schemas.microsoft.com/office/drawing/2014/main" id="{A9F432E2-D1B0-451B-BD78-84CE61618196}"/>
              </a:ext>
            </a:extLst>
          </p:cNvPr>
          <p:cNvSpPr txBox="1">
            <a:spLocks/>
          </p:cNvSpPr>
          <p:nvPr/>
        </p:nvSpPr>
        <p:spPr>
          <a:xfrm>
            <a:off x="883920" y="6713968"/>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Crea un plan para solucionar de forma urgente las vulnerabilidades de tipo High.</a:t>
            </a:r>
          </a:p>
        </p:txBody>
      </p:sp>
      <p:sp>
        <p:nvSpPr>
          <p:cNvPr id="12" name="Marcador de contenido 4">
            <a:extLst>
              <a:ext uri="{FF2B5EF4-FFF2-40B4-BE49-F238E27FC236}">
                <a16:creationId xmlns:a16="http://schemas.microsoft.com/office/drawing/2014/main" id="{D84DEAA4-478F-44E3-9E50-F255957143B2}"/>
              </a:ext>
            </a:extLst>
          </p:cNvPr>
          <p:cNvSpPr txBox="1">
            <a:spLocks/>
          </p:cNvSpPr>
          <p:nvPr/>
        </p:nvSpPr>
        <p:spPr>
          <a:xfrm>
            <a:off x="883920" y="7879131"/>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Crea un plan para solucionar las vulnerabilidades de tipo Medium y Low.</a:t>
            </a:r>
          </a:p>
        </p:txBody>
      </p:sp>
    </p:spTree>
    <p:extLst>
      <p:ext uri="{BB962C8B-B14F-4D97-AF65-F5344CB8AC3E}">
        <p14:creationId xmlns:p14="http://schemas.microsoft.com/office/powerpoint/2010/main" val="21414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8. Servicios de Seguridad – GuardDuty</a:t>
            </a:r>
          </a:p>
        </p:txBody>
      </p:sp>
    </p:spTree>
    <p:extLst>
      <p:ext uri="{BB962C8B-B14F-4D97-AF65-F5344CB8AC3E}">
        <p14:creationId xmlns:p14="http://schemas.microsoft.com/office/powerpoint/2010/main" val="3653912606"/>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Seguridad – GuardDuty</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124</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1"/>
          </a:xfrm>
        </p:spPr>
        <p:txBody>
          <a:bodyPr/>
          <a:lstStyle/>
          <a:p>
            <a:pPr marL="0" indent="0">
              <a:spcBef>
                <a:spcPts val="3000"/>
              </a:spcBef>
              <a:buNone/>
            </a:pPr>
            <a:r>
              <a:rPr lang="es-ES" sz="4000" b="0" dirty="0"/>
              <a:t>Amazon GuardDuty es un servicio de detección de amenazas que monitoriza nuestra cuenta de forma continua para detectar comportamientos maliciosos o no autorizados.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https://aws.amazon.com/es/guardduty</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3" name="Marcador de contenido 4">
            <a:extLst>
              <a:ext uri="{FF2B5EF4-FFF2-40B4-BE49-F238E27FC236}">
                <a16:creationId xmlns:a16="http://schemas.microsoft.com/office/drawing/2014/main" id="{259E4E9D-F08B-4A6C-B221-29217EF18F76}"/>
              </a:ext>
            </a:extLst>
          </p:cNvPr>
          <p:cNvSpPr txBox="1">
            <a:spLocks/>
          </p:cNvSpPr>
          <p:nvPr/>
        </p:nvSpPr>
        <p:spPr>
          <a:xfrm>
            <a:off x="883919" y="4430804"/>
            <a:ext cx="22738080" cy="1903510"/>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GuardDuty identifica a los atacantes sospechosos a través de fuentes integradas de inteligencia de amenazas y utiliza machine learning para detectar anomalías en las actividades de las cuenta y las cargas de trabajo. </a:t>
            </a:r>
          </a:p>
        </p:txBody>
      </p:sp>
      <p:pic>
        <p:nvPicPr>
          <p:cNvPr id="16" name="Imagen 15">
            <a:extLst>
              <a:ext uri="{FF2B5EF4-FFF2-40B4-BE49-F238E27FC236}">
                <a16:creationId xmlns:a16="http://schemas.microsoft.com/office/drawing/2014/main" id="{086DE94F-8366-4020-B101-0AE9FA0B8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2876" y="6113983"/>
            <a:ext cx="13158249" cy="4975200"/>
          </a:xfrm>
          <a:prstGeom prst="rect">
            <a:avLst/>
          </a:prstGeom>
        </p:spPr>
      </p:pic>
    </p:spTree>
    <p:extLst>
      <p:ext uri="{BB962C8B-B14F-4D97-AF65-F5344CB8AC3E}">
        <p14:creationId xmlns:p14="http://schemas.microsoft.com/office/powerpoint/2010/main" val="11527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GuardDuty – Esto os va a gustar… </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125</a:t>
            </a:fld>
            <a:endParaRPr lang="es-ES"/>
          </a:p>
        </p:txBody>
      </p:sp>
      <p:pic>
        <p:nvPicPr>
          <p:cNvPr id="6" name="Imagen 5">
            <a:extLst>
              <a:ext uri="{FF2B5EF4-FFF2-40B4-BE49-F238E27FC236}">
                <a16:creationId xmlns:a16="http://schemas.microsoft.com/office/drawing/2014/main" id="{7C23F446-C724-4025-B540-E36871DC868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83249" y="2053498"/>
            <a:ext cx="15417502" cy="9340063"/>
          </a:xfrm>
          <a:prstGeom prst="rect">
            <a:avLst/>
          </a:prstGeom>
        </p:spPr>
      </p:pic>
      <p:grpSp>
        <p:nvGrpSpPr>
          <p:cNvPr id="5" name="Grupo 4">
            <a:extLst>
              <a:ext uri="{FF2B5EF4-FFF2-40B4-BE49-F238E27FC236}">
                <a16:creationId xmlns:a16="http://schemas.microsoft.com/office/drawing/2014/main" id="{048BC35C-AA23-4B72-824D-062567BFA743}"/>
              </a:ext>
            </a:extLst>
          </p:cNvPr>
          <p:cNvGrpSpPr/>
          <p:nvPr/>
        </p:nvGrpSpPr>
        <p:grpSpPr>
          <a:xfrm>
            <a:off x="627530" y="417324"/>
            <a:ext cx="10578352" cy="432032"/>
            <a:chOff x="627530" y="417324"/>
            <a:chExt cx="10578352" cy="432032"/>
          </a:xfrm>
        </p:grpSpPr>
        <p:sp>
          <p:nvSpPr>
            <p:cNvPr id="7" name="Rectángulo: esquinas redondeadas 6">
              <a:extLst>
                <a:ext uri="{FF2B5EF4-FFF2-40B4-BE49-F238E27FC236}">
                  <a16:creationId xmlns:a16="http://schemas.microsoft.com/office/drawing/2014/main" id="{A6E64DEC-DD88-4F71-B99D-EB8585BABE2B}"/>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https://aws.amazon.com/es/blogs/security/visualizing-amazon-guardduty-findings</a:t>
              </a:r>
            </a:p>
          </p:txBody>
        </p:sp>
        <p:pic>
          <p:nvPicPr>
            <p:cNvPr id="8" name="Imagen 7">
              <a:extLst>
                <a:ext uri="{FF2B5EF4-FFF2-40B4-BE49-F238E27FC236}">
                  <a16:creationId xmlns:a16="http://schemas.microsoft.com/office/drawing/2014/main" id="{D262E5C0-FCED-4A6B-A523-2591A1F1B4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342038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126</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3DD2DDE3-F4DD-4212-A430-2043EA15C078}"/>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411002"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¡Eres un AWS Security champion!</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16: GuardDuty</a:t>
            </a:r>
          </a:p>
        </p:txBody>
      </p:sp>
    </p:spTree>
    <p:extLst>
      <p:ext uri="{BB962C8B-B14F-4D97-AF65-F5344CB8AC3E}">
        <p14:creationId xmlns:p14="http://schemas.microsoft.com/office/powerpoint/2010/main" val="35543992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GuardDuty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127</a:t>
            </a:fld>
            <a:endParaRPr lang="es-ES"/>
          </a:p>
        </p:txBody>
      </p:sp>
      <p:sp>
        <p:nvSpPr>
          <p:cNvPr id="8" name="Marcador de contenido 4">
            <a:extLst>
              <a:ext uri="{FF2B5EF4-FFF2-40B4-BE49-F238E27FC236}">
                <a16:creationId xmlns:a16="http://schemas.microsoft.com/office/drawing/2014/main" id="{721999BA-6B9C-46E5-8E70-72DCFC083D56}"/>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Activa GuardDuty en todas tus cuentas.</a:t>
            </a:r>
          </a:p>
        </p:txBody>
      </p:sp>
      <p:sp>
        <p:nvSpPr>
          <p:cNvPr id="9" name="Marcador de contenido 4">
            <a:extLst>
              <a:ext uri="{FF2B5EF4-FFF2-40B4-BE49-F238E27FC236}">
                <a16:creationId xmlns:a16="http://schemas.microsoft.com/office/drawing/2014/main" id="{4F640931-1E0E-4999-8BCD-EA4D63601DD9}"/>
              </a:ext>
            </a:extLst>
          </p:cNvPr>
          <p:cNvSpPr txBox="1">
            <a:spLocks/>
          </p:cNvSpPr>
          <p:nvPr/>
        </p:nvSpPr>
        <p:spPr>
          <a:xfrm>
            <a:off x="883920" y="438364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Configura la frecuencia de envío de eventos a CloudWatch en función de tus necesidades.</a:t>
            </a:r>
          </a:p>
        </p:txBody>
      </p:sp>
      <p:sp>
        <p:nvSpPr>
          <p:cNvPr id="10" name="Marcador de contenido 4">
            <a:extLst>
              <a:ext uri="{FF2B5EF4-FFF2-40B4-BE49-F238E27FC236}">
                <a16:creationId xmlns:a16="http://schemas.microsoft.com/office/drawing/2014/main" id="{D8DC45A4-AF90-45BE-9CCE-0BAEFA4361A2}"/>
              </a:ext>
            </a:extLst>
          </p:cNvPr>
          <p:cNvSpPr txBox="1">
            <a:spLocks/>
          </p:cNvSpPr>
          <p:nvPr/>
        </p:nvSpPr>
        <p:spPr>
          <a:xfrm>
            <a:off x="883920" y="554880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Monitoriza tus hallazgos y ten tus recursos siempre seguros.</a:t>
            </a:r>
          </a:p>
        </p:txBody>
      </p:sp>
      <p:sp>
        <p:nvSpPr>
          <p:cNvPr id="7" name="Marcador de contenido 4">
            <a:extLst>
              <a:ext uri="{FF2B5EF4-FFF2-40B4-BE49-F238E27FC236}">
                <a16:creationId xmlns:a16="http://schemas.microsoft.com/office/drawing/2014/main" id="{A7EC448B-BAA5-4197-BA3E-ECD87514747D}"/>
              </a:ext>
            </a:extLst>
          </p:cNvPr>
          <p:cNvSpPr txBox="1">
            <a:spLocks/>
          </p:cNvSpPr>
          <p:nvPr/>
        </p:nvSpPr>
        <p:spPr>
          <a:xfrm>
            <a:off x="8541573" y="8842269"/>
            <a:ext cx="6278879"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lgn="ctr">
              <a:buNone/>
            </a:pPr>
            <a:r>
              <a:rPr lang="es-ES" sz="4000" b="0" dirty="0"/>
              <a:t>y… ya está (de momento).</a:t>
            </a:r>
          </a:p>
        </p:txBody>
      </p:sp>
    </p:spTree>
    <p:extLst>
      <p:ext uri="{BB962C8B-B14F-4D97-AF65-F5344CB8AC3E}">
        <p14:creationId xmlns:p14="http://schemas.microsoft.com/office/powerpoint/2010/main" val="214620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¿Dudas? ¿Preguntas?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128</a:t>
            </a:fld>
            <a:endParaRPr lang="es-ES"/>
          </a:p>
        </p:txBody>
      </p:sp>
      <p:pic>
        <p:nvPicPr>
          <p:cNvPr id="5" name="Imagen 4">
            <a:extLst>
              <a:ext uri="{FF2B5EF4-FFF2-40B4-BE49-F238E27FC236}">
                <a16:creationId xmlns:a16="http://schemas.microsoft.com/office/drawing/2014/main" id="{2E03359D-DA58-4073-9695-2A1F44130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242" y="3065621"/>
            <a:ext cx="15169516" cy="75847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85717754"/>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¡Contacta, estaré encantado de conocerte!</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129</a:t>
            </a:fld>
            <a:endParaRPr lang="es-ES"/>
          </a:p>
        </p:txBody>
      </p:sp>
      <p:grpSp>
        <p:nvGrpSpPr>
          <p:cNvPr id="6" name="Grupo 5">
            <a:extLst>
              <a:ext uri="{FF2B5EF4-FFF2-40B4-BE49-F238E27FC236}">
                <a16:creationId xmlns:a16="http://schemas.microsoft.com/office/drawing/2014/main" id="{C56479EC-D7F9-44CD-8219-F1EDA39EB6BF}"/>
              </a:ext>
            </a:extLst>
          </p:cNvPr>
          <p:cNvGrpSpPr/>
          <p:nvPr/>
        </p:nvGrpSpPr>
        <p:grpSpPr>
          <a:xfrm>
            <a:off x="14114930" y="4939758"/>
            <a:ext cx="9000000" cy="636343"/>
            <a:chOff x="627530" y="463033"/>
            <a:chExt cx="9000000" cy="636343"/>
          </a:xfrm>
        </p:grpSpPr>
        <p:sp>
          <p:nvSpPr>
            <p:cNvPr id="7" name="Rectángulo: esquinas redondeadas 6">
              <a:extLst>
                <a:ext uri="{FF2B5EF4-FFF2-40B4-BE49-F238E27FC236}">
                  <a16:creationId xmlns:a16="http://schemas.microsoft.com/office/drawing/2014/main" id="{2BEB95A6-66CD-47BB-8B1E-95B5632C6220}"/>
                </a:ext>
              </a:extLst>
            </p:cNvPr>
            <p:cNvSpPr/>
            <p:nvPr/>
          </p:nvSpPr>
          <p:spPr>
            <a:xfrm>
              <a:off x="627530" y="463033"/>
              <a:ext cx="9000000" cy="636343"/>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2800" dirty="0">
                  <a:solidFill>
                    <a:schemeClr val="bg1"/>
                  </a:solidFill>
                  <a:latin typeface="Arial" panose="020B0604020202020204" pitchFamily="34" charset="0"/>
                  <a:cs typeface="Arial" panose="020B0604020202020204" pitchFamily="34" charset="0"/>
                </a:rPr>
                <a:t>https://www.linkedin.com/in/tobal</a:t>
              </a:r>
            </a:p>
          </p:txBody>
        </p:sp>
        <p:pic>
          <p:nvPicPr>
            <p:cNvPr id="8" name="Imagen 7">
              <a:extLst>
                <a:ext uri="{FF2B5EF4-FFF2-40B4-BE49-F238E27FC236}">
                  <a16:creationId xmlns:a16="http://schemas.microsoft.com/office/drawing/2014/main" id="{4DB3D577-BDF3-4E5F-9A85-5B477100D7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0933" y="507324"/>
              <a:ext cx="540000" cy="540000"/>
            </a:xfrm>
            <a:prstGeom prst="rect">
              <a:avLst/>
            </a:prstGeom>
          </p:spPr>
        </p:pic>
      </p:grpSp>
      <p:grpSp>
        <p:nvGrpSpPr>
          <p:cNvPr id="9" name="Grupo 8">
            <a:extLst>
              <a:ext uri="{FF2B5EF4-FFF2-40B4-BE49-F238E27FC236}">
                <a16:creationId xmlns:a16="http://schemas.microsoft.com/office/drawing/2014/main" id="{DA703D7E-0F11-4B1B-A05D-AAFCF037B2F3}"/>
              </a:ext>
            </a:extLst>
          </p:cNvPr>
          <p:cNvGrpSpPr/>
          <p:nvPr/>
        </p:nvGrpSpPr>
        <p:grpSpPr>
          <a:xfrm>
            <a:off x="14114930" y="6644656"/>
            <a:ext cx="9000000" cy="636343"/>
            <a:chOff x="627530" y="463033"/>
            <a:chExt cx="9000000" cy="636343"/>
          </a:xfrm>
        </p:grpSpPr>
        <p:sp>
          <p:nvSpPr>
            <p:cNvPr id="10" name="Rectángulo: esquinas redondeadas 9">
              <a:extLst>
                <a:ext uri="{FF2B5EF4-FFF2-40B4-BE49-F238E27FC236}">
                  <a16:creationId xmlns:a16="http://schemas.microsoft.com/office/drawing/2014/main" id="{B85C059C-B075-427C-BB34-B773B7E95024}"/>
                </a:ext>
              </a:extLst>
            </p:cNvPr>
            <p:cNvSpPr/>
            <p:nvPr/>
          </p:nvSpPr>
          <p:spPr>
            <a:xfrm>
              <a:off x="627530" y="463033"/>
              <a:ext cx="9000000" cy="636343"/>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2800" dirty="0">
                  <a:solidFill>
                    <a:schemeClr val="bg1"/>
                  </a:solidFill>
                  <a:latin typeface="Arial" panose="020B0604020202020204" pitchFamily="34" charset="0"/>
                  <a:cs typeface="Arial" panose="020B0604020202020204" pitchFamily="34" charset="0"/>
                </a:rPr>
                <a:t>https://securityinside.info</a:t>
              </a:r>
            </a:p>
          </p:txBody>
        </p:sp>
        <p:pic>
          <p:nvPicPr>
            <p:cNvPr id="11" name="Imagen 10">
              <a:extLst>
                <a:ext uri="{FF2B5EF4-FFF2-40B4-BE49-F238E27FC236}">
                  <a16:creationId xmlns:a16="http://schemas.microsoft.com/office/drawing/2014/main" id="{ADDCA93A-77F8-4DFD-AB1B-71A4CF902C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0933" y="507324"/>
              <a:ext cx="540000" cy="540000"/>
            </a:xfrm>
            <a:prstGeom prst="rect">
              <a:avLst/>
            </a:prstGeom>
          </p:spPr>
        </p:pic>
      </p:grpSp>
      <p:grpSp>
        <p:nvGrpSpPr>
          <p:cNvPr id="12" name="Grupo 11">
            <a:extLst>
              <a:ext uri="{FF2B5EF4-FFF2-40B4-BE49-F238E27FC236}">
                <a16:creationId xmlns:a16="http://schemas.microsoft.com/office/drawing/2014/main" id="{ED1CAFB6-AB5C-4811-9B18-2815921E35A1}"/>
              </a:ext>
            </a:extLst>
          </p:cNvPr>
          <p:cNvGrpSpPr/>
          <p:nvPr/>
        </p:nvGrpSpPr>
        <p:grpSpPr>
          <a:xfrm>
            <a:off x="14114930" y="8349554"/>
            <a:ext cx="9000000" cy="636343"/>
            <a:chOff x="627530" y="463033"/>
            <a:chExt cx="9000000" cy="636343"/>
          </a:xfrm>
        </p:grpSpPr>
        <p:sp>
          <p:nvSpPr>
            <p:cNvPr id="13" name="Rectángulo: esquinas redondeadas 12">
              <a:extLst>
                <a:ext uri="{FF2B5EF4-FFF2-40B4-BE49-F238E27FC236}">
                  <a16:creationId xmlns:a16="http://schemas.microsoft.com/office/drawing/2014/main" id="{A0C7B289-45CA-4D71-8997-F1C8677CD11B}"/>
                </a:ext>
              </a:extLst>
            </p:cNvPr>
            <p:cNvSpPr/>
            <p:nvPr/>
          </p:nvSpPr>
          <p:spPr>
            <a:xfrm>
              <a:off x="627530" y="463033"/>
              <a:ext cx="9000000" cy="636343"/>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2800" dirty="0">
                  <a:solidFill>
                    <a:schemeClr val="bg1"/>
                  </a:solidFill>
                  <a:latin typeface="Arial" panose="020B0604020202020204" pitchFamily="34" charset="0"/>
                  <a:cs typeface="Arial" panose="020B0604020202020204" pitchFamily="34" charset="0"/>
                </a:rPr>
                <a:t>https://twitter.com/security_inside</a:t>
              </a:r>
            </a:p>
          </p:txBody>
        </p:sp>
        <p:pic>
          <p:nvPicPr>
            <p:cNvPr id="14" name="Imagen 13">
              <a:extLst>
                <a:ext uri="{FF2B5EF4-FFF2-40B4-BE49-F238E27FC236}">
                  <a16:creationId xmlns:a16="http://schemas.microsoft.com/office/drawing/2014/main" id="{2703B2C1-69AA-404E-AAA9-27C315A26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0933" y="507324"/>
              <a:ext cx="540000" cy="540000"/>
            </a:xfrm>
            <a:prstGeom prst="rect">
              <a:avLst/>
            </a:prstGeom>
          </p:spPr>
        </p:pic>
      </p:grpSp>
      <p:grpSp>
        <p:nvGrpSpPr>
          <p:cNvPr id="20" name="Grupo 19">
            <a:extLst>
              <a:ext uri="{FF2B5EF4-FFF2-40B4-BE49-F238E27FC236}">
                <a16:creationId xmlns:a16="http://schemas.microsoft.com/office/drawing/2014/main" id="{64C43154-2E56-41FB-B406-3AA57750E37C}"/>
              </a:ext>
            </a:extLst>
          </p:cNvPr>
          <p:cNvGrpSpPr/>
          <p:nvPr/>
        </p:nvGrpSpPr>
        <p:grpSpPr>
          <a:xfrm>
            <a:off x="1269070" y="3748339"/>
            <a:ext cx="11880000" cy="6421215"/>
            <a:chOff x="1269070" y="3748339"/>
            <a:chExt cx="11880000" cy="6421215"/>
          </a:xfrm>
        </p:grpSpPr>
        <p:pic>
          <p:nvPicPr>
            <p:cNvPr id="17" name="Imagen 16">
              <a:extLst>
                <a:ext uri="{FF2B5EF4-FFF2-40B4-BE49-F238E27FC236}">
                  <a16:creationId xmlns:a16="http://schemas.microsoft.com/office/drawing/2014/main" id="{B6931541-3325-48B2-8A91-208DC24B5B4A}"/>
                </a:ext>
              </a:extLst>
            </p:cNvPr>
            <p:cNvPicPr>
              <a:picLocks noChangeAspect="1"/>
            </p:cNvPicPr>
            <p:nvPr/>
          </p:nvPicPr>
          <p:blipFill>
            <a:blip r:embed="rId4"/>
            <a:stretch>
              <a:fillRect/>
            </a:stretch>
          </p:blipFill>
          <p:spPr>
            <a:xfrm>
              <a:off x="1269070" y="3748339"/>
              <a:ext cx="11880000" cy="64212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Imagen 18">
              <a:extLst>
                <a:ext uri="{FF2B5EF4-FFF2-40B4-BE49-F238E27FC236}">
                  <a16:creationId xmlns:a16="http://schemas.microsoft.com/office/drawing/2014/main" id="{CC2E84B5-7C0A-407B-8761-47E406500C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2600" y="7151624"/>
              <a:ext cx="3433570" cy="1199123"/>
            </a:xfrm>
            <a:prstGeom prst="rect">
              <a:avLst/>
            </a:prstGeom>
          </p:spPr>
        </p:pic>
      </p:grpSp>
    </p:spTree>
    <p:extLst>
      <p:ext uri="{BB962C8B-B14F-4D97-AF65-F5344CB8AC3E}">
        <p14:creationId xmlns:p14="http://schemas.microsoft.com/office/powerpoint/2010/main" val="203348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Un poco de historia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13</a:t>
            </a:fld>
            <a:endParaRPr lang="es-ES"/>
          </a:p>
        </p:txBody>
      </p:sp>
      <p:cxnSp>
        <p:nvCxnSpPr>
          <p:cNvPr id="14" name="Straight Connector 3">
            <a:extLst>
              <a:ext uri="{FF2B5EF4-FFF2-40B4-BE49-F238E27FC236}">
                <a16:creationId xmlns:a16="http://schemas.microsoft.com/office/drawing/2014/main" id="{19F0932F-E9F2-4109-8F2E-5E30D785E201}"/>
              </a:ext>
            </a:extLst>
          </p:cNvPr>
          <p:cNvCxnSpPr/>
          <p:nvPr/>
        </p:nvCxnSpPr>
        <p:spPr>
          <a:xfrm>
            <a:off x="12208625" y="3665920"/>
            <a:ext cx="0" cy="75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upo 9">
            <a:extLst>
              <a:ext uri="{FF2B5EF4-FFF2-40B4-BE49-F238E27FC236}">
                <a16:creationId xmlns:a16="http://schemas.microsoft.com/office/drawing/2014/main" id="{499191CC-80EF-43F9-9D09-3E9BDB779341}"/>
              </a:ext>
            </a:extLst>
          </p:cNvPr>
          <p:cNvGrpSpPr/>
          <p:nvPr/>
        </p:nvGrpSpPr>
        <p:grpSpPr>
          <a:xfrm>
            <a:off x="1342071" y="3356468"/>
            <a:ext cx="8962347" cy="1908000"/>
            <a:chOff x="12600703" y="7344923"/>
            <a:chExt cx="8962347" cy="1908000"/>
          </a:xfrm>
        </p:grpSpPr>
        <p:grpSp>
          <p:nvGrpSpPr>
            <p:cNvPr id="24" name="Grupo 23">
              <a:extLst>
                <a:ext uri="{FF2B5EF4-FFF2-40B4-BE49-F238E27FC236}">
                  <a16:creationId xmlns:a16="http://schemas.microsoft.com/office/drawing/2014/main" id="{8489B476-23E2-4582-AF40-EB85EC57BA3C}"/>
                </a:ext>
              </a:extLst>
            </p:cNvPr>
            <p:cNvGrpSpPr/>
            <p:nvPr/>
          </p:nvGrpSpPr>
          <p:grpSpPr>
            <a:xfrm>
              <a:off x="12600703" y="7344923"/>
              <a:ext cx="8604000" cy="1908000"/>
              <a:chOff x="1046629" y="5806761"/>
              <a:chExt cx="8604000" cy="1063329"/>
            </a:xfrm>
          </p:grpSpPr>
          <p:sp>
            <p:nvSpPr>
              <p:cNvPr id="26" name="Rectángulo: esquinas redondeadas 25">
                <a:extLst>
                  <a:ext uri="{FF2B5EF4-FFF2-40B4-BE49-F238E27FC236}">
                    <a16:creationId xmlns:a16="http://schemas.microsoft.com/office/drawing/2014/main" id="{74F9DA55-8B18-4E50-82C3-A27C6B2E2AE6}"/>
                  </a:ext>
                </a:extLst>
              </p:cNvPr>
              <p:cNvSpPr/>
              <p:nvPr/>
            </p:nvSpPr>
            <p:spPr>
              <a:xfrm>
                <a:off x="1046629" y="5806761"/>
                <a:ext cx="8604000" cy="1063329"/>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7" name="TextBox 146">
                <a:extLst>
                  <a:ext uri="{FF2B5EF4-FFF2-40B4-BE49-F238E27FC236}">
                    <a16:creationId xmlns:a16="http://schemas.microsoft.com/office/drawing/2014/main" id="{88B24C8B-F6A0-4EF0-92B5-B348B7A2E6F7}"/>
                  </a:ext>
                </a:extLst>
              </p:cNvPr>
              <p:cNvSpPr txBox="1"/>
              <p:nvPr/>
            </p:nvSpPr>
            <p:spPr>
              <a:xfrm>
                <a:off x="1297329" y="6310150"/>
                <a:ext cx="8108795" cy="463115"/>
              </a:xfrm>
              <a:prstGeom prst="rect">
                <a:avLst/>
              </a:prstGeom>
              <a:noFill/>
            </p:spPr>
            <p:txBody>
              <a:bodyPr wrap="square" rtlCol="0">
                <a:spAutoFit/>
              </a:bodyPr>
              <a:lstStyle/>
              <a:p>
                <a:r>
                  <a:rPr lang="es-ES" sz="2400" b="1" kern="1200" dirty="0">
                    <a:solidFill>
                      <a:srgbClr val="4F616E"/>
                    </a:solidFill>
                    <a:latin typeface="Arial" panose="020B0604020202020204" pitchFamily="34" charset="0"/>
                    <a:cs typeface="Arial" panose="020B0604020202020204" pitchFamily="34" charset="0"/>
                  </a:rPr>
                  <a:t>Estructura estandarizada, automatizada y extensible sobre Internet.</a:t>
                </a:r>
              </a:p>
            </p:txBody>
          </p:sp>
          <p:sp>
            <p:nvSpPr>
              <p:cNvPr id="28" name="Rectangle 147">
                <a:extLst>
                  <a:ext uri="{FF2B5EF4-FFF2-40B4-BE49-F238E27FC236}">
                    <a16:creationId xmlns:a16="http://schemas.microsoft.com/office/drawing/2014/main" id="{F7824A4B-4203-4735-AC21-E38721BFD317}"/>
                  </a:ext>
                </a:extLst>
              </p:cNvPr>
              <p:cNvSpPr/>
              <p:nvPr/>
            </p:nvSpPr>
            <p:spPr>
              <a:xfrm>
                <a:off x="1297329" y="5941094"/>
                <a:ext cx="8108795" cy="292999"/>
              </a:xfrm>
              <a:prstGeom prst="rect">
                <a:avLst/>
              </a:prstGeom>
            </p:spPr>
            <p:txBody>
              <a:bodyPr wrap="square">
                <a:spAutoFit/>
              </a:bodyPr>
              <a:lstStyle/>
              <a:p>
                <a:r>
                  <a:rPr lang="en-US" sz="2800" b="1" dirty="0">
                    <a:solidFill>
                      <a:srgbClr val="4F616E"/>
                    </a:solidFill>
                    <a:latin typeface="Arial" panose="020B0604020202020204" pitchFamily="34" charset="0"/>
                    <a:cs typeface="Arial" panose="020B0604020202020204" pitchFamily="34" charset="0"/>
                  </a:rPr>
                  <a:t>2.003 – Se planta la idea de AWS</a:t>
                </a:r>
              </a:p>
            </p:txBody>
          </p:sp>
        </p:grpSp>
        <p:sp>
          <p:nvSpPr>
            <p:cNvPr id="25" name="Rectangle 183">
              <a:extLst>
                <a:ext uri="{FF2B5EF4-FFF2-40B4-BE49-F238E27FC236}">
                  <a16:creationId xmlns:a16="http://schemas.microsoft.com/office/drawing/2014/main" id="{0C3E8BAC-42D5-47E2-8801-3965CD71F36A}"/>
                </a:ext>
              </a:extLst>
            </p:cNvPr>
            <p:cNvSpPr/>
            <p:nvPr/>
          </p:nvSpPr>
          <p:spPr>
            <a:xfrm>
              <a:off x="21508673" y="7344923"/>
              <a:ext cx="54377" cy="19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grpSp>
        <p:nvGrpSpPr>
          <p:cNvPr id="35" name="Grupo 34">
            <a:extLst>
              <a:ext uri="{FF2B5EF4-FFF2-40B4-BE49-F238E27FC236}">
                <a16:creationId xmlns:a16="http://schemas.microsoft.com/office/drawing/2014/main" id="{D817A86C-8300-457B-8B43-3C82BF1A2CDC}"/>
              </a:ext>
            </a:extLst>
          </p:cNvPr>
          <p:cNvGrpSpPr/>
          <p:nvPr/>
        </p:nvGrpSpPr>
        <p:grpSpPr>
          <a:xfrm>
            <a:off x="13819392" y="8889261"/>
            <a:ext cx="8936635" cy="1908000"/>
            <a:chOff x="14543414" y="3664689"/>
            <a:chExt cx="8936635" cy="1908000"/>
          </a:xfrm>
        </p:grpSpPr>
        <p:sp>
          <p:nvSpPr>
            <p:cNvPr id="30" name="Rectangle 181">
              <a:extLst>
                <a:ext uri="{FF2B5EF4-FFF2-40B4-BE49-F238E27FC236}">
                  <a16:creationId xmlns:a16="http://schemas.microsoft.com/office/drawing/2014/main" id="{28D0434F-7DE8-4342-9B88-9A711EFF51DB}"/>
                </a:ext>
              </a:extLst>
            </p:cNvPr>
            <p:cNvSpPr/>
            <p:nvPr/>
          </p:nvSpPr>
          <p:spPr>
            <a:xfrm>
              <a:off x="14543414" y="3664689"/>
              <a:ext cx="54377" cy="19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nvGrpSpPr>
            <p:cNvPr id="31" name="Grupo 30">
              <a:extLst>
                <a:ext uri="{FF2B5EF4-FFF2-40B4-BE49-F238E27FC236}">
                  <a16:creationId xmlns:a16="http://schemas.microsoft.com/office/drawing/2014/main" id="{FB2BB579-8742-4B7E-8484-77EF293E88E2}"/>
                </a:ext>
              </a:extLst>
            </p:cNvPr>
            <p:cNvGrpSpPr/>
            <p:nvPr/>
          </p:nvGrpSpPr>
          <p:grpSpPr>
            <a:xfrm>
              <a:off x="14876049" y="3664689"/>
              <a:ext cx="8604000" cy="1908000"/>
              <a:chOff x="2159956" y="5794305"/>
              <a:chExt cx="8604000" cy="1584000"/>
            </a:xfrm>
          </p:grpSpPr>
          <p:sp>
            <p:nvSpPr>
              <p:cNvPr id="32" name="Rectángulo: esquinas redondeadas 31">
                <a:extLst>
                  <a:ext uri="{FF2B5EF4-FFF2-40B4-BE49-F238E27FC236}">
                    <a16:creationId xmlns:a16="http://schemas.microsoft.com/office/drawing/2014/main" id="{A641B47A-9C3B-4EBD-80C8-1EEAD7AA87AA}"/>
                  </a:ext>
                </a:extLst>
              </p:cNvPr>
              <p:cNvSpPr/>
              <p:nvPr/>
            </p:nvSpPr>
            <p:spPr>
              <a:xfrm>
                <a:off x="2159956" y="5794305"/>
                <a:ext cx="8604000" cy="1584000"/>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3" name="TextBox 146">
                <a:extLst>
                  <a:ext uri="{FF2B5EF4-FFF2-40B4-BE49-F238E27FC236}">
                    <a16:creationId xmlns:a16="http://schemas.microsoft.com/office/drawing/2014/main" id="{F6A5E5F8-E1BD-4ADD-884D-265191AEC9B1}"/>
                  </a:ext>
                </a:extLst>
              </p:cNvPr>
              <p:cNvSpPr txBox="1"/>
              <p:nvPr/>
            </p:nvSpPr>
            <p:spPr>
              <a:xfrm>
                <a:off x="2411291" y="6670959"/>
                <a:ext cx="8101331" cy="383269"/>
              </a:xfrm>
              <a:prstGeom prst="rect">
                <a:avLst/>
              </a:prstGeom>
              <a:noFill/>
            </p:spPr>
            <p:txBody>
              <a:bodyPr wrap="square" rtlCol="0">
                <a:spAutoFit/>
              </a:bodyPr>
              <a:lstStyle/>
              <a:p>
                <a:r>
                  <a:rPr lang="es-ES" sz="2400" b="1" kern="1200" dirty="0">
                    <a:solidFill>
                      <a:srgbClr val="4F616E"/>
                    </a:solidFill>
                    <a:latin typeface="Arial" panose="020B0604020202020204" pitchFamily="34" charset="0"/>
                    <a:cs typeface="Arial" panose="020B0604020202020204" pitchFamily="34" charset="0"/>
                  </a:rPr>
                  <a:t>Nace con los servicios S3, EC2 y SQS.</a:t>
                </a:r>
              </a:p>
            </p:txBody>
          </p:sp>
          <p:sp>
            <p:nvSpPr>
              <p:cNvPr id="34" name="Rectangle 147">
                <a:extLst>
                  <a:ext uri="{FF2B5EF4-FFF2-40B4-BE49-F238E27FC236}">
                    <a16:creationId xmlns:a16="http://schemas.microsoft.com/office/drawing/2014/main" id="{1EAC730F-A16D-4C0E-AC47-F692347CB7FC}"/>
                  </a:ext>
                </a:extLst>
              </p:cNvPr>
              <p:cNvSpPr/>
              <p:nvPr/>
            </p:nvSpPr>
            <p:spPr>
              <a:xfrm>
                <a:off x="3263810" y="6134323"/>
                <a:ext cx="6396303" cy="434371"/>
              </a:xfrm>
              <a:prstGeom prst="rect">
                <a:avLst/>
              </a:prstGeom>
            </p:spPr>
            <p:txBody>
              <a:bodyPr wrap="none">
                <a:spAutoFit/>
              </a:bodyPr>
              <a:lstStyle/>
              <a:p>
                <a:r>
                  <a:rPr lang="es-ES" sz="2800" b="1" dirty="0">
                    <a:solidFill>
                      <a:srgbClr val="4F616E"/>
                    </a:solidFill>
                    <a:latin typeface="Arial" panose="020B0604020202020204" pitchFamily="34" charset="0"/>
                    <a:cs typeface="Arial" panose="020B0604020202020204" pitchFamily="34" charset="0"/>
                  </a:rPr>
                  <a:t>2.006 – Lanzamiento oficial de AWS</a:t>
                </a:r>
              </a:p>
            </p:txBody>
          </p:sp>
        </p:grpSp>
      </p:grpSp>
      <p:grpSp>
        <p:nvGrpSpPr>
          <p:cNvPr id="41" name="Grupo 40">
            <a:extLst>
              <a:ext uri="{FF2B5EF4-FFF2-40B4-BE49-F238E27FC236}">
                <a16:creationId xmlns:a16="http://schemas.microsoft.com/office/drawing/2014/main" id="{FE78C860-243F-4E9A-AAE7-0F40349033E7}"/>
              </a:ext>
            </a:extLst>
          </p:cNvPr>
          <p:cNvGrpSpPr/>
          <p:nvPr/>
        </p:nvGrpSpPr>
        <p:grpSpPr>
          <a:xfrm>
            <a:off x="11632625" y="2359959"/>
            <a:ext cx="1152000" cy="1332000"/>
            <a:chOff x="4762153" y="982819"/>
            <a:chExt cx="401966" cy="466281"/>
          </a:xfrm>
          <a:solidFill>
            <a:schemeClr val="accent6"/>
          </a:solidFill>
        </p:grpSpPr>
        <p:sp>
          <p:nvSpPr>
            <p:cNvPr id="42" name="Hexagon 42">
              <a:extLst>
                <a:ext uri="{FF2B5EF4-FFF2-40B4-BE49-F238E27FC236}">
                  <a16:creationId xmlns:a16="http://schemas.microsoft.com/office/drawing/2014/main" id="{559EF571-4927-4937-AAE0-1C12B6BCAA00}"/>
                </a:ext>
              </a:extLst>
            </p:cNvPr>
            <p:cNvSpPr/>
            <p:nvPr/>
          </p:nvSpPr>
          <p:spPr>
            <a:xfrm rot="5400000">
              <a:off x="4729995" y="1014977"/>
              <a:ext cx="466281" cy="40196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3" name="Shape 2754">
              <a:extLst>
                <a:ext uri="{FF2B5EF4-FFF2-40B4-BE49-F238E27FC236}">
                  <a16:creationId xmlns:a16="http://schemas.microsoft.com/office/drawing/2014/main" id="{6455CA94-B429-41A7-BEBF-23D59E125EA2}"/>
                </a:ext>
              </a:extLst>
            </p:cNvPr>
            <p:cNvSpPr/>
            <p:nvPr/>
          </p:nvSpPr>
          <p:spPr>
            <a:xfrm>
              <a:off x="4859947" y="1102454"/>
              <a:ext cx="206376" cy="227013"/>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chemeClr val="bg1"/>
            </a:solidFill>
            <a:ln w="12700">
              <a:miter lim="400000"/>
            </a:ln>
          </p:spPr>
          <p:txBody>
            <a:bodyPr lIns="15478" tIns="15478" rIns="15478" bIns="15478" anchor="ctr"/>
            <a:lstStyle/>
            <a:p>
              <a:pPr defTabSz="1857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p>
          </p:txBody>
        </p:sp>
      </p:grpSp>
      <p:grpSp>
        <p:nvGrpSpPr>
          <p:cNvPr id="44" name="Grupo 43">
            <a:extLst>
              <a:ext uri="{FF2B5EF4-FFF2-40B4-BE49-F238E27FC236}">
                <a16:creationId xmlns:a16="http://schemas.microsoft.com/office/drawing/2014/main" id="{1F28D681-BB0D-4DCC-8F97-7D975BE9D979}"/>
              </a:ext>
            </a:extLst>
          </p:cNvPr>
          <p:cNvGrpSpPr/>
          <p:nvPr/>
        </p:nvGrpSpPr>
        <p:grpSpPr>
          <a:xfrm>
            <a:off x="11632625" y="8063813"/>
            <a:ext cx="1152000" cy="1332000"/>
            <a:chOff x="4762153" y="982819"/>
            <a:chExt cx="401966" cy="466281"/>
          </a:xfrm>
        </p:grpSpPr>
        <p:sp>
          <p:nvSpPr>
            <p:cNvPr id="45" name="Hexagon 42">
              <a:extLst>
                <a:ext uri="{FF2B5EF4-FFF2-40B4-BE49-F238E27FC236}">
                  <a16:creationId xmlns:a16="http://schemas.microsoft.com/office/drawing/2014/main" id="{6F9E8173-A2D2-4C5F-8F87-2E8DD93F5CD4}"/>
                </a:ext>
              </a:extLst>
            </p:cNvPr>
            <p:cNvSpPr/>
            <p:nvPr/>
          </p:nvSpPr>
          <p:spPr>
            <a:xfrm rot="5400000">
              <a:off x="4729995" y="1014977"/>
              <a:ext cx="466281" cy="401966"/>
            </a:xfrm>
            <a:prstGeom prst="hexago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644" dirty="0">
                <a:latin typeface="Lato Light" charset="0"/>
              </a:endParaRPr>
            </a:p>
          </p:txBody>
        </p:sp>
        <p:sp>
          <p:nvSpPr>
            <p:cNvPr id="46" name="Shape 2587">
              <a:extLst>
                <a:ext uri="{FF2B5EF4-FFF2-40B4-BE49-F238E27FC236}">
                  <a16:creationId xmlns:a16="http://schemas.microsoft.com/office/drawing/2014/main" id="{570407F4-8BFE-4B68-B643-CC1FB6F2DC39}"/>
                </a:ext>
              </a:extLst>
            </p:cNvPr>
            <p:cNvSpPr/>
            <p:nvPr/>
          </p:nvSpPr>
          <p:spPr>
            <a:xfrm>
              <a:off x="4849629" y="1102454"/>
              <a:ext cx="227013" cy="227013"/>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5478" tIns="15478" rIns="15478" bIns="15478" anchor="ctr"/>
            <a:lstStyle/>
            <a:p>
              <a:pPr defTabSz="1857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p>
          </p:txBody>
        </p:sp>
      </p:grpSp>
      <p:pic>
        <p:nvPicPr>
          <p:cNvPr id="47" name="Imagen 46">
            <a:extLst>
              <a:ext uri="{FF2B5EF4-FFF2-40B4-BE49-F238E27FC236}">
                <a16:creationId xmlns:a16="http://schemas.microsoft.com/office/drawing/2014/main" id="{FF409686-82DE-4962-BDAA-A19C4D5396DD}"/>
              </a:ext>
            </a:extLst>
          </p:cNvPr>
          <p:cNvPicPr>
            <a:picLocks noChangeAspect="1"/>
          </p:cNvPicPr>
          <p:nvPr/>
        </p:nvPicPr>
        <p:blipFill>
          <a:blip r:embed="rId2"/>
          <a:stretch>
            <a:fillRect/>
          </a:stretch>
        </p:blipFill>
        <p:spPr>
          <a:xfrm>
            <a:off x="13637670" y="3303252"/>
            <a:ext cx="9399831" cy="468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8" name="Imagen 47">
            <a:extLst>
              <a:ext uri="{FF2B5EF4-FFF2-40B4-BE49-F238E27FC236}">
                <a16:creationId xmlns:a16="http://schemas.microsoft.com/office/drawing/2014/main" id="{B1990CC8-B508-49BC-9838-0CF9E02D1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340" y="5960438"/>
            <a:ext cx="2829015" cy="3600000"/>
          </a:xfrm>
          <a:prstGeom prst="rect">
            <a:avLst/>
          </a:prstGeom>
          <a:ln>
            <a:noFill/>
          </a:ln>
          <a:effectLst>
            <a:outerShdw blurRad="292100" dist="139700" dir="2700000" algn="tl" rotWithShape="0">
              <a:srgbClr val="333333">
                <a:alpha val="65000"/>
              </a:srgbClr>
            </a:outerShdw>
          </a:effectLst>
        </p:spPr>
      </p:pic>
      <p:sp>
        <p:nvSpPr>
          <p:cNvPr id="49" name="CuadroTexto 48">
            <a:extLst>
              <a:ext uri="{FF2B5EF4-FFF2-40B4-BE49-F238E27FC236}">
                <a16:creationId xmlns:a16="http://schemas.microsoft.com/office/drawing/2014/main" id="{D9CF089E-FD60-4C04-90C9-FCE148C0ACDA}"/>
              </a:ext>
            </a:extLst>
          </p:cNvPr>
          <p:cNvSpPr txBox="1"/>
          <p:nvPr/>
        </p:nvSpPr>
        <p:spPr>
          <a:xfrm>
            <a:off x="2399417" y="9759494"/>
            <a:ext cx="2658859" cy="461665"/>
          </a:xfrm>
          <a:prstGeom prst="rect">
            <a:avLst/>
          </a:prstGeom>
          <a:noFill/>
        </p:spPr>
        <p:txBody>
          <a:bodyPr wrap="square" rtlCol="0">
            <a:spAutoFit/>
          </a:bodyPr>
          <a:lstStyle/>
          <a:p>
            <a:r>
              <a:rPr lang="es-ES" sz="2400" b="1" kern="1200" dirty="0">
                <a:solidFill>
                  <a:srgbClr val="4F616E"/>
                </a:solidFill>
                <a:latin typeface="Arial" panose="020B0604020202020204" pitchFamily="34" charset="0"/>
                <a:cs typeface="Arial" panose="020B0604020202020204" pitchFamily="34" charset="0"/>
              </a:rPr>
              <a:t>Chris Pinkham</a:t>
            </a:r>
          </a:p>
        </p:txBody>
      </p:sp>
      <p:pic>
        <p:nvPicPr>
          <p:cNvPr id="50" name="Imagen 49">
            <a:extLst>
              <a:ext uri="{FF2B5EF4-FFF2-40B4-BE49-F238E27FC236}">
                <a16:creationId xmlns:a16="http://schemas.microsoft.com/office/drawing/2014/main" id="{CA4F5ED2-2FBE-416F-A0B6-774EAF4062B5}"/>
              </a:ext>
            </a:extLst>
          </p:cNvPr>
          <p:cNvPicPr>
            <a:picLocks noChangeAspect="1"/>
          </p:cNvPicPr>
          <p:nvPr/>
        </p:nvPicPr>
        <p:blipFill rotWithShape="1">
          <a:blip r:embed="rId4">
            <a:extLst>
              <a:ext uri="{28A0092B-C50C-407E-A947-70E740481C1C}">
                <a14:useLocalDpi xmlns:a14="http://schemas.microsoft.com/office/drawing/2010/main" val="0"/>
              </a:ext>
            </a:extLst>
          </a:blip>
          <a:srcRect l="15576" r="5840"/>
          <a:stretch/>
        </p:blipFill>
        <p:spPr>
          <a:xfrm>
            <a:off x="5911938" y="5973822"/>
            <a:ext cx="2829026" cy="3600000"/>
          </a:xfrm>
          <a:prstGeom prst="rect">
            <a:avLst/>
          </a:prstGeom>
          <a:ln>
            <a:noFill/>
          </a:ln>
          <a:effectLst>
            <a:outerShdw blurRad="292100" dist="139700" dir="2700000" algn="tl" rotWithShape="0">
              <a:srgbClr val="333333">
                <a:alpha val="65000"/>
              </a:srgbClr>
            </a:outerShdw>
          </a:effectLst>
        </p:spPr>
      </p:pic>
      <p:sp>
        <p:nvSpPr>
          <p:cNvPr id="51" name="CuadroTexto 50">
            <a:extLst>
              <a:ext uri="{FF2B5EF4-FFF2-40B4-BE49-F238E27FC236}">
                <a16:creationId xmlns:a16="http://schemas.microsoft.com/office/drawing/2014/main" id="{FA087293-1578-4487-B8A0-5A1E995A9870}"/>
              </a:ext>
            </a:extLst>
          </p:cNvPr>
          <p:cNvSpPr txBox="1"/>
          <p:nvPr/>
        </p:nvSpPr>
        <p:spPr>
          <a:xfrm>
            <a:off x="6033771" y="9759495"/>
            <a:ext cx="2585360" cy="461665"/>
          </a:xfrm>
          <a:prstGeom prst="rect">
            <a:avLst/>
          </a:prstGeom>
          <a:noFill/>
        </p:spPr>
        <p:txBody>
          <a:bodyPr wrap="square" rtlCol="0">
            <a:spAutoFit/>
          </a:bodyPr>
          <a:lstStyle/>
          <a:p>
            <a:r>
              <a:rPr lang="es-ES" sz="2400" b="1" kern="1200" dirty="0">
                <a:solidFill>
                  <a:srgbClr val="4F616E"/>
                </a:solidFill>
                <a:latin typeface="Arial" panose="020B0604020202020204" pitchFamily="34" charset="0"/>
                <a:cs typeface="Arial" panose="020B0604020202020204" pitchFamily="34" charset="0"/>
              </a:rPr>
              <a:t>Banjamin Black</a:t>
            </a:r>
          </a:p>
        </p:txBody>
      </p:sp>
    </p:spTree>
    <p:extLst>
      <p:ext uri="{BB962C8B-B14F-4D97-AF65-F5344CB8AC3E}">
        <p14:creationId xmlns:p14="http://schemas.microsoft.com/office/powerpoint/2010/main" val="9599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500" fill="hold"/>
                                        <p:tgtEl>
                                          <p:spTgt spid="49"/>
                                        </p:tgtEl>
                                        <p:attrNameLst>
                                          <p:attrName>ppt_x</p:attrName>
                                        </p:attrNameLst>
                                      </p:cBhvr>
                                      <p:tavLst>
                                        <p:tav tm="0">
                                          <p:val>
                                            <p:strVal val="#ppt_x"/>
                                          </p:val>
                                        </p:tav>
                                        <p:tav tm="100000">
                                          <p:val>
                                            <p:strVal val="#ppt_x"/>
                                          </p:val>
                                        </p:tav>
                                      </p:tavLst>
                                    </p:anim>
                                    <p:anim calcmode="lin" valueType="num">
                                      <p:cBhvr additive="base">
                                        <p:cTn id="25" dur="500" fill="hold"/>
                                        <p:tgtEl>
                                          <p:spTgt spid="4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fill="hold"/>
                                        <p:tgtEl>
                                          <p:spTgt spid="50"/>
                                        </p:tgtEl>
                                        <p:attrNameLst>
                                          <p:attrName>ppt_x</p:attrName>
                                        </p:attrNameLst>
                                      </p:cBhvr>
                                      <p:tavLst>
                                        <p:tav tm="0">
                                          <p:val>
                                            <p:strVal val="#ppt_x"/>
                                          </p:val>
                                        </p:tav>
                                        <p:tav tm="100000">
                                          <p:val>
                                            <p:strVal val="#ppt_x"/>
                                          </p:val>
                                        </p:tav>
                                      </p:tavLst>
                                    </p:anim>
                                    <p:anim calcmode="lin" valueType="num">
                                      <p:cBhvr additive="base">
                                        <p:cTn id="29" dur="500" fill="hold"/>
                                        <p:tgtEl>
                                          <p:spTgt spid="5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fill="hold"/>
                                        <p:tgtEl>
                                          <p:spTgt spid="51"/>
                                        </p:tgtEl>
                                        <p:attrNameLst>
                                          <p:attrName>ppt_x</p:attrName>
                                        </p:attrNameLst>
                                      </p:cBhvr>
                                      <p:tavLst>
                                        <p:tav tm="0">
                                          <p:val>
                                            <p:strVal val="#ppt_x"/>
                                          </p:val>
                                        </p:tav>
                                        <p:tav tm="100000">
                                          <p:val>
                                            <p:strVal val="#ppt_x"/>
                                          </p:val>
                                        </p:tav>
                                      </p:tavLst>
                                    </p:anim>
                                    <p:anim calcmode="lin" valueType="num">
                                      <p:cBhvr additive="base">
                                        <p:cTn id="3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500" fill="hold"/>
                                        <p:tgtEl>
                                          <p:spTgt spid="47"/>
                                        </p:tgtEl>
                                        <p:attrNameLst>
                                          <p:attrName>ppt_x</p:attrName>
                                        </p:attrNameLst>
                                      </p:cBhvr>
                                      <p:tavLst>
                                        <p:tav tm="0">
                                          <p:val>
                                            <p:strVal val="#ppt_x"/>
                                          </p:val>
                                        </p:tav>
                                        <p:tav tm="100000">
                                          <p:val>
                                            <p:strVal val="#ppt_x"/>
                                          </p:val>
                                        </p:tav>
                                      </p:tavLst>
                                    </p:anim>
                                    <p:anim calcmode="lin" valueType="num">
                                      <p:cBhvr additive="base">
                                        <p:cTn id="39" dur="500" fill="hold"/>
                                        <p:tgtEl>
                                          <p:spTgt spid="4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347739"/>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Un poco de historia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14</a:t>
            </a:fld>
            <a:endParaRPr lang="es-ES"/>
          </a:p>
        </p:txBody>
      </p:sp>
      <p:grpSp>
        <p:nvGrpSpPr>
          <p:cNvPr id="29" name="Grupo 28">
            <a:extLst>
              <a:ext uri="{FF2B5EF4-FFF2-40B4-BE49-F238E27FC236}">
                <a16:creationId xmlns:a16="http://schemas.microsoft.com/office/drawing/2014/main" id="{7D9F5DAC-1372-490E-AC50-8CC0049E1B5A}"/>
              </a:ext>
            </a:extLst>
          </p:cNvPr>
          <p:cNvGrpSpPr/>
          <p:nvPr/>
        </p:nvGrpSpPr>
        <p:grpSpPr>
          <a:xfrm>
            <a:off x="14863341" y="4878000"/>
            <a:ext cx="7560000" cy="3960000"/>
            <a:chOff x="2947987" y="1533525"/>
            <a:chExt cx="6296025" cy="3790950"/>
          </a:xfrm>
        </p:grpSpPr>
        <p:pic>
          <p:nvPicPr>
            <p:cNvPr id="36" name="Imagen 35">
              <a:extLst>
                <a:ext uri="{FF2B5EF4-FFF2-40B4-BE49-F238E27FC236}">
                  <a16:creationId xmlns:a16="http://schemas.microsoft.com/office/drawing/2014/main" id="{9CBD48D1-D702-4045-A64F-5907607912CC}"/>
                </a:ext>
              </a:extLst>
            </p:cNvPr>
            <p:cNvPicPr>
              <a:picLocks noChangeAspect="1"/>
            </p:cNvPicPr>
            <p:nvPr/>
          </p:nvPicPr>
          <p:blipFill>
            <a:blip r:embed="rId2"/>
            <a:stretch>
              <a:fillRect/>
            </a:stretch>
          </p:blipFill>
          <p:spPr>
            <a:xfrm>
              <a:off x="2947987" y="1533525"/>
              <a:ext cx="6296025" cy="3790950"/>
            </a:xfrm>
            <a:prstGeom prst="rect">
              <a:avLst/>
            </a:prstGeom>
            <a:ln>
              <a:noFill/>
            </a:ln>
            <a:effectLst>
              <a:outerShdw blurRad="292100" dist="139700" dir="2700000" algn="tl" rotWithShape="0">
                <a:srgbClr val="333333">
                  <a:alpha val="65000"/>
                </a:srgbClr>
              </a:outerShdw>
            </a:effectLst>
          </p:spPr>
        </p:pic>
        <p:sp>
          <p:nvSpPr>
            <p:cNvPr id="37" name="CuadroTexto 36">
              <a:extLst>
                <a:ext uri="{FF2B5EF4-FFF2-40B4-BE49-F238E27FC236}">
                  <a16:creationId xmlns:a16="http://schemas.microsoft.com/office/drawing/2014/main" id="{0E1DA27F-0BE7-4D05-AA8B-24A8646DEC49}"/>
                </a:ext>
              </a:extLst>
            </p:cNvPr>
            <p:cNvSpPr txBox="1"/>
            <p:nvPr/>
          </p:nvSpPr>
          <p:spPr>
            <a:xfrm>
              <a:off x="3084943" y="1768447"/>
              <a:ext cx="6003634" cy="972305"/>
            </a:xfrm>
            <a:prstGeom prst="rect">
              <a:avLst/>
            </a:prstGeom>
            <a:solidFill>
              <a:srgbClr val="00AFB8"/>
            </a:solidFill>
          </p:spPr>
          <p:txBody>
            <a:bodyPr wrap="square" rtlCol="0">
              <a:spAutoFit/>
            </a:bodyPr>
            <a:lstStyle/>
            <a:p>
              <a:pPr algn="ctr"/>
              <a:r>
                <a:rPr lang="es-ES" sz="2000" dirty="0">
                  <a:solidFill>
                    <a:schemeClr val="bg1"/>
                  </a:solidFill>
                  <a:latin typeface="Arial" panose="020B0604020202020204" pitchFamily="34" charset="0"/>
                  <a:cs typeface="Arial" panose="020B0604020202020204" pitchFamily="34" charset="0"/>
                </a:rPr>
                <a:t>AWS ES LA COMPAÑÍA IT QUE MÁS RÁPIDO HA LLEGADO A LOS </a:t>
              </a:r>
              <a:r>
                <a:rPr lang="es-ES" sz="2000" b="1" dirty="0">
                  <a:solidFill>
                    <a:schemeClr val="bg1"/>
                  </a:solidFill>
                  <a:latin typeface="Arial" panose="020B0604020202020204" pitchFamily="34" charset="0"/>
                  <a:cs typeface="Arial" panose="020B0604020202020204" pitchFamily="34" charset="0"/>
                </a:rPr>
                <a:t>10.000 MILLONES EN VENTAS</a:t>
              </a:r>
              <a:r>
                <a:rPr lang="es-ES" sz="2000" dirty="0">
                  <a:solidFill>
                    <a:schemeClr val="bg1"/>
                  </a:solidFill>
                  <a:latin typeface="Arial" panose="020B0604020202020204" pitchFamily="34" charset="0"/>
                  <a:cs typeface="Arial" panose="020B0604020202020204" pitchFamily="34" charset="0"/>
                </a:rPr>
                <a:t>, TAN SÓLO EN </a:t>
              </a:r>
              <a:r>
                <a:rPr lang="es-ES" sz="2000" b="1" dirty="0">
                  <a:solidFill>
                    <a:schemeClr val="bg1"/>
                  </a:solidFill>
                  <a:latin typeface="Arial" panose="020B0604020202020204" pitchFamily="34" charset="0"/>
                  <a:cs typeface="Arial" panose="020B0604020202020204" pitchFamily="34" charset="0"/>
                </a:rPr>
                <a:t>10 AÑOS</a:t>
              </a:r>
              <a:endParaRPr lang="es-ES" sz="2000" dirty="0">
                <a:solidFill>
                  <a:schemeClr val="bg1"/>
                </a:solidFill>
                <a:latin typeface="Arial" panose="020B0604020202020204" pitchFamily="34" charset="0"/>
                <a:cs typeface="Arial" panose="020B0604020202020204" pitchFamily="34" charset="0"/>
              </a:endParaRPr>
            </a:p>
          </p:txBody>
        </p:sp>
        <p:sp>
          <p:nvSpPr>
            <p:cNvPr id="38" name="Rectángulo 37">
              <a:extLst>
                <a:ext uri="{FF2B5EF4-FFF2-40B4-BE49-F238E27FC236}">
                  <a16:creationId xmlns:a16="http://schemas.microsoft.com/office/drawing/2014/main" id="{8D941D8F-BD97-4B65-BFF9-CBE7D50CDE43}"/>
                </a:ext>
              </a:extLst>
            </p:cNvPr>
            <p:cNvSpPr/>
            <p:nvPr/>
          </p:nvSpPr>
          <p:spPr>
            <a:xfrm>
              <a:off x="3519055" y="4378035"/>
              <a:ext cx="2346036" cy="397163"/>
            </a:xfrm>
            <a:prstGeom prst="rect">
              <a:avLst/>
            </a:prstGeom>
            <a:solidFill>
              <a:srgbClr val="00A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9" name="Grupo 38">
            <a:extLst>
              <a:ext uri="{FF2B5EF4-FFF2-40B4-BE49-F238E27FC236}">
                <a16:creationId xmlns:a16="http://schemas.microsoft.com/office/drawing/2014/main" id="{F1843186-CA27-4DFF-8E78-9AA574089734}"/>
              </a:ext>
            </a:extLst>
          </p:cNvPr>
          <p:cNvGrpSpPr>
            <a:grpSpLocks noChangeAspect="1"/>
          </p:cNvGrpSpPr>
          <p:nvPr/>
        </p:nvGrpSpPr>
        <p:grpSpPr>
          <a:xfrm>
            <a:off x="8296871" y="4878000"/>
            <a:ext cx="4876884" cy="3960000"/>
            <a:chOff x="1347786" y="1528762"/>
            <a:chExt cx="4680428" cy="3800475"/>
          </a:xfrm>
        </p:grpSpPr>
        <p:pic>
          <p:nvPicPr>
            <p:cNvPr id="40" name="Imagen 39">
              <a:extLst>
                <a:ext uri="{FF2B5EF4-FFF2-40B4-BE49-F238E27FC236}">
                  <a16:creationId xmlns:a16="http://schemas.microsoft.com/office/drawing/2014/main" id="{C79662EA-A593-428A-A8D1-4FC0B8C75B90}"/>
                </a:ext>
              </a:extLst>
            </p:cNvPr>
            <p:cNvPicPr>
              <a:picLocks noChangeAspect="1"/>
            </p:cNvPicPr>
            <p:nvPr/>
          </p:nvPicPr>
          <p:blipFill rotWithShape="1">
            <a:blip r:embed="rId3"/>
            <a:srcRect r="50714"/>
            <a:stretch/>
          </p:blipFill>
          <p:spPr>
            <a:xfrm>
              <a:off x="1347787" y="1528762"/>
              <a:ext cx="4680427" cy="3800475"/>
            </a:xfrm>
            <a:prstGeom prst="rect">
              <a:avLst/>
            </a:prstGeom>
            <a:ln>
              <a:noFill/>
            </a:ln>
            <a:effectLst>
              <a:outerShdw blurRad="292100" dist="139700" dir="2700000" algn="tl" rotWithShape="0">
                <a:srgbClr val="333333">
                  <a:alpha val="65000"/>
                </a:srgbClr>
              </a:outerShdw>
            </a:effectLst>
          </p:spPr>
        </p:pic>
        <p:sp>
          <p:nvSpPr>
            <p:cNvPr id="52" name="CuadroTexto 51">
              <a:extLst>
                <a:ext uri="{FF2B5EF4-FFF2-40B4-BE49-F238E27FC236}">
                  <a16:creationId xmlns:a16="http://schemas.microsoft.com/office/drawing/2014/main" id="{E5D92104-6347-4B4F-B018-69671E3A7186}"/>
                </a:ext>
              </a:extLst>
            </p:cNvPr>
            <p:cNvSpPr txBox="1"/>
            <p:nvPr/>
          </p:nvSpPr>
          <p:spPr>
            <a:xfrm>
              <a:off x="1347786" y="4149030"/>
              <a:ext cx="4680427" cy="974748"/>
            </a:xfrm>
            <a:prstGeom prst="rect">
              <a:avLst/>
            </a:prstGeom>
            <a:solidFill>
              <a:srgbClr val="006BA5"/>
            </a:solidFill>
          </p:spPr>
          <p:txBody>
            <a:bodyPr wrap="square" rtlCol="0">
              <a:spAutoFit/>
            </a:bodyPr>
            <a:lstStyle/>
            <a:p>
              <a:pPr algn="ctr"/>
              <a:r>
                <a:rPr lang="es-ES" sz="2000" dirty="0">
                  <a:solidFill>
                    <a:schemeClr val="bg1"/>
                  </a:solidFill>
                  <a:latin typeface="Arial" panose="020B0604020202020204" pitchFamily="34" charset="0"/>
                  <a:cs typeface="Arial" panose="020B0604020202020204" pitchFamily="34" charset="0"/>
                </a:rPr>
                <a:t>NUEVAS CARACTERÍSTICAS LANZADAS CADA AÑO (Y CRECIENDO DE FORMA </a:t>
              </a:r>
              <a:r>
                <a:rPr lang="es-ES" sz="2000" b="1" dirty="0">
                  <a:solidFill>
                    <a:schemeClr val="bg1"/>
                  </a:solidFill>
                  <a:latin typeface="Arial" panose="020B0604020202020204" pitchFamily="34" charset="0"/>
                  <a:cs typeface="Arial" panose="020B0604020202020204" pitchFamily="34" charset="0"/>
                </a:rPr>
                <a:t>CASI DIARIA</a:t>
              </a:r>
              <a:r>
                <a:rPr lang="es-ES" sz="2000" dirty="0">
                  <a:solidFill>
                    <a:schemeClr val="bg1"/>
                  </a:solidFill>
                  <a:latin typeface="Arial" panose="020B0604020202020204" pitchFamily="34" charset="0"/>
                  <a:cs typeface="Arial" panose="020B0604020202020204" pitchFamily="34" charset="0"/>
                </a:rPr>
                <a:t>)</a:t>
              </a:r>
              <a:endParaRPr lang="es-ES" sz="7200" dirty="0">
                <a:solidFill>
                  <a:schemeClr val="bg1"/>
                </a:solidFill>
                <a:latin typeface="Arial" panose="020B0604020202020204" pitchFamily="34" charset="0"/>
                <a:cs typeface="Arial" panose="020B0604020202020204" pitchFamily="34" charset="0"/>
              </a:endParaRPr>
            </a:p>
          </p:txBody>
        </p:sp>
      </p:grpSp>
      <p:grpSp>
        <p:nvGrpSpPr>
          <p:cNvPr id="53" name="Grupo 52">
            <a:extLst>
              <a:ext uri="{FF2B5EF4-FFF2-40B4-BE49-F238E27FC236}">
                <a16:creationId xmlns:a16="http://schemas.microsoft.com/office/drawing/2014/main" id="{475A383B-4196-4BF2-9D44-C854C68811CB}"/>
              </a:ext>
            </a:extLst>
          </p:cNvPr>
          <p:cNvGrpSpPr>
            <a:grpSpLocks noChangeAspect="1"/>
          </p:cNvGrpSpPr>
          <p:nvPr/>
        </p:nvGrpSpPr>
        <p:grpSpPr>
          <a:xfrm>
            <a:off x="1659769" y="4878000"/>
            <a:ext cx="4947516" cy="3960000"/>
            <a:chOff x="6095999" y="1528762"/>
            <a:chExt cx="4748213" cy="3800475"/>
          </a:xfrm>
        </p:grpSpPr>
        <p:pic>
          <p:nvPicPr>
            <p:cNvPr id="54" name="Imagen 53">
              <a:extLst>
                <a:ext uri="{FF2B5EF4-FFF2-40B4-BE49-F238E27FC236}">
                  <a16:creationId xmlns:a16="http://schemas.microsoft.com/office/drawing/2014/main" id="{8E5EEEFA-751B-4393-8669-D0781427D80B}"/>
                </a:ext>
              </a:extLst>
            </p:cNvPr>
            <p:cNvPicPr>
              <a:picLocks noChangeAspect="1"/>
            </p:cNvPicPr>
            <p:nvPr/>
          </p:nvPicPr>
          <p:blipFill rotWithShape="1">
            <a:blip r:embed="rId3"/>
            <a:srcRect l="50000"/>
            <a:stretch/>
          </p:blipFill>
          <p:spPr>
            <a:xfrm>
              <a:off x="6095999" y="1528762"/>
              <a:ext cx="4748213" cy="3800475"/>
            </a:xfrm>
            <a:prstGeom prst="rect">
              <a:avLst/>
            </a:prstGeom>
            <a:ln>
              <a:noFill/>
            </a:ln>
            <a:effectLst>
              <a:outerShdw blurRad="292100" dist="139700" dir="2700000" algn="tl" rotWithShape="0">
                <a:srgbClr val="333333">
                  <a:alpha val="65000"/>
                </a:srgbClr>
              </a:outerShdw>
            </a:effectLst>
          </p:spPr>
        </p:pic>
        <p:sp>
          <p:nvSpPr>
            <p:cNvPr id="55" name="CuadroTexto 54">
              <a:extLst>
                <a:ext uri="{FF2B5EF4-FFF2-40B4-BE49-F238E27FC236}">
                  <a16:creationId xmlns:a16="http://schemas.microsoft.com/office/drawing/2014/main" id="{11C00D42-CC93-4713-8AEA-D5F0212D4DF8}"/>
                </a:ext>
              </a:extLst>
            </p:cNvPr>
            <p:cNvSpPr txBox="1"/>
            <p:nvPr/>
          </p:nvSpPr>
          <p:spPr>
            <a:xfrm>
              <a:off x="6095999" y="4224826"/>
              <a:ext cx="4748213" cy="679369"/>
            </a:xfrm>
            <a:prstGeom prst="rect">
              <a:avLst/>
            </a:prstGeom>
            <a:solidFill>
              <a:srgbClr val="003653"/>
            </a:solidFill>
          </p:spPr>
          <p:txBody>
            <a:bodyPr wrap="square" rtlCol="0">
              <a:spAutoFit/>
            </a:bodyPr>
            <a:lstStyle/>
            <a:p>
              <a:pPr algn="ctr"/>
              <a:r>
                <a:rPr lang="es-ES" sz="2000" dirty="0">
                  <a:solidFill>
                    <a:schemeClr val="bg1"/>
                  </a:solidFill>
                  <a:latin typeface="Arial" panose="020B0604020202020204" pitchFamily="34" charset="0"/>
                  <a:cs typeface="Arial" panose="020B0604020202020204" pitchFamily="34" charset="0"/>
                </a:rPr>
                <a:t>AWS CUENTA ACTUALMENTE CON </a:t>
              </a:r>
            </a:p>
            <a:p>
              <a:pPr algn="ctr"/>
              <a:r>
                <a:rPr lang="es-ES" sz="2000" b="1" dirty="0">
                  <a:solidFill>
                    <a:schemeClr val="bg1"/>
                  </a:solidFill>
                  <a:latin typeface="Arial" panose="020B0604020202020204" pitchFamily="34" charset="0"/>
                  <a:cs typeface="Arial" panose="020B0604020202020204" pitchFamily="34" charset="0"/>
                </a:rPr>
                <a:t>MÁS DE 70 SERVICIOS</a:t>
              </a:r>
            </a:p>
          </p:txBody>
        </p:sp>
      </p:grpSp>
    </p:spTree>
    <p:extLst>
      <p:ext uri="{BB962C8B-B14F-4D97-AF65-F5344CB8AC3E}">
        <p14:creationId xmlns:p14="http://schemas.microsoft.com/office/powerpoint/2010/main" val="4985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Estado actual</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15</a:t>
            </a:fld>
            <a:endParaRPr lang="es-ES"/>
          </a:p>
        </p:txBody>
      </p:sp>
      <p:pic>
        <p:nvPicPr>
          <p:cNvPr id="14" name="Imagen 13">
            <a:extLst>
              <a:ext uri="{FF2B5EF4-FFF2-40B4-BE49-F238E27FC236}">
                <a16:creationId xmlns:a16="http://schemas.microsoft.com/office/drawing/2014/main" id="{7B0A879D-4F76-41EE-BEA2-3FEFCC30E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254" y="2902397"/>
            <a:ext cx="8544098" cy="7911203"/>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2DB79244-45F7-4C7F-80BD-AB8BA37D8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5381" y="3608235"/>
            <a:ext cx="7142881" cy="64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025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Modelo compartido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16</a:t>
            </a:fld>
            <a:endParaRPr lang="es-ES"/>
          </a:p>
        </p:txBody>
      </p:sp>
      <p:sp>
        <p:nvSpPr>
          <p:cNvPr id="8" name="Marcador de contenido 4">
            <a:extLst>
              <a:ext uri="{FF2B5EF4-FFF2-40B4-BE49-F238E27FC236}">
                <a16:creationId xmlns:a16="http://schemas.microsoft.com/office/drawing/2014/main" id="{82A166F8-C0DC-4FA8-939A-474FB9FD11C3}"/>
              </a:ext>
            </a:extLst>
          </p:cNvPr>
          <p:cNvSpPr>
            <a:spLocks noGrp="1"/>
          </p:cNvSpPr>
          <p:nvPr>
            <p:ph idx="1"/>
          </p:nvPr>
        </p:nvSpPr>
        <p:spPr>
          <a:xfrm>
            <a:off x="852000" y="2675467"/>
            <a:ext cx="22680000" cy="666250"/>
          </a:xfrm>
        </p:spPr>
        <p:txBody>
          <a:bodyPr/>
          <a:lstStyle/>
          <a:p>
            <a:pPr marL="0" indent="0">
              <a:buNone/>
            </a:pPr>
            <a:r>
              <a:rPr lang="es-ES" sz="3200" b="0" dirty="0"/>
              <a:t>Los asuntos relacionados con la seguridad y la conformidad son una responsabilidad compartida entre AWS y el cliente.</a:t>
            </a:r>
          </a:p>
        </p:txBody>
      </p:sp>
      <p:sp>
        <p:nvSpPr>
          <p:cNvPr id="9" name="Marcador de contenido 4">
            <a:extLst>
              <a:ext uri="{FF2B5EF4-FFF2-40B4-BE49-F238E27FC236}">
                <a16:creationId xmlns:a16="http://schemas.microsoft.com/office/drawing/2014/main" id="{A65DD899-E03F-4987-B0D1-4D1E1698B3A9}"/>
              </a:ext>
            </a:extLst>
          </p:cNvPr>
          <p:cNvSpPr txBox="1">
            <a:spLocks/>
          </p:cNvSpPr>
          <p:nvPr/>
        </p:nvSpPr>
        <p:spPr>
          <a:xfrm>
            <a:off x="883919" y="3743092"/>
            <a:ext cx="22680000" cy="3439103"/>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3200" b="0" dirty="0"/>
              <a:t>AWS opera, administra y controla: </a:t>
            </a:r>
          </a:p>
          <a:p>
            <a:pPr>
              <a:spcBef>
                <a:spcPts val="3000"/>
              </a:spcBef>
            </a:pPr>
            <a:r>
              <a:rPr lang="es-ES" sz="3200" b="0" dirty="0"/>
              <a:t>Los componentes del sistema operativo host.</a:t>
            </a:r>
          </a:p>
          <a:p>
            <a:pPr>
              <a:spcBef>
                <a:spcPts val="3000"/>
              </a:spcBef>
            </a:pPr>
            <a:r>
              <a:rPr lang="es-ES" sz="3200" b="0" dirty="0"/>
              <a:t>La capa de virtualización.</a:t>
            </a:r>
          </a:p>
          <a:p>
            <a:pPr>
              <a:spcBef>
                <a:spcPts val="3000"/>
              </a:spcBef>
            </a:pPr>
            <a:r>
              <a:rPr lang="es-ES" sz="3200" b="0" dirty="0"/>
              <a:t>La seguridad física de las instalaciones.</a:t>
            </a:r>
          </a:p>
        </p:txBody>
      </p:sp>
      <p:grpSp>
        <p:nvGrpSpPr>
          <p:cNvPr id="3" name="Grupo 2">
            <a:extLst>
              <a:ext uri="{FF2B5EF4-FFF2-40B4-BE49-F238E27FC236}">
                <a16:creationId xmlns:a16="http://schemas.microsoft.com/office/drawing/2014/main" id="{8EF0947B-B303-4F49-B0EB-DE89EC33F7D7}"/>
              </a:ext>
            </a:extLst>
          </p:cNvPr>
          <p:cNvGrpSpPr/>
          <p:nvPr/>
        </p:nvGrpSpPr>
        <p:grpSpPr>
          <a:xfrm>
            <a:off x="1290539" y="7325229"/>
            <a:ext cx="21802923" cy="3668445"/>
            <a:chOff x="1290539" y="7491479"/>
            <a:chExt cx="21802923" cy="3668445"/>
          </a:xfrm>
        </p:grpSpPr>
        <p:pic>
          <p:nvPicPr>
            <p:cNvPr id="11" name="Imagen 10">
              <a:extLst>
                <a:ext uri="{FF2B5EF4-FFF2-40B4-BE49-F238E27FC236}">
                  <a16:creationId xmlns:a16="http://schemas.microsoft.com/office/drawing/2014/main" id="{4A40EE76-BA31-4A99-B249-FB669B5EDAE3}"/>
                </a:ext>
              </a:extLst>
            </p:cNvPr>
            <p:cNvPicPr>
              <a:picLocks noChangeAspect="1"/>
            </p:cNvPicPr>
            <p:nvPr/>
          </p:nvPicPr>
          <p:blipFill rotWithShape="1">
            <a:blip r:embed="rId2">
              <a:extLst>
                <a:ext uri="{28A0092B-C50C-407E-A947-70E740481C1C}">
                  <a14:useLocalDpi xmlns:a14="http://schemas.microsoft.com/office/drawing/2010/main" val="0"/>
                </a:ext>
              </a:extLst>
            </a:blip>
            <a:srcRect t="55899"/>
            <a:stretch/>
          </p:blipFill>
          <p:spPr>
            <a:xfrm>
              <a:off x="8951090" y="7742955"/>
              <a:ext cx="14142372" cy="3416969"/>
            </a:xfrm>
            <a:prstGeom prst="rect">
              <a:avLst/>
            </a:prstGeom>
          </p:spPr>
        </p:pic>
        <p:sp>
          <p:nvSpPr>
            <p:cNvPr id="12" name="Rectángulo: esquinas redondeadas 11">
              <a:extLst>
                <a:ext uri="{FF2B5EF4-FFF2-40B4-BE49-F238E27FC236}">
                  <a16:creationId xmlns:a16="http://schemas.microsoft.com/office/drawing/2014/main" id="{9A459350-3817-4EAD-B4AD-FF8C83ACCB19}"/>
                </a:ext>
              </a:extLst>
            </p:cNvPr>
            <p:cNvSpPr/>
            <p:nvPr/>
          </p:nvSpPr>
          <p:spPr>
            <a:xfrm>
              <a:off x="1290539" y="7491479"/>
              <a:ext cx="21615644" cy="3578630"/>
            </a:xfrm>
            <a:prstGeom prst="roundRect">
              <a:avLst/>
            </a:prstGeom>
            <a:noFill/>
            <a:ln w="9525"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3" name="Rectángulo 12">
              <a:extLst>
                <a:ext uri="{FF2B5EF4-FFF2-40B4-BE49-F238E27FC236}">
                  <a16:creationId xmlns:a16="http://schemas.microsoft.com/office/drawing/2014/main" id="{E94A3D99-F32D-4CA6-898A-862CC600CA4D}"/>
                </a:ext>
              </a:extLst>
            </p:cNvPr>
            <p:cNvSpPr/>
            <p:nvPr/>
          </p:nvSpPr>
          <p:spPr>
            <a:xfrm>
              <a:off x="1960490" y="8626943"/>
              <a:ext cx="6575838" cy="1323439"/>
            </a:xfrm>
            <a:prstGeom prst="rect">
              <a:avLst/>
            </a:prstGeom>
          </p:spPr>
          <p:txBody>
            <a:bodyPr wrap="none">
              <a:spAutoFit/>
            </a:bodyPr>
            <a:lstStyle/>
            <a:p>
              <a:r>
                <a:rPr lang="es-ES" sz="4000" b="1" dirty="0">
                  <a:solidFill>
                    <a:srgbClr val="4F616E"/>
                  </a:solidFill>
                  <a:latin typeface="Arial" panose="020B0604020202020204" pitchFamily="34" charset="0"/>
                  <a:cs typeface="Arial" panose="020B0604020202020204" pitchFamily="34" charset="0"/>
                </a:rPr>
                <a:t>AWS</a:t>
              </a:r>
              <a:r>
                <a:rPr lang="es-ES" sz="4000" dirty="0">
                  <a:solidFill>
                    <a:srgbClr val="4F616E"/>
                  </a:solidFill>
                  <a:latin typeface="Arial" panose="020B0604020202020204" pitchFamily="34" charset="0"/>
                  <a:cs typeface="Arial" panose="020B0604020202020204" pitchFamily="34" charset="0"/>
                </a:rPr>
                <a:t> es el </a:t>
              </a:r>
              <a:r>
                <a:rPr lang="es-ES" sz="4000" b="1" dirty="0">
                  <a:solidFill>
                    <a:srgbClr val="4F616E"/>
                  </a:solidFill>
                  <a:latin typeface="Arial" panose="020B0604020202020204" pitchFamily="34" charset="0"/>
                  <a:cs typeface="Arial" panose="020B0604020202020204" pitchFamily="34" charset="0"/>
                </a:rPr>
                <a:t>responsable</a:t>
              </a:r>
              <a:r>
                <a:rPr lang="es-ES" sz="4000" dirty="0">
                  <a:solidFill>
                    <a:srgbClr val="4F616E"/>
                  </a:solidFill>
                  <a:latin typeface="Arial" panose="020B0604020202020204" pitchFamily="34" charset="0"/>
                  <a:cs typeface="Arial" panose="020B0604020202020204" pitchFamily="34" charset="0"/>
                </a:rPr>
                <a:t> </a:t>
              </a:r>
            </a:p>
            <a:p>
              <a:r>
                <a:rPr lang="es-ES" sz="4000" dirty="0">
                  <a:solidFill>
                    <a:srgbClr val="4F616E"/>
                  </a:solidFill>
                  <a:latin typeface="Arial" panose="020B0604020202020204" pitchFamily="34" charset="0"/>
                  <a:cs typeface="Arial" panose="020B0604020202020204" pitchFamily="34" charset="0"/>
                </a:rPr>
                <a:t>de la “seguridad </a:t>
              </a:r>
              <a:r>
                <a:rPr lang="es-ES" sz="4000" b="1" dirty="0">
                  <a:solidFill>
                    <a:srgbClr val="4F616E"/>
                  </a:solidFill>
                  <a:latin typeface="Arial" panose="020B0604020202020204" pitchFamily="34" charset="0"/>
                  <a:cs typeface="Arial" panose="020B0604020202020204" pitchFamily="34" charset="0"/>
                </a:rPr>
                <a:t>de</a:t>
              </a:r>
              <a:r>
                <a:rPr lang="es-ES" sz="4000" dirty="0">
                  <a:solidFill>
                    <a:srgbClr val="4F616E"/>
                  </a:solidFill>
                  <a:latin typeface="Arial" panose="020B0604020202020204" pitchFamily="34" charset="0"/>
                  <a:cs typeface="Arial" panose="020B0604020202020204" pitchFamily="34" charset="0"/>
                </a:rPr>
                <a:t> la nube”</a:t>
              </a:r>
            </a:p>
          </p:txBody>
        </p:sp>
      </p:grpSp>
      <p:grpSp>
        <p:nvGrpSpPr>
          <p:cNvPr id="16" name="Grupo 15">
            <a:extLst>
              <a:ext uri="{FF2B5EF4-FFF2-40B4-BE49-F238E27FC236}">
                <a16:creationId xmlns:a16="http://schemas.microsoft.com/office/drawing/2014/main" id="{76374570-3485-4BBD-A825-664A031AF3FF}"/>
              </a:ext>
            </a:extLst>
          </p:cNvPr>
          <p:cNvGrpSpPr/>
          <p:nvPr/>
        </p:nvGrpSpPr>
        <p:grpSpPr>
          <a:xfrm>
            <a:off x="627530" y="417324"/>
            <a:ext cx="10578352" cy="432032"/>
            <a:chOff x="627530" y="417324"/>
            <a:chExt cx="10578352" cy="432032"/>
          </a:xfrm>
        </p:grpSpPr>
        <p:sp>
          <p:nvSpPr>
            <p:cNvPr id="17" name="Rectángulo: esquinas redondeadas 16">
              <a:extLst>
                <a:ext uri="{FF2B5EF4-FFF2-40B4-BE49-F238E27FC236}">
                  <a16:creationId xmlns:a16="http://schemas.microsoft.com/office/drawing/2014/main" id="{A2BC8EEF-A283-48F4-8BE6-A78D078E6E02}"/>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https://aws.amazon.com/es/compliance/shared-responsibility-model</a:t>
              </a:r>
            </a:p>
          </p:txBody>
        </p:sp>
        <p:pic>
          <p:nvPicPr>
            <p:cNvPr id="18" name="Imagen 17">
              <a:extLst>
                <a:ext uri="{FF2B5EF4-FFF2-40B4-BE49-F238E27FC236}">
                  <a16:creationId xmlns:a16="http://schemas.microsoft.com/office/drawing/2014/main" id="{6ED245BE-CCD1-4150-BE53-272484F7EC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4365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Modelo compartido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17</a:t>
            </a:fld>
            <a:endParaRPr lang="es-ES"/>
          </a:p>
        </p:txBody>
      </p:sp>
      <p:sp>
        <p:nvSpPr>
          <p:cNvPr id="8" name="Marcador de contenido 4">
            <a:extLst>
              <a:ext uri="{FF2B5EF4-FFF2-40B4-BE49-F238E27FC236}">
                <a16:creationId xmlns:a16="http://schemas.microsoft.com/office/drawing/2014/main" id="{82A166F8-C0DC-4FA8-939A-474FB9FD11C3}"/>
              </a:ext>
            </a:extLst>
          </p:cNvPr>
          <p:cNvSpPr>
            <a:spLocks noGrp="1"/>
          </p:cNvSpPr>
          <p:nvPr>
            <p:ph idx="1"/>
          </p:nvPr>
        </p:nvSpPr>
        <p:spPr>
          <a:xfrm>
            <a:off x="852000" y="2675467"/>
            <a:ext cx="22680000" cy="666250"/>
          </a:xfrm>
        </p:spPr>
        <p:txBody>
          <a:bodyPr/>
          <a:lstStyle/>
          <a:p>
            <a:pPr marL="0" indent="0">
              <a:buNone/>
            </a:pPr>
            <a:r>
              <a:rPr lang="es-ES" sz="3200" b="0" dirty="0"/>
              <a:t>Los asuntos relacionados con la seguridad y la conformidad son una responsabilidad compartida entre AWS y el cliente.</a:t>
            </a:r>
          </a:p>
        </p:txBody>
      </p:sp>
      <p:sp>
        <p:nvSpPr>
          <p:cNvPr id="9" name="Marcador de contenido 4">
            <a:extLst>
              <a:ext uri="{FF2B5EF4-FFF2-40B4-BE49-F238E27FC236}">
                <a16:creationId xmlns:a16="http://schemas.microsoft.com/office/drawing/2014/main" id="{A65DD899-E03F-4987-B0D1-4D1E1698B3A9}"/>
              </a:ext>
            </a:extLst>
          </p:cNvPr>
          <p:cNvSpPr txBox="1">
            <a:spLocks/>
          </p:cNvSpPr>
          <p:nvPr/>
        </p:nvSpPr>
        <p:spPr>
          <a:xfrm>
            <a:off x="883919" y="3743092"/>
            <a:ext cx="22680000" cy="3439103"/>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3200" b="0" dirty="0"/>
              <a:t>El cliente asume la responsabilidad y la administración de: </a:t>
            </a:r>
          </a:p>
          <a:p>
            <a:pPr>
              <a:spcBef>
                <a:spcPts val="3000"/>
              </a:spcBef>
            </a:pPr>
            <a:r>
              <a:rPr lang="es-ES" sz="3200" b="0" dirty="0"/>
              <a:t>El sistema operativo invitado (incluidas las actualizaciones y los parches de seguridad). </a:t>
            </a:r>
          </a:p>
          <a:p>
            <a:pPr>
              <a:spcBef>
                <a:spcPts val="3000"/>
              </a:spcBef>
            </a:pPr>
            <a:r>
              <a:rPr lang="es-ES" sz="3200" b="0" dirty="0"/>
              <a:t>De cualquier otro software de aplicaciones.</a:t>
            </a:r>
          </a:p>
          <a:p>
            <a:pPr>
              <a:spcBef>
                <a:spcPts val="3000"/>
              </a:spcBef>
            </a:pPr>
            <a:r>
              <a:rPr lang="es-ES" sz="3200" b="0" dirty="0"/>
              <a:t>De la configuración del firewall del grupo de seguridad que ofrece AWS.</a:t>
            </a:r>
          </a:p>
        </p:txBody>
      </p:sp>
      <p:grpSp>
        <p:nvGrpSpPr>
          <p:cNvPr id="3" name="Grupo 2">
            <a:extLst>
              <a:ext uri="{FF2B5EF4-FFF2-40B4-BE49-F238E27FC236}">
                <a16:creationId xmlns:a16="http://schemas.microsoft.com/office/drawing/2014/main" id="{9021E24D-9533-4715-A8AE-F0A1CE0DFB1F}"/>
              </a:ext>
            </a:extLst>
          </p:cNvPr>
          <p:cNvGrpSpPr/>
          <p:nvPr/>
        </p:nvGrpSpPr>
        <p:grpSpPr>
          <a:xfrm>
            <a:off x="1290539" y="7210881"/>
            <a:ext cx="21802923" cy="4616688"/>
            <a:chOff x="1290539" y="7210881"/>
            <a:chExt cx="21802923" cy="4616688"/>
          </a:xfrm>
        </p:grpSpPr>
        <p:pic>
          <p:nvPicPr>
            <p:cNvPr id="7" name="Imagen 6">
              <a:extLst>
                <a:ext uri="{FF2B5EF4-FFF2-40B4-BE49-F238E27FC236}">
                  <a16:creationId xmlns:a16="http://schemas.microsoft.com/office/drawing/2014/main" id="{DF61A350-B4BE-4155-A502-1A630E11B8AF}"/>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44907"/>
            <a:stretch/>
          </p:blipFill>
          <p:spPr>
            <a:xfrm>
              <a:off x="8951090" y="7295114"/>
              <a:ext cx="14142372" cy="4268597"/>
            </a:xfrm>
            <a:prstGeom prst="rect">
              <a:avLst/>
            </a:prstGeom>
          </p:spPr>
        </p:pic>
        <p:sp>
          <p:nvSpPr>
            <p:cNvPr id="11" name="Rectángulo: esquinas redondeadas 10">
              <a:extLst>
                <a:ext uri="{FF2B5EF4-FFF2-40B4-BE49-F238E27FC236}">
                  <a16:creationId xmlns:a16="http://schemas.microsoft.com/office/drawing/2014/main" id="{B35AAB6F-E643-4F5F-85E2-CA98CE1BB1DB}"/>
                </a:ext>
              </a:extLst>
            </p:cNvPr>
            <p:cNvSpPr/>
            <p:nvPr/>
          </p:nvSpPr>
          <p:spPr>
            <a:xfrm>
              <a:off x="1290539" y="7210881"/>
              <a:ext cx="21615644" cy="4616688"/>
            </a:xfrm>
            <a:prstGeom prst="roundRect">
              <a:avLst/>
            </a:prstGeom>
            <a:noFill/>
            <a:ln w="9525"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2" name="Rectángulo 11">
              <a:extLst>
                <a:ext uri="{FF2B5EF4-FFF2-40B4-BE49-F238E27FC236}">
                  <a16:creationId xmlns:a16="http://schemas.microsoft.com/office/drawing/2014/main" id="{7E223791-3417-4C9C-B9B7-DE01C1880D8D}"/>
                </a:ext>
              </a:extLst>
            </p:cNvPr>
            <p:cNvSpPr/>
            <p:nvPr/>
          </p:nvSpPr>
          <p:spPr>
            <a:xfrm>
              <a:off x="1764120" y="8865375"/>
              <a:ext cx="6968574" cy="1323439"/>
            </a:xfrm>
            <a:prstGeom prst="rect">
              <a:avLst/>
            </a:prstGeom>
          </p:spPr>
          <p:txBody>
            <a:bodyPr wrap="none">
              <a:spAutoFit/>
            </a:bodyPr>
            <a:lstStyle/>
            <a:p>
              <a:pPr algn="ctr"/>
              <a:r>
                <a:rPr lang="es-ES" sz="4000" b="1" dirty="0">
                  <a:solidFill>
                    <a:srgbClr val="4F616E"/>
                  </a:solidFill>
                  <a:latin typeface="Arial" panose="020B0604020202020204" pitchFamily="34" charset="0"/>
                  <a:cs typeface="Arial" panose="020B0604020202020204" pitchFamily="34" charset="0"/>
                </a:rPr>
                <a:t>El cliente </a:t>
              </a:r>
              <a:r>
                <a:rPr lang="es-ES" sz="4000" dirty="0">
                  <a:solidFill>
                    <a:srgbClr val="4F616E"/>
                  </a:solidFill>
                  <a:latin typeface="Arial" panose="020B0604020202020204" pitchFamily="34" charset="0"/>
                  <a:cs typeface="Arial" panose="020B0604020202020204" pitchFamily="34" charset="0"/>
                </a:rPr>
                <a:t>es el </a:t>
              </a:r>
              <a:r>
                <a:rPr lang="es-ES" sz="4000" b="1" dirty="0">
                  <a:solidFill>
                    <a:srgbClr val="4F616E"/>
                  </a:solidFill>
                  <a:latin typeface="Arial" panose="020B0604020202020204" pitchFamily="34" charset="0"/>
                  <a:cs typeface="Arial" panose="020B0604020202020204" pitchFamily="34" charset="0"/>
                </a:rPr>
                <a:t>responsable</a:t>
              </a:r>
              <a:r>
                <a:rPr lang="es-ES" sz="4000" dirty="0">
                  <a:solidFill>
                    <a:srgbClr val="4F616E"/>
                  </a:solidFill>
                  <a:latin typeface="Arial" panose="020B0604020202020204" pitchFamily="34" charset="0"/>
                  <a:cs typeface="Arial" panose="020B0604020202020204" pitchFamily="34" charset="0"/>
                </a:rPr>
                <a:t> </a:t>
              </a:r>
            </a:p>
            <a:p>
              <a:pPr algn="ctr"/>
              <a:r>
                <a:rPr lang="es-ES" sz="4000" dirty="0">
                  <a:solidFill>
                    <a:srgbClr val="4F616E"/>
                  </a:solidFill>
                  <a:latin typeface="Arial" panose="020B0604020202020204" pitchFamily="34" charset="0"/>
                  <a:cs typeface="Arial" panose="020B0604020202020204" pitchFamily="34" charset="0"/>
                </a:rPr>
                <a:t>de la “seguridad </a:t>
              </a:r>
              <a:r>
                <a:rPr lang="es-ES" sz="4000" b="1" dirty="0">
                  <a:solidFill>
                    <a:srgbClr val="4F616E"/>
                  </a:solidFill>
                  <a:latin typeface="Arial" panose="020B0604020202020204" pitchFamily="34" charset="0"/>
                  <a:cs typeface="Arial" panose="020B0604020202020204" pitchFamily="34" charset="0"/>
                </a:rPr>
                <a:t>en</a:t>
              </a:r>
              <a:r>
                <a:rPr lang="es-ES" sz="4000" dirty="0">
                  <a:solidFill>
                    <a:srgbClr val="4F616E"/>
                  </a:solidFill>
                  <a:latin typeface="Arial" panose="020B0604020202020204" pitchFamily="34" charset="0"/>
                  <a:cs typeface="Arial" panose="020B0604020202020204" pitchFamily="34" charset="0"/>
                </a:rPr>
                <a:t> la nube”</a:t>
              </a:r>
            </a:p>
          </p:txBody>
        </p:sp>
      </p:grpSp>
      <p:grpSp>
        <p:nvGrpSpPr>
          <p:cNvPr id="13" name="Grupo 12">
            <a:extLst>
              <a:ext uri="{FF2B5EF4-FFF2-40B4-BE49-F238E27FC236}">
                <a16:creationId xmlns:a16="http://schemas.microsoft.com/office/drawing/2014/main" id="{AED4C4FD-81F1-4F93-B684-5B347DA0B8AA}"/>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084DB28-31F3-481E-8FB6-BC94D0417D15}"/>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https://aws.amazon.com/es/compliance/shared-responsibility-model</a:t>
              </a:r>
            </a:p>
          </p:txBody>
        </p:sp>
        <p:pic>
          <p:nvPicPr>
            <p:cNvPr id="15" name="Imagen 14">
              <a:extLst>
                <a:ext uri="{FF2B5EF4-FFF2-40B4-BE49-F238E27FC236}">
                  <a16:creationId xmlns:a16="http://schemas.microsoft.com/office/drawing/2014/main" id="{FE141234-BFD4-45F9-8D19-484428E030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2385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Certificaciones y conformidad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18</a:t>
            </a:fld>
            <a:endParaRPr lang="es-ES"/>
          </a:p>
        </p:txBody>
      </p:sp>
      <p:sp>
        <p:nvSpPr>
          <p:cNvPr id="6" name="Marcador de contenido 4">
            <a:extLst>
              <a:ext uri="{FF2B5EF4-FFF2-40B4-BE49-F238E27FC236}">
                <a16:creationId xmlns:a16="http://schemas.microsoft.com/office/drawing/2014/main" id="{8E21F6DF-8AD1-4931-953A-31E9F26D96C4}"/>
              </a:ext>
            </a:extLst>
          </p:cNvPr>
          <p:cNvSpPr>
            <a:spLocks noGrp="1"/>
          </p:cNvSpPr>
          <p:nvPr>
            <p:ph idx="1"/>
          </p:nvPr>
        </p:nvSpPr>
        <p:spPr>
          <a:xfrm>
            <a:off x="852000" y="2675467"/>
            <a:ext cx="22680000" cy="666250"/>
          </a:xfrm>
        </p:spPr>
        <p:txBody>
          <a:bodyPr/>
          <a:lstStyle/>
          <a:p>
            <a:pPr marL="0" indent="0">
              <a:buNone/>
            </a:pPr>
            <a:r>
              <a:rPr lang="es-ES" sz="3200" b="0" dirty="0"/>
              <a:t>AWS cuenta con cientos de ingenieros especializados en seguridad y calidad.</a:t>
            </a:r>
          </a:p>
        </p:txBody>
      </p:sp>
      <p:pic>
        <p:nvPicPr>
          <p:cNvPr id="7" name="Imagen 6">
            <a:extLst>
              <a:ext uri="{FF2B5EF4-FFF2-40B4-BE49-F238E27FC236}">
                <a16:creationId xmlns:a16="http://schemas.microsoft.com/office/drawing/2014/main" id="{58112199-F1EA-4709-9260-B50DD2206DE2}"/>
              </a:ext>
            </a:extLst>
          </p:cNvPr>
          <p:cNvPicPr>
            <a:picLocks noChangeAspect="1"/>
          </p:cNvPicPr>
          <p:nvPr/>
        </p:nvPicPr>
        <p:blipFill rotWithShape="1">
          <a:blip r:embed="rId2"/>
          <a:srcRect t="3274" b="4175"/>
          <a:stretch/>
        </p:blipFill>
        <p:spPr>
          <a:xfrm>
            <a:off x="7161797" y="3458092"/>
            <a:ext cx="10060407" cy="7560000"/>
          </a:xfrm>
          <a:prstGeom prst="rect">
            <a:avLst/>
          </a:prstGeom>
        </p:spPr>
      </p:pic>
      <p:grpSp>
        <p:nvGrpSpPr>
          <p:cNvPr id="8" name="Grupo 7">
            <a:extLst>
              <a:ext uri="{FF2B5EF4-FFF2-40B4-BE49-F238E27FC236}">
                <a16:creationId xmlns:a16="http://schemas.microsoft.com/office/drawing/2014/main" id="{3F47E0D9-051B-4E73-A047-3FCECEA372D6}"/>
              </a:ext>
            </a:extLst>
          </p:cNvPr>
          <p:cNvGrpSpPr/>
          <p:nvPr/>
        </p:nvGrpSpPr>
        <p:grpSpPr>
          <a:xfrm>
            <a:off x="627530" y="417324"/>
            <a:ext cx="10578352" cy="432032"/>
            <a:chOff x="627530" y="417324"/>
            <a:chExt cx="10578352" cy="432032"/>
          </a:xfrm>
        </p:grpSpPr>
        <p:sp>
          <p:nvSpPr>
            <p:cNvPr id="9" name="Rectángulo: esquinas redondeadas 8">
              <a:extLst>
                <a:ext uri="{FF2B5EF4-FFF2-40B4-BE49-F238E27FC236}">
                  <a16:creationId xmlns:a16="http://schemas.microsoft.com/office/drawing/2014/main" id="{AE258C0D-F9E1-4582-9364-CED9C7F0836E}"/>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https://aws.amazon.com/es/compliance</a:t>
              </a:r>
            </a:p>
          </p:txBody>
        </p:sp>
        <p:pic>
          <p:nvPicPr>
            <p:cNvPr id="10" name="Imagen 9">
              <a:extLst>
                <a:ext uri="{FF2B5EF4-FFF2-40B4-BE49-F238E27FC236}">
                  <a16:creationId xmlns:a16="http://schemas.microsoft.com/office/drawing/2014/main" id="{DE275E03-F103-4A9B-9A4A-91881866A3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307311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Certificaciones y conformidad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19</a:t>
            </a:fld>
            <a:endParaRPr lang="es-ES"/>
          </a:p>
        </p:txBody>
      </p:sp>
      <p:sp>
        <p:nvSpPr>
          <p:cNvPr id="6" name="Marcador de contenido 4">
            <a:extLst>
              <a:ext uri="{FF2B5EF4-FFF2-40B4-BE49-F238E27FC236}">
                <a16:creationId xmlns:a16="http://schemas.microsoft.com/office/drawing/2014/main" id="{8E21F6DF-8AD1-4931-953A-31E9F26D96C4}"/>
              </a:ext>
            </a:extLst>
          </p:cNvPr>
          <p:cNvSpPr>
            <a:spLocks noGrp="1"/>
          </p:cNvSpPr>
          <p:nvPr>
            <p:ph idx="1"/>
          </p:nvPr>
        </p:nvSpPr>
        <p:spPr>
          <a:xfrm>
            <a:off x="852000" y="2675467"/>
            <a:ext cx="22680000" cy="666250"/>
          </a:xfrm>
        </p:spPr>
        <p:txBody>
          <a:bodyPr/>
          <a:lstStyle/>
          <a:p>
            <a:pPr marL="0" indent="0">
              <a:buNone/>
            </a:pPr>
            <a:r>
              <a:rPr lang="es-ES" sz="3200" b="0" dirty="0"/>
              <a:t>AWS cuenta con cientos de ingenieros especializados en seguridad y calidad.</a:t>
            </a:r>
          </a:p>
        </p:txBody>
      </p:sp>
      <p:pic>
        <p:nvPicPr>
          <p:cNvPr id="8" name="Imagen 7">
            <a:extLst>
              <a:ext uri="{FF2B5EF4-FFF2-40B4-BE49-F238E27FC236}">
                <a16:creationId xmlns:a16="http://schemas.microsoft.com/office/drawing/2014/main" id="{8966CD3E-ED94-4417-AE07-412541C00900}"/>
              </a:ext>
            </a:extLst>
          </p:cNvPr>
          <p:cNvPicPr>
            <a:picLocks noChangeAspect="1"/>
          </p:cNvPicPr>
          <p:nvPr/>
        </p:nvPicPr>
        <p:blipFill rotWithShape="1">
          <a:blip r:embed="rId2"/>
          <a:srcRect t="2329" b="33593"/>
          <a:stretch/>
        </p:blipFill>
        <p:spPr>
          <a:xfrm>
            <a:off x="7124667" y="3469603"/>
            <a:ext cx="10068166" cy="7560000"/>
          </a:xfrm>
          <a:prstGeom prst="rect">
            <a:avLst/>
          </a:prstGeom>
        </p:spPr>
      </p:pic>
      <p:grpSp>
        <p:nvGrpSpPr>
          <p:cNvPr id="9" name="Grupo 8">
            <a:extLst>
              <a:ext uri="{FF2B5EF4-FFF2-40B4-BE49-F238E27FC236}">
                <a16:creationId xmlns:a16="http://schemas.microsoft.com/office/drawing/2014/main" id="{429FA4AB-2B90-48BC-8EF3-8BB0E369AA84}"/>
              </a:ext>
            </a:extLst>
          </p:cNvPr>
          <p:cNvGrpSpPr/>
          <p:nvPr/>
        </p:nvGrpSpPr>
        <p:grpSpPr>
          <a:xfrm>
            <a:off x="627530" y="417324"/>
            <a:ext cx="10578352" cy="432032"/>
            <a:chOff x="627530" y="417324"/>
            <a:chExt cx="10578352" cy="432032"/>
          </a:xfrm>
        </p:grpSpPr>
        <p:sp>
          <p:nvSpPr>
            <p:cNvPr id="10" name="Rectángulo: esquinas redondeadas 9">
              <a:extLst>
                <a:ext uri="{FF2B5EF4-FFF2-40B4-BE49-F238E27FC236}">
                  <a16:creationId xmlns:a16="http://schemas.microsoft.com/office/drawing/2014/main" id="{22EBCC9F-1E57-4185-9931-8892B2B39874}"/>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https://aws.amazon.com/es/compliance</a:t>
              </a:r>
            </a:p>
          </p:txBody>
        </p:sp>
        <p:pic>
          <p:nvPicPr>
            <p:cNvPr id="11" name="Imagen 10">
              <a:extLst>
                <a:ext uri="{FF2B5EF4-FFF2-40B4-BE49-F238E27FC236}">
                  <a16:creationId xmlns:a16="http://schemas.microsoft.com/office/drawing/2014/main" id="{9682BB23-2793-42E0-88E8-FA7CC1877A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201407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22960" y="3785098"/>
            <a:ext cx="22738080" cy="6145804"/>
          </a:xfrm>
        </p:spPr>
        <p:txBody>
          <a:bodyPr numCol="2"/>
          <a:lstStyle/>
          <a:p>
            <a:r>
              <a:rPr lang="es-ES" dirty="0"/>
              <a:t>Presentación</a:t>
            </a:r>
          </a:p>
          <a:p>
            <a:r>
              <a:rPr lang="es-ES" dirty="0"/>
              <a:t>Introducción a AWS</a:t>
            </a:r>
          </a:p>
          <a:p>
            <a:r>
              <a:rPr lang="es-ES" dirty="0"/>
              <a:t>AWS IAM</a:t>
            </a:r>
          </a:p>
          <a:p>
            <a:r>
              <a:rPr lang="es-ES" dirty="0"/>
              <a:t>Protección de datos</a:t>
            </a:r>
          </a:p>
          <a:p>
            <a:endParaRPr lang="es-ES" dirty="0"/>
          </a:p>
          <a:p>
            <a:r>
              <a:rPr lang="es-ES" dirty="0"/>
              <a:t>Servicios de infraestructura</a:t>
            </a:r>
          </a:p>
          <a:p>
            <a:r>
              <a:rPr lang="es-ES" dirty="0"/>
              <a:t>Servicios de contenedor</a:t>
            </a:r>
          </a:p>
          <a:p>
            <a:r>
              <a:rPr lang="es-ES" dirty="0"/>
              <a:t>Servicios abstractos</a:t>
            </a:r>
          </a:p>
          <a:p>
            <a:r>
              <a:rPr lang="es-ES" dirty="0"/>
              <a:t>Servicios de seguridad</a:t>
            </a:r>
          </a:p>
        </p:txBody>
      </p:sp>
      <p:sp>
        <p:nvSpPr>
          <p:cNvPr id="5" name="Título 2"/>
          <p:cNvSpPr>
            <a:spLocks noGrp="1"/>
          </p:cNvSpPr>
          <p:nvPr>
            <p:ph type="title"/>
          </p:nvPr>
        </p:nvSpPr>
        <p:spPr/>
        <p:txBody>
          <a:bodyPr/>
          <a:lstStyle/>
          <a:p>
            <a:r>
              <a:rPr lang="es-ES" dirty="0"/>
              <a:t>Índice</a:t>
            </a:r>
            <a:endParaRPr lang="es-ES" dirty="0">
              <a:solidFill>
                <a:srgbClr val="3879BB"/>
              </a:solidFill>
            </a:endParaRPr>
          </a:p>
        </p:txBody>
      </p:sp>
    </p:spTree>
    <p:extLst>
      <p:ext uri="{BB962C8B-B14F-4D97-AF65-F5344CB8AC3E}">
        <p14:creationId xmlns:p14="http://schemas.microsoft.com/office/powerpoint/2010/main" val="42148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Certificaciones y conformidad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20</a:t>
            </a:fld>
            <a:endParaRPr lang="es-ES"/>
          </a:p>
        </p:txBody>
      </p:sp>
      <p:sp>
        <p:nvSpPr>
          <p:cNvPr id="6" name="Marcador de contenido 4">
            <a:extLst>
              <a:ext uri="{FF2B5EF4-FFF2-40B4-BE49-F238E27FC236}">
                <a16:creationId xmlns:a16="http://schemas.microsoft.com/office/drawing/2014/main" id="{8E21F6DF-8AD1-4931-953A-31E9F26D96C4}"/>
              </a:ext>
            </a:extLst>
          </p:cNvPr>
          <p:cNvSpPr>
            <a:spLocks noGrp="1"/>
          </p:cNvSpPr>
          <p:nvPr>
            <p:ph idx="1"/>
          </p:nvPr>
        </p:nvSpPr>
        <p:spPr>
          <a:xfrm>
            <a:off x="852000" y="2675467"/>
            <a:ext cx="22680000" cy="666250"/>
          </a:xfrm>
        </p:spPr>
        <p:txBody>
          <a:bodyPr/>
          <a:lstStyle/>
          <a:p>
            <a:pPr marL="0" indent="0">
              <a:buNone/>
            </a:pPr>
            <a:r>
              <a:rPr lang="es-ES" sz="3200" b="0" dirty="0"/>
              <a:t>AWS cuenta con cientos de ingenieros especializados en seguridad y calidad.</a:t>
            </a:r>
          </a:p>
        </p:txBody>
      </p:sp>
      <p:grpSp>
        <p:nvGrpSpPr>
          <p:cNvPr id="9" name="Grupo 8">
            <a:extLst>
              <a:ext uri="{FF2B5EF4-FFF2-40B4-BE49-F238E27FC236}">
                <a16:creationId xmlns:a16="http://schemas.microsoft.com/office/drawing/2014/main" id="{C80F1DA3-D5D4-4110-A5BE-9C2D2A8A6F44}"/>
              </a:ext>
            </a:extLst>
          </p:cNvPr>
          <p:cNvGrpSpPr/>
          <p:nvPr/>
        </p:nvGrpSpPr>
        <p:grpSpPr>
          <a:xfrm>
            <a:off x="7129619" y="3469607"/>
            <a:ext cx="9720000" cy="7560000"/>
            <a:chOff x="2667000" y="1690688"/>
            <a:chExt cx="6858000" cy="5038956"/>
          </a:xfrm>
        </p:grpSpPr>
        <p:pic>
          <p:nvPicPr>
            <p:cNvPr id="10" name="Imagen 9">
              <a:extLst>
                <a:ext uri="{FF2B5EF4-FFF2-40B4-BE49-F238E27FC236}">
                  <a16:creationId xmlns:a16="http://schemas.microsoft.com/office/drawing/2014/main" id="{C2670D4A-D742-42F1-8771-99C7D4B0F8B2}"/>
                </a:ext>
              </a:extLst>
            </p:cNvPr>
            <p:cNvPicPr>
              <a:picLocks noChangeAspect="1"/>
            </p:cNvPicPr>
            <p:nvPr/>
          </p:nvPicPr>
          <p:blipFill>
            <a:blip r:embed="rId2"/>
            <a:stretch>
              <a:fillRect/>
            </a:stretch>
          </p:blipFill>
          <p:spPr>
            <a:xfrm>
              <a:off x="2667000" y="1690688"/>
              <a:ext cx="6858000" cy="2362200"/>
            </a:xfrm>
            <a:prstGeom prst="rect">
              <a:avLst/>
            </a:prstGeom>
          </p:spPr>
        </p:pic>
        <p:pic>
          <p:nvPicPr>
            <p:cNvPr id="11" name="Imagen 10">
              <a:extLst>
                <a:ext uri="{FF2B5EF4-FFF2-40B4-BE49-F238E27FC236}">
                  <a16:creationId xmlns:a16="http://schemas.microsoft.com/office/drawing/2014/main" id="{F0F035C5-5C53-49AF-91F2-C0C4A217A228}"/>
                </a:ext>
              </a:extLst>
            </p:cNvPr>
            <p:cNvPicPr>
              <a:picLocks noChangeAspect="1"/>
            </p:cNvPicPr>
            <p:nvPr/>
          </p:nvPicPr>
          <p:blipFill>
            <a:blip r:embed="rId3"/>
            <a:stretch>
              <a:fillRect/>
            </a:stretch>
          </p:blipFill>
          <p:spPr>
            <a:xfrm>
              <a:off x="2733675" y="3910244"/>
              <a:ext cx="6791325" cy="2819400"/>
            </a:xfrm>
            <a:prstGeom prst="rect">
              <a:avLst/>
            </a:prstGeom>
          </p:spPr>
        </p:pic>
      </p:grpSp>
      <p:grpSp>
        <p:nvGrpSpPr>
          <p:cNvPr id="12" name="Grupo 11">
            <a:extLst>
              <a:ext uri="{FF2B5EF4-FFF2-40B4-BE49-F238E27FC236}">
                <a16:creationId xmlns:a16="http://schemas.microsoft.com/office/drawing/2014/main" id="{5EA69574-D2D1-47E1-AA52-791F15C03475}"/>
              </a:ext>
            </a:extLst>
          </p:cNvPr>
          <p:cNvGrpSpPr/>
          <p:nvPr/>
        </p:nvGrpSpPr>
        <p:grpSpPr>
          <a:xfrm>
            <a:off x="627530" y="417324"/>
            <a:ext cx="10578352" cy="432032"/>
            <a:chOff x="627530" y="417324"/>
            <a:chExt cx="10578352" cy="432032"/>
          </a:xfrm>
        </p:grpSpPr>
        <p:sp>
          <p:nvSpPr>
            <p:cNvPr id="13" name="Rectángulo: esquinas redondeadas 12">
              <a:extLst>
                <a:ext uri="{FF2B5EF4-FFF2-40B4-BE49-F238E27FC236}">
                  <a16:creationId xmlns:a16="http://schemas.microsoft.com/office/drawing/2014/main" id="{7E6286F0-890A-4A26-BA8C-B41D8FD97C82}"/>
                </a:ext>
              </a:extLst>
            </p:cNvPr>
            <p:cNvSpPr/>
            <p:nvPr/>
          </p:nvSpPr>
          <p:spPr>
            <a:xfrm>
              <a:off x="627530" y="417324"/>
              <a:ext cx="10578352" cy="432032"/>
            </a:xfrm>
            <a:prstGeom prst="roundRect">
              <a:avLst/>
            </a:prstGeom>
            <a:blipFill rotWithShape="1">
              <a:blip r:embed="rId4"/>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https://aws.amazon.com/es/compliance</a:t>
              </a:r>
            </a:p>
          </p:txBody>
        </p:sp>
        <p:pic>
          <p:nvPicPr>
            <p:cNvPr id="14" name="Imagen 13">
              <a:extLst>
                <a:ext uri="{FF2B5EF4-FFF2-40B4-BE49-F238E27FC236}">
                  <a16:creationId xmlns:a16="http://schemas.microsoft.com/office/drawing/2014/main" id="{59DE6900-EA0A-471C-97FD-E21C5C7EE0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240241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Certificaciones y conformidad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21</a:t>
            </a:fld>
            <a:endParaRPr lang="es-ES"/>
          </a:p>
        </p:txBody>
      </p:sp>
      <p:pic>
        <p:nvPicPr>
          <p:cNvPr id="8" name="Imagen 7">
            <a:extLst>
              <a:ext uri="{FF2B5EF4-FFF2-40B4-BE49-F238E27FC236}">
                <a16:creationId xmlns:a16="http://schemas.microsoft.com/office/drawing/2014/main" id="{3855A698-46AD-48D1-A044-6EE1B04AFCFF}"/>
              </a:ext>
            </a:extLst>
          </p:cNvPr>
          <p:cNvPicPr>
            <a:picLocks noChangeAspect="1"/>
          </p:cNvPicPr>
          <p:nvPr/>
        </p:nvPicPr>
        <p:blipFill>
          <a:blip r:embed="rId2"/>
          <a:stretch>
            <a:fillRect/>
          </a:stretch>
        </p:blipFill>
        <p:spPr>
          <a:xfrm>
            <a:off x="5016046" y="2538000"/>
            <a:ext cx="14351908" cy="8640000"/>
          </a:xfrm>
          <a:prstGeom prst="rect">
            <a:avLst/>
          </a:prstGeom>
        </p:spPr>
      </p:pic>
      <p:grpSp>
        <p:nvGrpSpPr>
          <p:cNvPr id="12" name="Grupo 11">
            <a:extLst>
              <a:ext uri="{FF2B5EF4-FFF2-40B4-BE49-F238E27FC236}">
                <a16:creationId xmlns:a16="http://schemas.microsoft.com/office/drawing/2014/main" id="{85BA2DFC-9760-4B96-BF29-35EFC9822A58}"/>
              </a:ext>
            </a:extLst>
          </p:cNvPr>
          <p:cNvGrpSpPr/>
          <p:nvPr/>
        </p:nvGrpSpPr>
        <p:grpSpPr>
          <a:xfrm>
            <a:off x="627530" y="417324"/>
            <a:ext cx="10578352" cy="432032"/>
            <a:chOff x="627530" y="417324"/>
            <a:chExt cx="10578352" cy="432032"/>
          </a:xfrm>
        </p:grpSpPr>
        <p:sp>
          <p:nvSpPr>
            <p:cNvPr id="13" name="Rectángulo: esquinas redondeadas 12">
              <a:extLst>
                <a:ext uri="{FF2B5EF4-FFF2-40B4-BE49-F238E27FC236}">
                  <a16:creationId xmlns:a16="http://schemas.microsoft.com/office/drawing/2014/main" id="{D99144EF-E77A-4F00-B615-C761DD0B10A1}"/>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https://aws.amazon.com/es/compliance</a:t>
              </a:r>
            </a:p>
          </p:txBody>
        </p:sp>
        <p:pic>
          <p:nvPicPr>
            <p:cNvPr id="14" name="Imagen 13">
              <a:extLst>
                <a:ext uri="{FF2B5EF4-FFF2-40B4-BE49-F238E27FC236}">
                  <a16:creationId xmlns:a16="http://schemas.microsoft.com/office/drawing/2014/main" id="{ED4EC312-ED92-4170-95EE-4F8EE524C8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23643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Certificaciones y conformidad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22</a:t>
            </a:fld>
            <a:endParaRPr lang="es-ES"/>
          </a:p>
        </p:txBody>
      </p:sp>
      <p:pic>
        <p:nvPicPr>
          <p:cNvPr id="6" name="Imagen 5">
            <a:extLst>
              <a:ext uri="{FF2B5EF4-FFF2-40B4-BE49-F238E27FC236}">
                <a16:creationId xmlns:a16="http://schemas.microsoft.com/office/drawing/2014/main" id="{9D909BD1-66DD-4F6D-BA86-0614D0F4F314}"/>
              </a:ext>
            </a:extLst>
          </p:cNvPr>
          <p:cNvPicPr>
            <a:picLocks noChangeAspect="1"/>
          </p:cNvPicPr>
          <p:nvPr/>
        </p:nvPicPr>
        <p:blipFill rotWithShape="1">
          <a:blip r:embed="rId2">
            <a:extLst>
              <a:ext uri="{28A0092B-C50C-407E-A947-70E740481C1C}">
                <a14:useLocalDpi xmlns:a14="http://schemas.microsoft.com/office/drawing/2010/main" val="0"/>
              </a:ext>
            </a:extLst>
          </a:blip>
          <a:srcRect l="17129" r="17965"/>
          <a:stretch/>
        </p:blipFill>
        <p:spPr>
          <a:xfrm>
            <a:off x="11255431" y="3540844"/>
            <a:ext cx="7176655" cy="6634312"/>
          </a:xfrm>
          <a:prstGeom prst="rect">
            <a:avLst/>
          </a:prstGeom>
        </p:spPr>
      </p:pic>
      <p:pic>
        <p:nvPicPr>
          <p:cNvPr id="7" name="Imagen 6">
            <a:extLst>
              <a:ext uri="{FF2B5EF4-FFF2-40B4-BE49-F238E27FC236}">
                <a16:creationId xmlns:a16="http://schemas.microsoft.com/office/drawing/2014/main" id="{5C8E790A-BE26-40BE-9F4F-B8077F46D618}"/>
              </a:ext>
            </a:extLst>
          </p:cNvPr>
          <p:cNvPicPr>
            <a:picLocks noChangeAspect="1"/>
          </p:cNvPicPr>
          <p:nvPr/>
        </p:nvPicPr>
        <p:blipFill rotWithShape="1">
          <a:blip r:embed="rId3">
            <a:extLst>
              <a:ext uri="{28A0092B-C50C-407E-A947-70E740481C1C}">
                <a14:useLocalDpi xmlns:a14="http://schemas.microsoft.com/office/drawing/2010/main" val="0"/>
              </a:ext>
            </a:extLst>
          </a:blip>
          <a:srcRect l="7386" r="7213"/>
          <a:stretch/>
        </p:blipFill>
        <p:spPr>
          <a:xfrm>
            <a:off x="19050004" y="2259666"/>
            <a:ext cx="4372495" cy="2880000"/>
          </a:xfrm>
          <a:prstGeom prst="rect">
            <a:avLst/>
          </a:prstGeom>
        </p:spPr>
      </p:pic>
      <p:pic>
        <p:nvPicPr>
          <p:cNvPr id="8" name="Imagen 7">
            <a:extLst>
              <a:ext uri="{FF2B5EF4-FFF2-40B4-BE49-F238E27FC236}">
                <a16:creationId xmlns:a16="http://schemas.microsoft.com/office/drawing/2014/main" id="{F65B9031-6E4B-4A49-97FA-3BD4A72A83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16251" y="8039467"/>
            <a:ext cx="3840000" cy="2880000"/>
          </a:xfrm>
          <a:prstGeom prst="rect">
            <a:avLst/>
          </a:prstGeom>
        </p:spPr>
      </p:pic>
      <p:sp>
        <p:nvSpPr>
          <p:cNvPr id="9" name="Marcador de contenido 4">
            <a:extLst>
              <a:ext uri="{FF2B5EF4-FFF2-40B4-BE49-F238E27FC236}">
                <a16:creationId xmlns:a16="http://schemas.microsoft.com/office/drawing/2014/main" id="{0F229DCE-2CF5-4FE7-B3CB-7CD7DC077892}"/>
              </a:ext>
            </a:extLst>
          </p:cNvPr>
          <p:cNvSpPr txBox="1">
            <a:spLocks/>
          </p:cNvSpPr>
          <p:nvPr/>
        </p:nvSpPr>
        <p:spPr>
          <a:xfrm>
            <a:off x="852000" y="3095788"/>
            <a:ext cx="22680000" cy="3439103"/>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3200" b="0" dirty="0"/>
              <a:t>Diseño seguro:</a:t>
            </a:r>
          </a:p>
          <a:p>
            <a:pPr>
              <a:spcBef>
                <a:spcPts val="3000"/>
              </a:spcBef>
            </a:pPr>
            <a:r>
              <a:rPr lang="es-ES" sz="3200" b="0" dirty="0"/>
              <a:t>Selección de emplazamientos. </a:t>
            </a:r>
          </a:p>
          <a:p>
            <a:pPr>
              <a:spcBef>
                <a:spcPts val="3000"/>
              </a:spcBef>
            </a:pPr>
            <a:r>
              <a:rPr lang="es-ES" sz="3200" b="0" dirty="0"/>
              <a:t>Redundancia.</a:t>
            </a:r>
          </a:p>
          <a:p>
            <a:pPr>
              <a:spcBef>
                <a:spcPts val="3000"/>
              </a:spcBef>
            </a:pPr>
            <a:r>
              <a:rPr lang="es-ES" sz="3200" b="0" dirty="0"/>
              <a:t>Disponibilidad.</a:t>
            </a:r>
          </a:p>
        </p:txBody>
      </p:sp>
      <p:sp>
        <p:nvSpPr>
          <p:cNvPr id="10" name="Marcador de contenido 4">
            <a:extLst>
              <a:ext uri="{FF2B5EF4-FFF2-40B4-BE49-F238E27FC236}">
                <a16:creationId xmlns:a16="http://schemas.microsoft.com/office/drawing/2014/main" id="{4BC8EEC3-3048-48D9-997B-32A2FDF20A81}"/>
              </a:ext>
            </a:extLst>
          </p:cNvPr>
          <p:cNvSpPr txBox="1">
            <a:spLocks/>
          </p:cNvSpPr>
          <p:nvPr/>
        </p:nvSpPr>
        <p:spPr>
          <a:xfrm>
            <a:off x="852000" y="7071758"/>
            <a:ext cx="22680000" cy="3439103"/>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3200" b="0" dirty="0"/>
              <a:t>Acceso físico y administración de dispositivos:</a:t>
            </a:r>
          </a:p>
          <a:p>
            <a:pPr>
              <a:spcBef>
                <a:spcPts val="3000"/>
              </a:spcBef>
            </a:pPr>
            <a:r>
              <a:rPr lang="es-ES" sz="3200" b="0" dirty="0"/>
              <a:t>Acceso al centro de datos de empleados y terceros. </a:t>
            </a:r>
          </a:p>
          <a:p>
            <a:pPr>
              <a:spcBef>
                <a:spcPts val="3000"/>
              </a:spcBef>
            </a:pPr>
            <a:r>
              <a:rPr lang="es-ES" sz="3200" b="0" dirty="0"/>
              <a:t>Administración de recursos.</a:t>
            </a:r>
          </a:p>
          <a:p>
            <a:pPr>
              <a:spcBef>
                <a:spcPts val="3000"/>
              </a:spcBef>
            </a:pPr>
            <a:r>
              <a:rPr lang="es-ES" sz="3200" b="0" dirty="0"/>
              <a:t>Destrucción de medios.</a:t>
            </a:r>
          </a:p>
        </p:txBody>
      </p:sp>
      <p:cxnSp>
        <p:nvCxnSpPr>
          <p:cNvPr id="11" name="Straight Arrow Connector 141">
            <a:extLst>
              <a:ext uri="{FF2B5EF4-FFF2-40B4-BE49-F238E27FC236}">
                <a16:creationId xmlns:a16="http://schemas.microsoft.com/office/drawing/2014/main" id="{F277A31D-295F-4AA3-A2B1-BB833E077A34}"/>
              </a:ext>
            </a:extLst>
          </p:cNvPr>
          <p:cNvCxnSpPr>
            <a:cxnSpLocks/>
          </p:cNvCxnSpPr>
          <p:nvPr/>
        </p:nvCxnSpPr>
        <p:spPr>
          <a:xfrm>
            <a:off x="21236251" y="5270749"/>
            <a:ext cx="0" cy="26280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3" name="Grupo 12">
            <a:extLst>
              <a:ext uri="{FF2B5EF4-FFF2-40B4-BE49-F238E27FC236}">
                <a16:creationId xmlns:a16="http://schemas.microsoft.com/office/drawing/2014/main" id="{2A32CCE3-B3DB-47DF-BD0C-EA7448AD3B7C}"/>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340D5126-7FED-41CC-A2CF-FA681CF12575}"/>
                </a:ext>
              </a:extLst>
            </p:cNvPr>
            <p:cNvSpPr/>
            <p:nvPr/>
          </p:nvSpPr>
          <p:spPr>
            <a:xfrm>
              <a:off x="627530" y="417324"/>
              <a:ext cx="10578352" cy="432032"/>
            </a:xfrm>
            <a:prstGeom prst="roundRect">
              <a:avLst/>
            </a:prstGeom>
            <a:blipFill rotWithShape="1">
              <a:blip r:embed="rId5"/>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https://aws.amazon.com/es/compliance/data-center/controls</a:t>
              </a:r>
            </a:p>
          </p:txBody>
        </p:sp>
        <p:pic>
          <p:nvPicPr>
            <p:cNvPr id="15" name="Imagen 14">
              <a:extLst>
                <a:ext uri="{FF2B5EF4-FFF2-40B4-BE49-F238E27FC236}">
                  <a16:creationId xmlns:a16="http://schemas.microsoft.com/office/drawing/2014/main" id="{3948351D-0142-4D4D-B43C-3F0C5D25D1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168721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¡Crea ya una cuenta AWS!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23</a:t>
            </a:fld>
            <a:endParaRPr lang="es-ES"/>
          </a:p>
        </p:txBody>
      </p:sp>
      <p:grpSp>
        <p:nvGrpSpPr>
          <p:cNvPr id="6" name="Grupo 5">
            <a:extLst>
              <a:ext uri="{FF2B5EF4-FFF2-40B4-BE49-F238E27FC236}">
                <a16:creationId xmlns:a16="http://schemas.microsoft.com/office/drawing/2014/main" id="{3F1AB1EF-B155-4FD3-83E7-EB25021ED210}"/>
              </a:ext>
            </a:extLst>
          </p:cNvPr>
          <p:cNvGrpSpPr/>
          <p:nvPr/>
        </p:nvGrpSpPr>
        <p:grpSpPr>
          <a:xfrm>
            <a:off x="627530" y="417324"/>
            <a:ext cx="10578352" cy="432032"/>
            <a:chOff x="627530" y="417324"/>
            <a:chExt cx="10578352" cy="432032"/>
          </a:xfrm>
        </p:grpSpPr>
        <p:sp>
          <p:nvSpPr>
            <p:cNvPr id="7" name="Rectángulo: esquinas redondeadas 6">
              <a:extLst>
                <a:ext uri="{FF2B5EF4-FFF2-40B4-BE49-F238E27FC236}">
                  <a16:creationId xmlns:a16="http://schemas.microsoft.com/office/drawing/2014/main" id="{3531D782-D4AE-4BFA-B229-0D3777CD8AAE}"/>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https://aws.amazon.com/es/free</a:t>
              </a:r>
            </a:p>
          </p:txBody>
        </p:sp>
        <p:pic>
          <p:nvPicPr>
            <p:cNvPr id="8" name="Imagen 7">
              <a:extLst>
                <a:ext uri="{FF2B5EF4-FFF2-40B4-BE49-F238E27FC236}">
                  <a16:creationId xmlns:a16="http://schemas.microsoft.com/office/drawing/2014/main" id="{8F9C31F5-980A-42D7-97C3-6D65C7006F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9" name="Imagen 8">
            <a:extLst>
              <a:ext uri="{FF2B5EF4-FFF2-40B4-BE49-F238E27FC236}">
                <a16:creationId xmlns:a16="http://schemas.microsoft.com/office/drawing/2014/main" id="{5D3919BD-760F-4F32-809F-082549943533}"/>
              </a:ext>
            </a:extLst>
          </p:cNvPr>
          <p:cNvPicPr>
            <a:picLocks noChangeAspect="1"/>
          </p:cNvPicPr>
          <p:nvPr/>
        </p:nvPicPr>
        <p:blipFill>
          <a:blip r:embed="rId4"/>
          <a:stretch>
            <a:fillRect/>
          </a:stretch>
        </p:blipFill>
        <p:spPr>
          <a:xfrm>
            <a:off x="-12000" y="2675466"/>
            <a:ext cx="24408000" cy="3909396"/>
          </a:xfrm>
          <a:prstGeom prst="rect">
            <a:avLst/>
          </a:prstGeom>
        </p:spPr>
      </p:pic>
      <p:pic>
        <p:nvPicPr>
          <p:cNvPr id="10" name="Imagen 9">
            <a:extLst>
              <a:ext uri="{FF2B5EF4-FFF2-40B4-BE49-F238E27FC236}">
                <a16:creationId xmlns:a16="http://schemas.microsoft.com/office/drawing/2014/main" id="{3805EEF7-5542-40F2-9F93-BD23B8A92E7F}"/>
              </a:ext>
            </a:extLst>
          </p:cNvPr>
          <p:cNvPicPr>
            <a:picLocks noChangeAspect="1"/>
          </p:cNvPicPr>
          <p:nvPr/>
        </p:nvPicPr>
        <p:blipFill>
          <a:blip r:embed="rId5"/>
          <a:stretch>
            <a:fillRect/>
          </a:stretch>
        </p:blipFill>
        <p:spPr>
          <a:xfrm>
            <a:off x="1609894" y="7046504"/>
            <a:ext cx="5518269" cy="396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Imagen 10">
            <a:extLst>
              <a:ext uri="{FF2B5EF4-FFF2-40B4-BE49-F238E27FC236}">
                <a16:creationId xmlns:a16="http://schemas.microsoft.com/office/drawing/2014/main" id="{62765A3A-EA6A-4D9F-8ADA-3A1AC7D82363}"/>
              </a:ext>
            </a:extLst>
          </p:cNvPr>
          <p:cNvPicPr>
            <a:picLocks noChangeAspect="1"/>
          </p:cNvPicPr>
          <p:nvPr/>
        </p:nvPicPr>
        <p:blipFill>
          <a:blip r:embed="rId6"/>
          <a:stretch>
            <a:fillRect/>
          </a:stretch>
        </p:blipFill>
        <p:spPr>
          <a:xfrm>
            <a:off x="9737241" y="7046504"/>
            <a:ext cx="5344623" cy="396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Imagen 11">
            <a:extLst>
              <a:ext uri="{FF2B5EF4-FFF2-40B4-BE49-F238E27FC236}">
                <a16:creationId xmlns:a16="http://schemas.microsoft.com/office/drawing/2014/main" id="{A06A4D29-69A0-4608-8F5E-D76D5935025E}"/>
              </a:ext>
            </a:extLst>
          </p:cNvPr>
          <p:cNvPicPr>
            <a:picLocks noChangeAspect="1"/>
          </p:cNvPicPr>
          <p:nvPr/>
        </p:nvPicPr>
        <p:blipFill>
          <a:blip r:embed="rId7"/>
          <a:stretch>
            <a:fillRect/>
          </a:stretch>
        </p:blipFill>
        <p:spPr>
          <a:xfrm>
            <a:off x="17691880" y="7046504"/>
            <a:ext cx="4739626" cy="396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8004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¡Crea ya una cuenta AWS!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24</a:t>
            </a:fld>
            <a:endParaRPr lang="es-ES"/>
          </a:p>
        </p:txBody>
      </p:sp>
      <p:grpSp>
        <p:nvGrpSpPr>
          <p:cNvPr id="6" name="Grupo 5">
            <a:extLst>
              <a:ext uri="{FF2B5EF4-FFF2-40B4-BE49-F238E27FC236}">
                <a16:creationId xmlns:a16="http://schemas.microsoft.com/office/drawing/2014/main" id="{3F1AB1EF-B155-4FD3-83E7-EB25021ED210}"/>
              </a:ext>
            </a:extLst>
          </p:cNvPr>
          <p:cNvGrpSpPr/>
          <p:nvPr/>
        </p:nvGrpSpPr>
        <p:grpSpPr>
          <a:xfrm>
            <a:off x="627530" y="417324"/>
            <a:ext cx="10578352" cy="432032"/>
            <a:chOff x="627530" y="417324"/>
            <a:chExt cx="10578352" cy="432032"/>
          </a:xfrm>
        </p:grpSpPr>
        <p:sp>
          <p:nvSpPr>
            <p:cNvPr id="7" name="Rectángulo: esquinas redondeadas 6">
              <a:extLst>
                <a:ext uri="{FF2B5EF4-FFF2-40B4-BE49-F238E27FC236}">
                  <a16:creationId xmlns:a16="http://schemas.microsoft.com/office/drawing/2014/main" id="{3531D782-D4AE-4BFA-B229-0D3777CD8AAE}"/>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https://aws.amazon.com/es/free</a:t>
              </a:r>
            </a:p>
          </p:txBody>
        </p:sp>
        <p:pic>
          <p:nvPicPr>
            <p:cNvPr id="8" name="Imagen 7">
              <a:extLst>
                <a:ext uri="{FF2B5EF4-FFF2-40B4-BE49-F238E27FC236}">
                  <a16:creationId xmlns:a16="http://schemas.microsoft.com/office/drawing/2014/main" id="{8F9C31F5-980A-42D7-97C3-6D65C7006F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9" name="Imagen 8">
            <a:extLst>
              <a:ext uri="{FF2B5EF4-FFF2-40B4-BE49-F238E27FC236}">
                <a16:creationId xmlns:a16="http://schemas.microsoft.com/office/drawing/2014/main" id="{ED9EA579-AD10-435B-87B4-C754C52555D1}"/>
              </a:ext>
            </a:extLst>
          </p:cNvPr>
          <p:cNvPicPr>
            <a:picLocks noChangeAspect="1"/>
          </p:cNvPicPr>
          <p:nvPr/>
        </p:nvPicPr>
        <p:blipFill>
          <a:blip r:embed="rId4"/>
          <a:stretch>
            <a:fillRect/>
          </a:stretch>
        </p:blipFill>
        <p:spPr>
          <a:xfrm>
            <a:off x="-12000" y="2675466"/>
            <a:ext cx="24408000" cy="3909396"/>
          </a:xfrm>
          <a:prstGeom prst="rect">
            <a:avLst/>
          </a:prstGeom>
        </p:spPr>
      </p:pic>
      <p:pic>
        <p:nvPicPr>
          <p:cNvPr id="13" name="Imagen 12">
            <a:extLst>
              <a:ext uri="{FF2B5EF4-FFF2-40B4-BE49-F238E27FC236}">
                <a16:creationId xmlns:a16="http://schemas.microsoft.com/office/drawing/2014/main" id="{154C102D-5DFF-46C5-8B37-E80599B9D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9894" y="7047284"/>
            <a:ext cx="5354365" cy="396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Imagen 13">
            <a:extLst>
              <a:ext uri="{FF2B5EF4-FFF2-40B4-BE49-F238E27FC236}">
                <a16:creationId xmlns:a16="http://schemas.microsoft.com/office/drawing/2014/main" id="{54BEDE51-6419-472A-B302-5236F1A24E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0943" y="7047284"/>
            <a:ext cx="4460823" cy="396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Imagen 14">
            <a:extLst>
              <a:ext uri="{FF2B5EF4-FFF2-40B4-BE49-F238E27FC236}">
                <a16:creationId xmlns:a16="http://schemas.microsoft.com/office/drawing/2014/main" id="{87F9CF63-7BF7-4BE5-85DC-C2E4FEB2F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38450" y="7047284"/>
            <a:ext cx="4570150" cy="396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8134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¡Crea ya una cuenta AWS!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25</a:t>
            </a:fld>
            <a:endParaRPr lang="es-ES"/>
          </a:p>
        </p:txBody>
      </p:sp>
      <p:grpSp>
        <p:nvGrpSpPr>
          <p:cNvPr id="6" name="Grupo 5">
            <a:extLst>
              <a:ext uri="{FF2B5EF4-FFF2-40B4-BE49-F238E27FC236}">
                <a16:creationId xmlns:a16="http://schemas.microsoft.com/office/drawing/2014/main" id="{3F1AB1EF-B155-4FD3-83E7-EB25021ED210}"/>
              </a:ext>
            </a:extLst>
          </p:cNvPr>
          <p:cNvGrpSpPr/>
          <p:nvPr/>
        </p:nvGrpSpPr>
        <p:grpSpPr>
          <a:xfrm>
            <a:off x="627530" y="417324"/>
            <a:ext cx="10578352" cy="432032"/>
            <a:chOff x="627530" y="417324"/>
            <a:chExt cx="10578352" cy="432032"/>
          </a:xfrm>
        </p:grpSpPr>
        <p:sp>
          <p:nvSpPr>
            <p:cNvPr id="7" name="Rectángulo: esquinas redondeadas 6">
              <a:extLst>
                <a:ext uri="{FF2B5EF4-FFF2-40B4-BE49-F238E27FC236}">
                  <a16:creationId xmlns:a16="http://schemas.microsoft.com/office/drawing/2014/main" id="{3531D782-D4AE-4BFA-B229-0D3777CD8AAE}"/>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https://aws.amazon.com/es/free</a:t>
              </a:r>
            </a:p>
          </p:txBody>
        </p:sp>
        <p:pic>
          <p:nvPicPr>
            <p:cNvPr id="8" name="Imagen 7">
              <a:extLst>
                <a:ext uri="{FF2B5EF4-FFF2-40B4-BE49-F238E27FC236}">
                  <a16:creationId xmlns:a16="http://schemas.microsoft.com/office/drawing/2014/main" id="{8F9C31F5-980A-42D7-97C3-6D65C7006F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9" name="Imagen 8">
            <a:extLst>
              <a:ext uri="{FF2B5EF4-FFF2-40B4-BE49-F238E27FC236}">
                <a16:creationId xmlns:a16="http://schemas.microsoft.com/office/drawing/2014/main" id="{F176E33B-0113-4061-A943-553FB1DE2FFA}"/>
              </a:ext>
            </a:extLst>
          </p:cNvPr>
          <p:cNvPicPr>
            <a:picLocks noChangeAspect="1"/>
          </p:cNvPicPr>
          <p:nvPr/>
        </p:nvPicPr>
        <p:blipFill>
          <a:blip r:embed="rId4"/>
          <a:stretch>
            <a:fillRect/>
          </a:stretch>
        </p:blipFill>
        <p:spPr>
          <a:xfrm>
            <a:off x="-12000" y="2675466"/>
            <a:ext cx="24408000" cy="3909396"/>
          </a:xfrm>
          <a:prstGeom prst="rect">
            <a:avLst/>
          </a:prstGeom>
        </p:spPr>
      </p:pic>
      <p:sp>
        <p:nvSpPr>
          <p:cNvPr id="11" name="Marcador de contenido 4">
            <a:extLst>
              <a:ext uri="{FF2B5EF4-FFF2-40B4-BE49-F238E27FC236}">
                <a16:creationId xmlns:a16="http://schemas.microsoft.com/office/drawing/2014/main" id="{E08B06F0-6CDB-4FE8-ACC0-D8FB0FCB0780}"/>
              </a:ext>
            </a:extLst>
          </p:cNvPr>
          <p:cNvSpPr>
            <a:spLocks noGrp="1"/>
          </p:cNvSpPr>
          <p:nvPr>
            <p:ph idx="1"/>
          </p:nvPr>
        </p:nvSpPr>
        <p:spPr>
          <a:xfrm>
            <a:off x="627530" y="7131139"/>
            <a:ext cx="22680000" cy="666250"/>
          </a:xfrm>
        </p:spPr>
        <p:txBody>
          <a:bodyPr/>
          <a:lstStyle/>
          <a:p>
            <a:pPr marL="0" indent="0">
              <a:buNone/>
            </a:pPr>
            <a:r>
              <a:rPr lang="es-ES" sz="3200" b="0" dirty="0"/>
              <a:t>Durante 1 año puedes tener </a:t>
            </a:r>
            <a:r>
              <a:rPr lang="es-ES" sz="3200" dirty="0"/>
              <a:t>gratis</a:t>
            </a:r>
            <a:r>
              <a:rPr lang="es-ES" sz="3200" b="0" dirty="0"/>
              <a:t>:</a:t>
            </a:r>
          </a:p>
        </p:txBody>
      </p:sp>
      <p:grpSp>
        <p:nvGrpSpPr>
          <p:cNvPr id="3" name="Grupo 2">
            <a:extLst>
              <a:ext uri="{FF2B5EF4-FFF2-40B4-BE49-F238E27FC236}">
                <a16:creationId xmlns:a16="http://schemas.microsoft.com/office/drawing/2014/main" id="{ED027FB2-18FD-4B75-979A-A28F23FB8EBB}"/>
              </a:ext>
            </a:extLst>
          </p:cNvPr>
          <p:cNvGrpSpPr/>
          <p:nvPr/>
        </p:nvGrpSpPr>
        <p:grpSpPr>
          <a:xfrm>
            <a:off x="2506789" y="8099763"/>
            <a:ext cx="5687233" cy="2560193"/>
            <a:chOff x="2506789" y="8099763"/>
            <a:chExt cx="5687233" cy="2560193"/>
          </a:xfrm>
        </p:grpSpPr>
        <p:pic>
          <p:nvPicPr>
            <p:cNvPr id="12" name="Imagen 11">
              <a:extLst>
                <a:ext uri="{FF2B5EF4-FFF2-40B4-BE49-F238E27FC236}">
                  <a16:creationId xmlns:a16="http://schemas.microsoft.com/office/drawing/2014/main" id="{8AEECFD8-6BF2-4CF5-87EE-F79A50504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0632" y="8479860"/>
              <a:ext cx="1800000" cy="1800000"/>
            </a:xfrm>
            <a:prstGeom prst="rect">
              <a:avLst/>
            </a:prstGeom>
          </p:spPr>
        </p:pic>
        <p:sp>
          <p:nvSpPr>
            <p:cNvPr id="15" name="CuadroTexto 14">
              <a:extLst>
                <a:ext uri="{FF2B5EF4-FFF2-40B4-BE49-F238E27FC236}">
                  <a16:creationId xmlns:a16="http://schemas.microsoft.com/office/drawing/2014/main" id="{F4E9ABA5-33D8-4BCD-A069-328C6B3CA69E}"/>
                </a:ext>
              </a:extLst>
            </p:cNvPr>
            <p:cNvSpPr txBox="1"/>
            <p:nvPr/>
          </p:nvSpPr>
          <p:spPr>
            <a:xfrm>
              <a:off x="4837619" y="8595030"/>
              <a:ext cx="3356403" cy="1569660"/>
            </a:xfrm>
            <a:prstGeom prst="rect">
              <a:avLst/>
            </a:prstGeom>
            <a:noFill/>
          </p:spPr>
          <p:txBody>
            <a:bodyPr wrap="square" rtlCol="0">
              <a:spAutoFit/>
            </a:bodyPr>
            <a:lstStyle/>
            <a:p>
              <a:pPr algn="l"/>
              <a:r>
                <a:rPr lang="es-ES" sz="2400" dirty="0">
                  <a:solidFill>
                    <a:srgbClr val="4F616E"/>
                  </a:solidFill>
                  <a:latin typeface="Arial" panose="020B0604020202020204" pitchFamily="34" charset="0"/>
                  <a:cs typeface="Arial" panose="020B0604020202020204" pitchFamily="34" charset="0"/>
                  <a:sym typeface="Arial Narrow"/>
                </a:rPr>
                <a:t>Servidor Linux </a:t>
              </a:r>
            </a:p>
            <a:p>
              <a:pPr marL="285750" indent="-285750" algn="l">
                <a:buFont typeface="Arial" panose="020B0604020202020204" pitchFamily="34" charset="0"/>
                <a:buChar char="•"/>
              </a:pPr>
              <a:r>
                <a:rPr lang="es-ES" sz="2400" dirty="0">
                  <a:solidFill>
                    <a:srgbClr val="4F616E"/>
                  </a:solidFill>
                  <a:latin typeface="Arial" panose="020B0604020202020204" pitchFamily="34" charset="0"/>
                  <a:cs typeface="Arial" panose="020B0604020202020204" pitchFamily="34" charset="0"/>
                  <a:sym typeface="Arial Narrow"/>
                </a:rPr>
                <a:t>2.5Ghz</a:t>
              </a:r>
            </a:p>
            <a:p>
              <a:pPr marL="285750" indent="-285750" algn="l">
                <a:buFont typeface="Arial" panose="020B0604020202020204" pitchFamily="34" charset="0"/>
                <a:buChar char="•"/>
              </a:pPr>
              <a:r>
                <a:rPr lang="es-ES" sz="2400" dirty="0">
                  <a:solidFill>
                    <a:srgbClr val="4F616E"/>
                  </a:solidFill>
                  <a:latin typeface="Arial" panose="020B0604020202020204" pitchFamily="34" charset="0"/>
                  <a:cs typeface="Arial" panose="020B0604020202020204" pitchFamily="34" charset="0"/>
                  <a:sym typeface="Arial Narrow"/>
                </a:rPr>
                <a:t>1GB RAM </a:t>
              </a:r>
            </a:p>
            <a:p>
              <a:pPr marL="285750" indent="-285750" algn="l">
                <a:buFont typeface="Arial" panose="020B0604020202020204" pitchFamily="34" charset="0"/>
                <a:buChar char="•"/>
              </a:pPr>
              <a:r>
                <a:rPr lang="es-ES" sz="2400" dirty="0">
                  <a:solidFill>
                    <a:srgbClr val="4F616E"/>
                  </a:solidFill>
                  <a:latin typeface="Arial" panose="020B0604020202020204" pitchFamily="34" charset="0"/>
                  <a:cs typeface="Arial" panose="020B0604020202020204" pitchFamily="34" charset="0"/>
                  <a:sym typeface="Arial Narrow"/>
                </a:rPr>
                <a:t>8GB HDD</a:t>
              </a:r>
            </a:p>
          </p:txBody>
        </p:sp>
        <p:sp>
          <p:nvSpPr>
            <p:cNvPr id="18" name="Rectángulo: esquinas redondeadas 17">
              <a:extLst>
                <a:ext uri="{FF2B5EF4-FFF2-40B4-BE49-F238E27FC236}">
                  <a16:creationId xmlns:a16="http://schemas.microsoft.com/office/drawing/2014/main" id="{A3BAC2B5-ECB5-4103-9079-E83FA4FD5AD3}"/>
                </a:ext>
              </a:extLst>
            </p:cNvPr>
            <p:cNvSpPr/>
            <p:nvPr/>
          </p:nvSpPr>
          <p:spPr>
            <a:xfrm>
              <a:off x="2506789" y="8099763"/>
              <a:ext cx="5376268" cy="2560193"/>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grpSp>
      <p:grpSp>
        <p:nvGrpSpPr>
          <p:cNvPr id="5" name="Grupo 4">
            <a:extLst>
              <a:ext uri="{FF2B5EF4-FFF2-40B4-BE49-F238E27FC236}">
                <a16:creationId xmlns:a16="http://schemas.microsoft.com/office/drawing/2014/main" id="{BE6488FC-E0AB-47EA-AB3E-DE1DF77925BD}"/>
              </a:ext>
            </a:extLst>
          </p:cNvPr>
          <p:cNvGrpSpPr/>
          <p:nvPr/>
        </p:nvGrpSpPr>
        <p:grpSpPr>
          <a:xfrm>
            <a:off x="9473398" y="8099763"/>
            <a:ext cx="5999066" cy="2560193"/>
            <a:chOff x="9629315" y="8099763"/>
            <a:chExt cx="5999066" cy="2560193"/>
          </a:xfrm>
        </p:grpSpPr>
        <p:pic>
          <p:nvPicPr>
            <p:cNvPr id="14" name="Imagen 13">
              <a:extLst>
                <a:ext uri="{FF2B5EF4-FFF2-40B4-BE49-F238E27FC236}">
                  <a16:creationId xmlns:a16="http://schemas.microsoft.com/office/drawing/2014/main" id="{C3B8AA6C-1C3F-40C5-B6F6-5A9F868C46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7635" y="8479860"/>
              <a:ext cx="1800000" cy="1800000"/>
            </a:xfrm>
            <a:prstGeom prst="rect">
              <a:avLst/>
            </a:prstGeom>
          </p:spPr>
        </p:pic>
        <p:sp>
          <p:nvSpPr>
            <p:cNvPr id="16" name="CuadroTexto 15">
              <a:extLst>
                <a:ext uri="{FF2B5EF4-FFF2-40B4-BE49-F238E27FC236}">
                  <a16:creationId xmlns:a16="http://schemas.microsoft.com/office/drawing/2014/main" id="{A68E9625-4556-4B0A-AD3F-512AE1EFA2B2}"/>
                </a:ext>
              </a:extLst>
            </p:cNvPr>
            <p:cNvSpPr txBox="1"/>
            <p:nvPr/>
          </p:nvSpPr>
          <p:spPr>
            <a:xfrm>
              <a:off x="12271978" y="8595030"/>
              <a:ext cx="3356403" cy="1569660"/>
            </a:xfrm>
            <a:prstGeom prst="rect">
              <a:avLst/>
            </a:prstGeom>
            <a:noFill/>
          </p:spPr>
          <p:txBody>
            <a:bodyPr wrap="square" rtlCol="0">
              <a:spAutoFit/>
            </a:bodyPr>
            <a:lstStyle/>
            <a:p>
              <a:pPr algn="l"/>
              <a:r>
                <a:rPr lang="pt-BR" sz="2400" dirty="0">
                  <a:solidFill>
                    <a:srgbClr val="4F616E"/>
                  </a:solidFill>
                  <a:latin typeface="Arial" panose="020B0604020202020204" pitchFamily="34" charset="0"/>
                  <a:cs typeface="Arial" panose="020B0604020202020204" pitchFamily="34" charset="0"/>
                  <a:sym typeface="Arial Narrow"/>
                </a:rPr>
                <a:t>Servidor BD</a:t>
              </a:r>
            </a:p>
            <a:p>
              <a:pPr marL="342900" indent="-342900" algn="l">
                <a:buFont typeface="Arial" panose="020B0604020202020204" pitchFamily="34" charset="0"/>
                <a:buChar char="•"/>
              </a:pPr>
              <a:r>
                <a:rPr lang="pt-BR" sz="2400" dirty="0">
                  <a:solidFill>
                    <a:srgbClr val="4F616E"/>
                  </a:solidFill>
                  <a:latin typeface="Arial" panose="020B0604020202020204" pitchFamily="34" charset="0"/>
                  <a:cs typeface="Arial" panose="020B0604020202020204" pitchFamily="34" charset="0"/>
                  <a:sym typeface="Arial Narrow"/>
                </a:rPr>
                <a:t>2.5Ghz</a:t>
              </a:r>
            </a:p>
            <a:p>
              <a:pPr marL="342900" indent="-342900" algn="l">
                <a:buFont typeface="Arial" panose="020B0604020202020204" pitchFamily="34" charset="0"/>
                <a:buChar char="•"/>
              </a:pPr>
              <a:r>
                <a:rPr lang="pt-BR" sz="2400" dirty="0">
                  <a:solidFill>
                    <a:srgbClr val="4F616E"/>
                  </a:solidFill>
                  <a:latin typeface="Arial" panose="020B0604020202020204" pitchFamily="34" charset="0"/>
                  <a:cs typeface="Arial" panose="020B0604020202020204" pitchFamily="34" charset="0"/>
                  <a:sym typeface="Arial Narrow"/>
                </a:rPr>
                <a:t>2GB RAM </a:t>
              </a:r>
            </a:p>
            <a:p>
              <a:pPr marL="342900" indent="-342900" algn="l">
                <a:buFont typeface="Arial" panose="020B0604020202020204" pitchFamily="34" charset="0"/>
                <a:buChar char="•"/>
              </a:pPr>
              <a:r>
                <a:rPr lang="pt-BR" sz="2400" dirty="0">
                  <a:solidFill>
                    <a:srgbClr val="4F616E"/>
                  </a:solidFill>
                  <a:latin typeface="Arial" panose="020B0604020202020204" pitchFamily="34" charset="0"/>
                  <a:cs typeface="Arial" panose="020B0604020202020204" pitchFamily="34" charset="0"/>
                  <a:sym typeface="Arial Narrow"/>
                </a:rPr>
                <a:t>20GB HDD</a:t>
              </a:r>
              <a:endParaRPr lang="es-ES" sz="2400" dirty="0">
                <a:solidFill>
                  <a:srgbClr val="4F616E"/>
                </a:solidFill>
                <a:latin typeface="Arial" panose="020B0604020202020204" pitchFamily="34" charset="0"/>
                <a:cs typeface="Arial" panose="020B0604020202020204" pitchFamily="34" charset="0"/>
                <a:sym typeface="Arial Narrow"/>
              </a:endParaRPr>
            </a:p>
          </p:txBody>
        </p:sp>
        <p:sp>
          <p:nvSpPr>
            <p:cNvPr id="19" name="Rectángulo: esquinas redondeadas 18">
              <a:extLst>
                <a:ext uri="{FF2B5EF4-FFF2-40B4-BE49-F238E27FC236}">
                  <a16:creationId xmlns:a16="http://schemas.microsoft.com/office/drawing/2014/main" id="{3C9ACB67-C6F2-45EC-BC7D-FAE57FDBBE4C}"/>
                </a:ext>
              </a:extLst>
            </p:cNvPr>
            <p:cNvSpPr/>
            <p:nvPr/>
          </p:nvSpPr>
          <p:spPr>
            <a:xfrm>
              <a:off x="9629315" y="8099763"/>
              <a:ext cx="5376268" cy="2560193"/>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grpSp>
      <p:grpSp>
        <p:nvGrpSpPr>
          <p:cNvPr id="21" name="Grupo 20">
            <a:extLst>
              <a:ext uri="{FF2B5EF4-FFF2-40B4-BE49-F238E27FC236}">
                <a16:creationId xmlns:a16="http://schemas.microsoft.com/office/drawing/2014/main" id="{3E8703FB-D4AA-4E78-B36F-BEDF95353E08}"/>
              </a:ext>
            </a:extLst>
          </p:cNvPr>
          <p:cNvGrpSpPr/>
          <p:nvPr/>
        </p:nvGrpSpPr>
        <p:grpSpPr>
          <a:xfrm>
            <a:off x="16751841" y="8099763"/>
            <a:ext cx="6128336" cy="2560193"/>
            <a:chOff x="16751841" y="8099763"/>
            <a:chExt cx="6128336" cy="2560193"/>
          </a:xfrm>
        </p:grpSpPr>
        <p:pic>
          <p:nvPicPr>
            <p:cNvPr id="13" name="Imagen 12">
              <a:extLst>
                <a:ext uri="{FF2B5EF4-FFF2-40B4-BE49-F238E27FC236}">
                  <a16:creationId xmlns:a16="http://schemas.microsoft.com/office/drawing/2014/main" id="{095BFC45-15AB-4912-B801-E1454FCA38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74639" y="8479860"/>
              <a:ext cx="1800000" cy="1800000"/>
            </a:xfrm>
            <a:prstGeom prst="rect">
              <a:avLst/>
            </a:prstGeom>
          </p:spPr>
        </p:pic>
        <p:sp>
          <p:nvSpPr>
            <p:cNvPr id="17" name="CuadroTexto 16">
              <a:extLst>
                <a:ext uri="{FF2B5EF4-FFF2-40B4-BE49-F238E27FC236}">
                  <a16:creationId xmlns:a16="http://schemas.microsoft.com/office/drawing/2014/main" id="{62647AD3-0B23-487B-A17E-0DE21963A70B}"/>
                </a:ext>
              </a:extLst>
            </p:cNvPr>
            <p:cNvSpPr txBox="1"/>
            <p:nvPr/>
          </p:nvSpPr>
          <p:spPr>
            <a:xfrm>
              <a:off x="19523774" y="8779696"/>
              <a:ext cx="3356403" cy="1200329"/>
            </a:xfrm>
            <a:prstGeom prst="rect">
              <a:avLst/>
            </a:prstGeom>
            <a:noFill/>
          </p:spPr>
          <p:txBody>
            <a:bodyPr wrap="square" rtlCol="0">
              <a:spAutoFit/>
            </a:bodyPr>
            <a:lstStyle/>
            <a:p>
              <a:pPr algn="l"/>
              <a:r>
                <a:rPr lang="es-ES" sz="2400" dirty="0">
                  <a:solidFill>
                    <a:srgbClr val="4F616E"/>
                  </a:solidFill>
                  <a:latin typeface="Arial" panose="020B0604020202020204" pitchFamily="34" charset="0"/>
                  <a:cs typeface="Arial" panose="020B0604020202020204" pitchFamily="34" charset="0"/>
                  <a:sym typeface="Arial Narrow"/>
                </a:rPr>
                <a:t>HDD online</a:t>
              </a:r>
            </a:p>
            <a:p>
              <a:pPr marL="342900" indent="-342900" algn="l">
                <a:buFont typeface="Arial" panose="020B0604020202020204" pitchFamily="34" charset="0"/>
                <a:buChar char="•"/>
              </a:pPr>
              <a:r>
                <a:rPr lang="es-ES" sz="2400" dirty="0">
                  <a:solidFill>
                    <a:srgbClr val="4F616E"/>
                  </a:solidFill>
                  <a:latin typeface="Arial" panose="020B0604020202020204" pitchFamily="34" charset="0"/>
                  <a:cs typeface="Arial" panose="020B0604020202020204" pitchFamily="34" charset="0"/>
                  <a:sym typeface="Arial Narrow"/>
                </a:rPr>
                <a:t>5 GB S3</a:t>
              </a:r>
            </a:p>
            <a:p>
              <a:pPr marL="342900" indent="-342900" algn="l">
                <a:buFont typeface="Arial" panose="020B0604020202020204" pitchFamily="34" charset="0"/>
                <a:buChar char="•"/>
              </a:pPr>
              <a:r>
                <a:rPr lang="es-ES" sz="2400" dirty="0">
                  <a:solidFill>
                    <a:srgbClr val="4F616E"/>
                  </a:solidFill>
                  <a:latin typeface="Arial" panose="020B0604020202020204" pitchFamily="34" charset="0"/>
                  <a:cs typeface="Arial" panose="020B0604020202020204" pitchFamily="34" charset="0"/>
                  <a:sym typeface="Arial Narrow"/>
                </a:rPr>
                <a:t>10GB Glacier</a:t>
              </a:r>
            </a:p>
          </p:txBody>
        </p:sp>
        <p:sp>
          <p:nvSpPr>
            <p:cNvPr id="20" name="Rectángulo: esquinas redondeadas 19">
              <a:extLst>
                <a:ext uri="{FF2B5EF4-FFF2-40B4-BE49-F238E27FC236}">
                  <a16:creationId xmlns:a16="http://schemas.microsoft.com/office/drawing/2014/main" id="{D346E637-F75E-4A5C-B76A-B9E04C6A917D}"/>
                </a:ext>
              </a:extLst>
            </p:cNvPr>
            <p:cNvSpPr/>
            <p:nvPr/>
          </p:nvSpPr>
          <p:spPr>
            <a:xfrm>
              <a:off x="16751841" y="8099763"/>
              <a:ext cx="5376268" cy="2560193"/>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grpSp>
    </p:spTree>
    <p:extLst>
      <p:ext uri="{BB962C8B-B14F-4D97-AF65-F5344CB8AC3E}">
        <p14:creationId xmlns:p14="http://schemas.microsoft.com/office/powerpoint/2010/main" val="193405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26</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12" name="Grupo 11">
            <a:extLst>
              <a:ext uri="{FF2B5EF4-FFF2-40B4-BE49-F238E27FC236}">
                <a16:creationId xmlns:a16="http://schemas.microsoft.com/office/drawing/2014/main" id="{7CEC52CA-E560-4ACB-9099-C5B74696D70F}"/>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320145"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¡Tienes una idea general de AWS!</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1: Crea una cuenta AWS</a:t>
            </a:r>
          </a:p>
        </p:txBody>
      </p:sp>
    </p:spTree>
    <p:extLst>
      <p:ext uri="{BB962C8B-B14F-4D97-AF65-F5344CB8AC3E}">
        <p14:creationId xmlns:p14="http://schemas.microsoft.com/office/powerpoint/2010/main" val="41015374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3. AWS IAM</a:t>
            </a:r>
          </a:p>
        </p:txBody>
      </p:sp>
    </p:spTree>
    <p:extLst>
      <p:ext uri="{BB962C8B-B14F-4D97-AF65-F5344CB8AC3E}">
        <p14:creationId xmlns:p14="http://schemas.microsoft.com/office/powerpoint/2010/main" val="20520509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Modelo de Gobierno Centralizado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28</a:t>
            </a:fld>
            <a:endParaRPr lang="es-ES"/>
          </a:p>
        </p:txBody>
      </p:sp>
      <p:grpSp>
        <p:nvGrpSpPr>
          <p:cNvPr id="43" name="Grupo 42">
            <a:extLst>
              <a:ext uri="{FF2B5EF4-FFF2-40B4-BE49-F238E27FC236}">
                <a16:creationId xmlns:a16="http://schemas.microsoft.com/office/drawing/2014/main" id="{5BEB1A3E-DBF7-4E6B-973A-8D2CA78875E1}"/>
              </a:ext>
            </a:extLst>
          </p:cNvPr>
          <p:cNvGrpSpPr/>
          <p:nvPr/>
        </p:nvGrpSpPr>
        <p:grpSpPr>
          <a:xfrm>
            <a:off x="883919" y="2294313"/>
            <a:ext cx="22616162" cy="8678487"/>
            <a:chOff x="883919" y="2294313"/>
            <a:chExt cx="22616162" cy="8678487"/>
          </a:xfrm>
        </p:grpSpPr>
        <p:sp>
          <p:nvSpPr>
            <p:cNvPr id="13" name="Rounded Rectangle 2">
              <a:extLst>
                <a:ext uri="{FF2B5EF4-FFF2-40B4-BE49-F238E27FC236}">
                  <a16:creationId xmlns:a16="http://schemas.microsoft.com/office/drawing/2014/main" id="{BAB3BA58-908A-4636-A64B-72B1AFE40C10}"/>
                </a:ext>
              </a:extLst>
            </p:cNvPr>
            <p:cNvSpPr/>
            <p:nvPr/>
          </p:nvSpPr>
          <p:spPr>
            <a:xfrm>
              <a:off x="883919" y="2906139"/>
              <a:ext cx="22616162" cy="806666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 name="Picture 14" descr="AWS-Cloud.png">
              <a:extLst>
                <a:ext uri="{FF2B5EF4-FFF2-40B4-BE49-F238E27FC236}">
                  <a16:creationId xmlns:a16="http://schemas.microsoft.com/office/drawing/2014/main" id="{2DAFC2D3-0D04-433C-A63C-A1C3062A0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213" y="2294313"/>
              <a:ext cx="1263791" cy="1001700"/>
            </a:xfrm>
            <a:prstGeom prst="rect">
              <a:avLst/>
            </a:prstGeom>
          </p:spPr>
        </p:pic>
      </p:grpSp>
      <p:grpSp>
        <p:nvGrpSpPr>
          <p:cNvPr id="15" name="Grupo 14">
            <a:extLst>
              <a:ext uri="{FF2B5EF4-FFF2-40B4-BE49-F238E27FC236}">
                <a16:creationId xmlns:a16="http://schemas.microsoft.com/office/drawing/2014/main" id="{69572132-E930-4F0D-8ABF-E979F5017750}"/>
              </a:ext>
            </a:extLst>
          </p:cNvPr>
          <p:cNvGrpSpPr/>
          <p:nvPr/>
        </p:nvGrpSpPr>
        <p:grpSpPr>
          <a:xfrm>
            <a:off x="1332507" y="3272590"/>
            <a:ext cx="4680000" cy="3240000"/>
            <a:chOff x="1192213" y="1717562"/>
            <a:chExt cx="2189162" cy="1711438"/>
          </a:xfrm>
        </p:grpSpPr>
        <p:sp>
          <p:nvSpPr>
            <p:cNvPr id="16" name="Rounded Rectangle 3">
              <a:extLst>
                <a:ext uri="{FF2B5EF4-FFF2-40B4-BE49-F238E27FC236}">
                  <a16:creationId xmlns:a16="http://schemas.microsoft.com/office/drawing/2014/main" id="{FF504AA1-BB5A-4370-B7BA-DB5A2F295224}"/>
                </a:ext>
              </a:extLst>
            </p:cNvPr>
            <p:cNvSpPr/>
            <p:nvPr/>
          </p:nvSpPr>
          <p:spPr>
            <a:xfrm>
              <a:off x="1192213" y="2084010"/>
              <a:ext cx="2189162" cy="134499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7" name="Picture 12" descr="VPC-Cloud.png">
              <a:extLst>
                <a:ext uri="{FF2B5EF4-FFF2-40B4-BE49-F238E27FC236}">
                  <a16:creationId xmlns:a16="http://schemas.microsoft.com/office/drawing/2014/main" id="{559CC7DC-ED41-4310-92B2-4A59099B1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81" y="1717562"/>
              <a:ext cx="599171" cy="599171"/>
            </a:xfrm>
            <a:prstGeom prst="rect">
              <a:avLst/>
            </a:prstGeom>
          </p:spPr>
        </p:pic>
        <p:sp>
          <p:nvSpPr>
            <p:cNvPr id="18" name="TextBox 35">
              <a:extLst>
                <a:ext uri="{FF2B5EF4-FFF2-40B4-BE49-F238E27FC236}">
                  <a16:creationId xmlns:a16="http://schemas.microsoft.com/office/drawing/2014/main" id="{331C2099-D5E1-4771-AC3D-03A70693542A}"/>
                </a:ext>
              </a:extLst>
            </p:cNvPr>
            <p:cNvSpPr txBox="1">
              <a:spLocks noChangeArrowheads="1"/>
            </p:cNvSpPr>
            <p:nvPr/>
          </p:nvSpPr>
          <p:spPr bwMode="auto">
            <a:xfrm>
              <a:off x="1508125" y="2641089"/>
              <a:ext cx="1557337" cy="243861"/>
            </a:xfrm>
            <a:prstGeom prst="rect">
              <a:avLst/>
            </a:prstGeom>
            <a:no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DESARROLLO</a:t>
              </a:r>
              <a:endParaRPr lang="en-US" sz="900" b="1" dirty="0">
                <a:solidFill>
                  <a:srgbClr val="4F616E"/>
                </a:solidFill>
                <a:latin typeface="Arial" panose="020B0604020202020204" pitchFamily="34" charset="0"/>
                <a:ea typeface="Verdana" pitchFamily="34" charset="0"/>
                <a:cs typeface="Arial" panose="020B0604020202020204" pitchFamily="34" charset="0"/>
              </a:endParaRPr>
            </a:p>
          </p:txBody>
        </p:sp>
      </p:grpSp>
      <p:grpSp>
        <p:nvGrpSpPr>
          <p:cNvPr id="19" name="Grupo 18">
            <a:extLst>
              <a:ext uri="{FF2B5EF4-FFF2-40B4-BE49-F238E27FC236}">
                <a16:creationId xmlns:a16="http://schemas.microsoft.com/office/drawing/2014/main" id="{1B7B827A-94E3-4E69-BA75-925B966803E9}"/>
              </a:ext>
            </a:extLst>
          </p:cNvPr>
          <p:cNvGrpSpPr/>
          <p:nvPr/>
        </p:nvGrpSpPr>
        <p:grpSpPr>
          <a:xfrm>
            <a:off x="6982769" y="3272590"/>
            <a:ext cx="4680000" cy="3240000"/>
            <a:chOff x="1192213" y="1717562"/>
            <a:chExt cx="2189162" cy="1711438"/>
          </a:xfrm>
        </p:grpSpPr>
        <p:sp>
          <p:nvSpPr>
            <p:cNvPr id="20" name="Rounded Rectangle 3">
              <a:extLst>
                <a:ext uri="{FF2B5EF4-FFF2-40B4-BE49-F238E27FC236}">
                  <a16:creationId xmlns:a16="http://schemas.microsoft.com/office/drawing/2014/main" id="{92F0C085-B2C3-4963-A1DB-8C558C2B522F}"/>
                </a:ext>
              </a:extLst>
            </p:cNvPr>
            <p:cNvSpPr/>
            <p:nvPr/>
          </p:nvSpPr>
          <p:spPr>
            <a:xfrm>
              <a:off x="1192213" y="2084010"/>
              <a:ext cx="2189162" cy="134499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21" name="Picture 12" descr="VPC-Cloud.png">
              <a:extLst>
                <a:ext uri="{FF2B5EF4-FFF2-40B4-BE49-F238E27FC236}">
                  <a16:creationId xmlns:a16="http://schemas.microsoft.com/office/drawing/2014/main" id="{63A6E3B5-EBC4-430D-B4BC-DBF0E12B6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81" y="1717562"/>
              <a:ext cx="599171" cy="599171"/>
            </a:xfrm>
            <a:prstGeom prst="rect">
              <a:avLst/>
            </a:prstGeom>
          </p:spPr>
        </p:pic>
        <p:sp>
          <p:nvSpPr>
            <p:cNvPr id="22" name="TextBox 35">
              <a:extLst>
                <a:ext uri="{FF2B5EF4-FFF2-40B4-BE49-F238E27FC236}">
                  <a16:creationId xmlns:a16="http://schemas.microsoft.com/office/drawing/2014/main" id="{91BEFD11-1E3C-4ADE-A042-8689D89F3B63}"/>
                </a:ext>
              </a:extLst>
            </p:cNvPr>
            <p:cNvSpPr txBox="1">
              <a:spLocks noChangeArrowheads="1"/>
            </p:cNvSpPr>
            <p:nvPr/>
          </p:nvSpPr>
          <p:spPr bwMode="auto">
            <a:xfrm>
              <a:off x="1508125" y="2641089"/>
              <a:ext cx="1557337" cy="243861"/>
            </a:xfrm>
            <a:prstGeom prst="rect">
              <a:avLst/>
            </a:prstGeom>
            <a:no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TEST</a:t>
              </a:r>
            </a:p>
          </p:txBody>
        </p:sp>
      </p:grpSp>
      <p:grpSp>
        <p:nvGrpSpPr>
          <p:cNvPr id="23" name="Grupo 22">
            <a:extLst>
              <a:ext uri="{FF2B5EF4-FFF2-40B4-BE49-F238E27FC236}">
                <a16:creationId xmlns:a16="http://schemas.microsoft.com/office/drawing/2014/main" id="{C719807F-A80C-4F66-B61E-108B26E3DFC7}"/>
              </a:ext>
            </a:extLst>
          </p:cNvPr>
          <p:cNvGrpSpPr/>
          <p:nvPr/>
        </p:nvGrpSpPr>
        <p:grpSpPr>
          <a:xfrm>
            <a:off x="12633031" y="3272590"/>
            <a:ext cx="4680000" cy="3240000"/>
            <a:chOff x="1192213" y="1717562"/>
            <a:chExt cx="2189162" cy="1711438"/>
          </a:xfrm>
        </p:grpSpPr>
        <p:sp>
          <p:nvSpPr>
            <p:cNvPr id="24" name="Rounded Rectangle 3">
              <a:extLst>
                <a:ext uri="{FF2B5EF4-FFF2-40B4-BE49-F238E27FC236}">
                  <a16:creationId xmlns:a16="http://schemas.microsoft.com/office/drawing/2014/main" id="{07AC3357-7980-44AC-9713-CBE4A000452B}"/>
                </a:ext>
              </a:extLst>
            </p:cNvPr>
            <p:cNvSpPr/>
            <p:nvPr/>
          </p:nvSpPr>
          <p:spPr>
            <a:xfrm>
              <a:off x="1192213" y="2084010"/>
              <a:ext cx="2189162" cy="134499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25" name="Picture 12" descr="VPC-Cloud.png">
              <a:extLst>
                <a:ext uri="{FF2B5EF4-FFF2-40B4-BE49-F238E27FC236}">
                  <a16:creationId xmlns:a16="http://schemas.microsoft.com/office/drawing/2014/main" id="{9E7729F2-4791-4492-9705-C9C5BC881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81" y="1717562"/>
              <a:ext cx="599171" cy="599171"/>
            </a:xfrm>
            <a:prstGeom prst="rect">
              <a:avLst/>
            </a:prstGeom>
          </p:spPr>
        </p:pic>
        <p:sp>
          <p:nvSpPr>
            <p:cNvPr id="26" name="TextBox 35">
              <a:extLst>
                <a:ext uri="{FF2B5EF4-FFF2-40B4-BE49-F238E27FC236}">
                  <a16:creationId xmlns:a16="http://schemas.microsoft.com/office/drawing/2014/main" id="{174B8052-7250-4400-A51A-84B84D31E974}"/>
                </a:ext>
              </a:extLst>
            </p:cNvPr>
            <p:cNvSpPr txBox="1">
              <a:spLocks noChangeArrowheads="1"/>
            </p:cNvSpPr>
            <p:nvPr/>
          </p:nvSpPr>
          <p:spPr bwMode="auto">
            <a:xfrm>
              <a:off x="1508125" y="2641089"/>
              <a:ext cx="1557337" cy="243861"/>
            </a:xfrm>
            <a:prstGeom prst="rect">
              <a:avLst/>
            </a:prstGeom>
            <a:no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PRE PRODUCCIÓN</a:t>
              </a:r>
            </a:p>
          </p:txBody>
        </p:sp>
      </p:grpSp>
      <p:grpSp>
        <p:nvGrpSpPr>
          <p:cNvPr id="27" name="Grupo 26">
            <a:extLst>
              <a:ext uri="{FF2B5EF4-FFF2-40B4-BE49-F238E27FC236}">
                <a16:creationId xmlns:a16="http://schemas.microsoft.com/office/drawing/2014/main" id="{83E7DA4B-7014-45A1-B43C-427B498194DC}"/>
              </a:ext>
            </a:extLst>
          </p:cNvPr>
          <p:cNvGrpSpPr/>
          <p:nvPr/>
        </p:nvGrpSpPr>
        <p:grpSpPr>
          <a:xfrm>
            <a:off x="18283293" y="3272590"/>
            <a:ext cx="4680000" cy="3240000"/>
            <a:chOff x="1192213" y="1717562"/>
            <a:chExt cx="2189162" cy="1711438"/>
          </a:xfrm>
        </p:grpSpPr>
        <p:sp>
          <p:nvSpPr>
            <p:cNvPr id="28" name="Rounded Rectangle 3">
              <a:extLst>
                <a:ext uri="{FF2B5EF4-FFF2-40B4-BE49-F238E27FC236}">
                  <a16:creationId xmlns:a16="http://schemas.microsoft.com/office/drawing/2014/main" id="{E5B44CE7-9E4A-4446-966E-5286E97BAEB3}"/>
                </a:ext>
              </a:extLst>
            </p:cNvPr>
            <p:cNvSpPr/>
            <p:nvPr/>
          </p:nvSpPr>
          <p:spPr>
            <a:xfrm>
              <a:off x="1192213" y="2084010"/>
              <a:ext cx="2189162" cy="134499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29" name="Picture 12" descr="VPC-Cloud.png">
              <a:extLst>
                <a:ext uri="{FF2B5EF4-FFF2-40B4-BE49-F238E27FC236}">
                  <a16:creationId xmlns:a16="http://schemas.microsoft.com/office/drawing/2014/main" id="{9524CC70-0DF1-479E-B4D8-0562FB115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81" y="1717562"/>
              <a:ext cx="599171" cy="599171"/>
            </a:xfrm>
            <a:prstGeom prst="rect">
              <a:avLst/>
            </a:prstGeom>
          </p:spPr>
        </p:pic>
        <p:sp>
          <p:nvSpPr>
            <p:cNvPr id="30" name="TextBox 35">
              <a:extLst>
                <a:ext uri="{FF2B5EF4-FFF2-40B4-BE49-F238E27FC236}">
                  <a16:creationId xmlns:a16="http://schemas.microsoft.com/office/drawing/2014/main" id="{AC06DEA9-784B-4BE8-B249-8FD4041F0BDB}"/>
                </a:ext>
              </a:extLst>
            </p:cNvPr>
            <p:cNvSpPr txBox="1">
              <a:spLocks noChangeArrowheads="1"/>
            </p:cNvSpPr>
            <p:nvPr/>
          </p:nvSpPr>
          <p:spPr bwMode="auto">
            <a:xfrm>
              <a:off x="1508125" y="2641089"/>
              <a:ext cx="1557337" cy="243861"/>
            </a:xfrm>
            <a:prstGeom prst="rect">
              <a:avLst/>
            </a:prstGeom>
            <a:no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PRODUCCIÓN</a:t>
              </a:r>
            </a:p>
          </p:txBody>
        </p:sp>
      </p:grpSp>
      <p:grpSp>
        <p:nvGrpSpPr>
          <p:cNvPr id="31" name="Grupo 30">
            <a:extLst>
              <a:ext uri="{FF2B5EF4-FFF2-40B4-BE49-F238E27FC236}">
                <a16:creationId xmlns:a16="http://schemas.microsoft.com/office/drawing/2014/main" id="{74E04656-E537-4669-9768-42F671328E60}"/>
              </a:ext>
            </a:extLst>
          </p:cNvPr>
          <p:cNvGrpSpPr/>
          <p:nvPr/>
        </p:nvGrpSpPr>
        <p:grpSpPr>
          <a:xfrm>
            <a:off x="2233471" y="7008032"/>
            <a:ext cx="5760000" cy="3240000"/>
            <a:chOff x="1807427" y="3928929"/>
            <a:chExt cx="3021748" cy="1711438"/>
          </a:xfrm>
        </p:grpSpPr>
        <p:sp>
          <p:nvSpPr>
            <p:cNvPr id="32" name="Rounded Rectangle 3">
              <a:extLst>
                <a:ext uri="{FF2B5EF4-FFF2-40B4-BE49-F238E27FC236}">
                  <a16:creationId xmlns:a16="http://schemas.microsoft.com/office/drawing/2014/main" id="{ABF26356-6878-43DC-8242-009C01BAD233}"/>
                </a:ext>
              </a:extLst>
            </p:cNvPr>
            <p:cNvSpPr/>
            <p:nvPr/>
          </p:nvSpPr>
          <p:spPr>
            <a:xfrm>
              <a:off x="1807427" y="4295377"/>
              <a:ext cx="3021748" cy="134499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3" name="Picture 12" descr="VPC-Cloud.png">
              <a:extLst>
                <a:ext uri="{FF2B5EF4-FFF2-40B4-BE49-F238E27FC236}">
                  <a16:creationId xmlns:a16="http://schemas.microsoft.com/office/drawing/2014/main" id="{FF2F7E56-BEE1-4711-8EC0-1DC19F571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95" y="3928929"/>
              <a:ext cx="599171" cy="599171"/>
            </a:xfrm>
            <a:prstGeom prst="rect">
              <a:avLst/>
            </a:prstGeom>
          </p:spPr>
        </p:pic>
        <p:sp>
          <p:nvSpPr>
            <p:cNvPr id="34" name="TextBox 35">
              <a:extLst>
                <a:ext uri="{FF2B5EF4-FFF2-40B4-BE49-F238E27FC236}">
                  <a16:creationId xmlns:a16="http://schemas.microsoft.com/office/drawing/2014/main" id="{301EBCEE-0800-4F01-8B56-4F39BD1664CD}"/>
                </a:ext>
              </a:extLst>
            </p:cNvPr>
            <p:cNvSpPr txBox="1">
              <a:spLocks noChangeArrowheads="1"/>
            </p:cNvSpPr>
            <p:nvPr/>
          </p:nvSpPr>
          <p:spPr bwMode="auto">
            <a:xfrm>
              <a:off x="2539632" y="4852456"/>
              <a:ext cx="1557337" cy="243861"/>
            </a:xfrm>
            <a:prstGeom prst="rect">
              <a:avLst/>
            </a:prstGeom>
            <a:no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SEGURIDAD</a:t>
              </a:r>
            </a:p>
          </p:txBody>
        </p:sp>
      </p:grpSp>
      <p:grpSp>
        <p:nvGrpSpPr>
          <p:cNvPr id="35" name="Grupo 34">
            <a:extLst>
              <a:ext uri="{FF2B5EF4-FFF2-40B4-BE49-F238E27FC236}">
                <a16:creationId xmlns:a16="http://schemas.microsoft.com/office/drawing/2014/main" id="{F803AE18-0867-43BC-95C3-64DB729B800D}"/>
              </a:ext>
            </a:extLst>
          </p:cNvPr>
          <p:cNvGrpSpPr/>
          <p:nvPr/>
        </p:nvGrpSpPr>
        <p:grpSpPr>
          <a:xfrm>
            <a:off x="9275409" y="7008032"/>
            <a:ext cx="5760000" cy="3240000"/>
            <a:chOff x="1807427" y="3928929"/>
            <a:chExt cx="3021748" cy="1711438"/>
          </a:xfrm>
        </p:grpSpPr>
        <p:sp>
          <p:nvSpPr>
            <p:cNvPr id="36" name="Rounded Rectangle 3">
              <a:extLst>
                <a:ext uri="{FF2B5EF4-FFF2-40B4-BE49-F238E27FC236}">
                  <a16:creationId xmlns:a16="http://schemas.microsoft.com/office/drawing/2014/main" id="{5C22AE16-37A9-4ED7-9A03-215E66557CE8}"/>
                </a:ext>
              </a:extLst>
            </p:cNvPr>
            <p:cNvSpPr/>
            <p:nvPr/>
          </p:nvSpPr>
          <p:spPr>
            <a:xfrm>
              <a:off x="1807427" y="4295377"/>
              <a:ext cx="3021748" cy="134499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12" descr="VPC-Cloud.png">
              <a:extLst>
                <a:ext uri="{FF2B5EF4-FFF2-40B4-BE49-F238E27FC236}">
                  <a16:creationId xmlns:a16="http://schemas.microsoft.com/office/drawing/2014/main" id="{78B29650-565E-4550-806F-B3F6024CC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95" y="3928929"/>
              <a:ext cx="599171" cy="599171"/>
            </a:xfrm>
            <a:prstGeom prst="rect">
              <a:avLst/>
            </a:prstGeom>
          </p:spPr>
        </p:pic>
        <p:sp>
          <p:nvSpPr>
            <p:cNvPr id="38" name="TextBox 35">
              <a:extLst>
                <a:ext uri="{FF2B5EF4-FFF2-40B4-BE49-F238E27FC236}">
                  <a16:creationId xmlns:a16="http://schemas.microsoft.com/office/drawing/2014/main" id="{E915AD76-3360-43E0-B325-247FEB14173E}"/>
                </a:ext>
              </a:extLst>
            </p:cNvPr>
            <p:cNvSpPr txBox="1">
              <a:spLocks noChangeArrowheads="1"/>
            </p:cNvSpPr>
            <p:nvPr/>
          </p:nvSpPr>
          <p:spPr bwMode="auto">
            <a:xfrm>
              <a:off x="2404405" y="4852456"/>
              <a:ext cx="1827793" cy="243861"/>
            </a:xfrm>
            <a:prstGeom prst="rect">
              <a:avLst/>
            </a:prstGeom>
            <a:noFill/>
            <a:ln w="9525">
              <a:noFill/>
              <a:miter lim="800000"/>
              <a:headEnd/>
              <a:tailEnd/>
            </a:ln>
          </p:spPr>
          <p:txBody>
            <a:bodyPr wrap="square">
              <a:spAutoFit/>
            </a:bodyPr>
            <a:lstStyle/>
            <a:p>
              <a:r>
                <a:rPr lang="en-US" sz="2400" b="1" dirty="0">
                  <a:solidFill>
                    <a:srgbClr val="4F616E"/>
                  </a:solidFill>
                  <a:latin typeface="Arial" panose="020B0604020202020204" pitchFamily="34" charset="0"/>
                  <a:ea typeface="Verdana" pitchFamily="34" charset="0"/>
                  <a:cs typeface="Arial" panose="020B0604020202020204" pitchFamily="34" charset="0"/>
                </a:rPr>
                <a:t>DEPARTAMENTO “A”</a:t>
              </a:r>
            </a:p>
          </p:txBody>
        </p:sp>
      </p:grpSp>
      <p:grpSp>
        <p:nvGrpSpPr>
          <p:cNvPr id="39" name="Grupo 38">
            <a:extLst>
              <a:ext uri="{FF2B5EF4-FFF2-40B4-BE49-F238E27FC236}">
                <a16:creationId xmlns:a16="http://schemas.microsoft.com/office/drawing/2014/main" id="{8A62B768-EF78-45F7-A29C-AEF260B33FF1}"/>
              </a:ext>
            </a:extLst>
          </p:cNvPr>
          <p:cNvGrpSpPr/>
          <p:nvPr/>
        </p:nvGrpSpPr>
        <p:grpSpPr>
          <a:xfrm>
            <a:off x="16317346" y="7008032"/>
            <a:ext cx="5760000" cy="3240000"/>
            <a:chOff x="1807427" y="3928929"/>
            <a:chExt cx="3021748" cy="1711438"/>
          </a:xfrm>
        </p:grpSpPr>
        <p:sp>
          <p:nvSpPr>
            <p:cNvPr id="40" name="Rounded Rectangle 3">
              <a:extLst>
                <a:ext uri="{FF2B5EF4-FFF2-40B4-BE49-F238E27FC236}">
                  <a16:creationId xmlns:a16="http://schemas.microsoft.com/office/drawing/2014/main" id="{05D82D59-BEBD-4D5E-B507-A72C2908F6E4}"/>
                </a:ext>
              </a:extLst>
            </p:cNvPr>
            <p:cNvSpPr/>
            <p:nvPr/>
          </p:nvSpPr>
          <p:spPr>
            <a:xfrm>
              <a:off x="1807427" y="4295377"/>
              <a:ext cx="3021748" cy="134499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1" name="Picture 12" descr="VPC-Cloud.png">
              <a:extLst>
                <a:ext uri="{FF2B5EF4-FFF2-40B4-BE49-F238E27FC236}">
                  <a16:creationId xmlns:a16="http://schemas.microsoft.com/office/drawing/2014/main" id="{7AEB8952-7990-4A54-A30C-E1269C1C4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95" y="3928929"/>
              <a:ext cx="599171" cy="599171"/>
            </a:xfrm>
            <a:prstGeom prst="rect">
              <a:avLst/>
            </a:prstGeom>
          </p:spPr>
        </p:pic>
        <p:sp>
          <p:nvSpPr>
            <p:cNvPr id="42" name="TextBox 35">
              <a:extLst>
                <a:ext uri="{FF2B5EF4-FFF2-40B4-BE49-F238E27FC236}">
                  <a16:creationId xmlns:a16="http://schemas.microsoft.com/office/drawing/2014/main" id="{8A752222-ABF1-4CBA-A1F3-51C783780FD6}"/>
                </a:ext>
              </a:extLst>
            </p:cNvPr>
            <p:cNvSpPr txBox="1">
              <a:spLocks noChangeArrowheads="1"/>
            </p:cNvSpPr>
            <p:nvPr/>
          </p:nvSpPr>
          <p:spPr bwMode="auto">
            <a:xfrm>
              <a:off x="2413051" y="4852456"/>
              <a:ext cx="1810500" cy="243861"/>
            </a:xfrm>
            <a:prstGeom prst="rect">
              <a:avLst/>
            </a:prstGeom>
            <a:noFill/>
            <a:ln w="9525">
              <a:noFill/>
              <a:miter lim="800000"/>
              <a:headEnd/>
              <a:tailEnd/>
            </a:ln>
          </p:spPr>
          <p:txBody>
            <a:bodyPr wrap="square">
              <a:spAutoFit/>
            </a:bodyPr>
            <a:lstStyle/>
            <a:p>
              <a:r>
                <a:rPr lang="en-US" sz="2400" b="1" dirty="0">
                  <a:solidFill>
                    <a:srgbClr val="4F616E"/>
                  </a:solidFill>
                  <a:latin typeface="Arial" panose="020B0604020202020204" pitchFamily="34" charset="0"/>
                  <a:ea typeface="Verdana" pitchFamily="34" charset="0"/>
                  <a:cs typeface="Arial" panose="020B0604020202020204" pitchFamily="34" charset="0"/>
                </a:rPr>
                <a:t>DEPARTAMENTO “B”</a:t>
              </a:r>
            </a:p>
          </p:txBody>
        </p:sp>
      </p:grpSp>
    </p:spTree>
    <p:extLst>
      <p:ext uri="{BB962C8B-B14F-4D97-AF65-F5344CB8AC3E}">
        <p14:creationId xmlns:p14="http://schemas.microsoft.com/office/powerpoint/2010/main" val="191514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4"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fill="hold"/>
                                        <p:tgtEl>
                                          <p:spTgt spid="39"/>
                                        </p:tgtEl>
                                        <p:attrNameLst>
                                          <p:attrName>ppt_x</p:attrName>
                                        </p:attrNameLst>
                                      </p:cBhvr>
                                      <p:tavLst>
                                        <p:tav tm="0">
                                          <p:val>
                                            <p:strVal val="#ppt_x"/>
                                          </p:val>
                                        </p:tav>
                                        <p:tav tm="100000">
                                          <p:val>
                                            <p:strVal val="#ppt_x"/>
                                          </p:val>
                                        </p:tav>
                                      </p:tavLst>
                                    </p:anim>
                                    <p:anim calcmode="lin" valueType="num">
                                      <p:cBhvr additive="base">
                                        <p:cTn id="4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Modelo de Gobierno Centralizado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29</a:t>
            </a:fld>
            <a:endParaRPr lang="es-ES"/>
          </a:p>
        </p:txBody>
      </p:sp>
      <p:cxnSp>
        <p:nvCxnSpPr>
          <p:cNvPr id="43" name="Conector recto 42">
            <a:extLst>
              <a:ext uri="{FF2B5EF4-FFF2-40B4-BE49-F238E27FC236}">
                <a16:creationId xmlns:a16="http://schemas.microsoft.com/office/drawing/2014/main" id="{220921A9-E6C2-4D90-9A23-5D4AB9E14723}"/>
              </a:ext>
            </a:extLst>
          </p:cNvPr>
          <p:cNvCxnSpPr>
            <a:stCxn id="46" idx="3"/>
            <a:endCxn id="64" idx="0"/>
          </p:cNvCxnSpPr>
          <p:nvPr/>
        </p:nvCxnSpPr>
        <p:spPr>
          <a:xfrm>
            <a:off x="14532000" y="4185570"/>
            <a:ext cx="5562039" cy="4527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7E1B6A2D-495D-4FDF-AD93-4D61C361CEDA}"/>
              </a:ext>
            </a:extLst>
          </p:cNvPr>
          <p:cNvCxnSpPr>
            <a:stCxn id="46" idx="1"/>
            <a:endCxn id="56" idx="0"/>
          </p:cNvCxnSpPr>
          <p:nvPr/>
        </p:nvCxnSpPr>
        <p:spPr>
          <a:xfrm flipH="1">
            <a:off x="4234208" y="4185570"/>
            <a:ext cx="5617792" cy="4527616"/>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Grupo 44">
            <a:extLst>
              <a:ext uri="{FF2B5EF4-FFF2-40B4-BE49-F238E27FC236}">
                <a16:creationId xmlns:a16="http://schemas.microsoft.com/office/drawing/2014/main" id="{EFD8EE25-118A-4906-A7C3-7B1B5C6DDF83}"/>
              </a:ext>
            </a:extLst>
          </p:cNvPr>
          <p:cNvGrpSpPr/>
          <p:nvPr/>
        </p:nvGrpSpPr>
        <p:grpSpPr>
          <a:xfrm>
            <a:off x="9852000" y="2559437"/>
            <a:ext cx="4680000" cy="2346132"/>
            <a:chOff x="4344987" y="1777592"/>
            <a:chExt cx="1751013" cy="954407"/>
          </a:xfrm>
        </p:grpSpPr>
        <p:sp>
          <p:nvSpPr>
            <p:cNvPr id="46" name="Rounded Rectangle 2">
              <a:extLst>
                <a:ext uri="{FF2B5EF4-FFF2-40B4-BE49-F238E27FC236}">
                  <a16:creationId xmlns:a16="http://schemas.microsoft.com/office/drawing/2014/main" id="{5582F25F-7651-40C2-AC5F-4682B54FC99C}"/>
                </a:ext>
              </a:extLst>
            </p:cNvPr>
            <p:cNvSpPr/>
            <p:nvPr/>
          </p:nvSpPr>
          <p:spPr>
            <a:xfrm>
              <a:off x="4344987" y="2146207"/>
              <a:ext cx="1751013" cy="5857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47" name="TextBox 5">
              <a:extLst>
                <a:ext uri="{FF2B5EF4-FFF2-40B4-BE49-F238E27FC236}">
                  <a16:creationId xmlns:a16="http://schemas.microsoft.com/office/drawing/2014/main" id="{59677FEB-E355-47C3-BF03-F580B7C80C02}"/>
                </a:ext>
              </a:extLst>
            </p:cNvPr>
            <p:cNvSpPr txBox="1">
              <a:spLocks noChangeArrowheads="1"/>
            </p:cNvSpPr>
            <p:nvPr/>
          </p:nvSpPr>
          <p:spPr bwMode="auto">
            <a:xfrm>
              <a:off x="4441824" y="2345200"/>
              <a:ext cx="1557337" cy="187805"/>
            </a:xfrm>
            <a:prstGeom prst="rect">
              <a:avLst/>
            </a:prstGeom>
            <a:no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CUENTA MAESTRA</a:t>
              </a:r>
            </a:p>
          </p:txBody>
        </p:sp>
        <p:pic>
          <p:nvPicPr>
            <p:cNvPr id="48" name="Picture 14" descr="AWS-Cloud.png">
              <a:extLst>
                <a:ext uri="{FF2B5EF4-FFF2-40B4-BE49-F238E27FC236}">
                  <a16:creationId xmlns:a16="http://schemas.microsoft.com/office/drawing/2014/main" id="{5CE8C493-76CA-477F-A925-FE20B5987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316" y="1777592"/>
              <a:ext cx="603504" cy="603504"/>
            </a:xfrm>
            <a:prstGeom prst="rect">
              <a:avLst/>
            </a:prstGeom>
          </p:spPr>
        </p:pic>
      </p:grpSp>
      <p:grpSp>
        <p:nvGrpSpPr>
          <p:cNvPr id="49" name="Grupo 48">
            <a:extLst>
              <a:ext uri="{FF2B5EF4-FFF2-40B4-BE49-F238E27FC236}">
                <a16:creationId xmlns:a16="http://schemas.microsoft.com/office/drawing/2014/main" id="{98976704-9A18-40C0-B688-AA73F990CB71}"/>
              </a:ext>
            </a:extLst>
          </p:cNvPr>
          <p:cNvGrpSpPr/>
          <p:nvPr/>
        </p:nvGrpSpPr>
        <p:grpSpPr>
          <a:xfrm>
            <a:off x="12760975" y="5349524"/>
            <a:ext cx="4680000" cy="2171888"/>
            <a:chOff x="1192213" y="1717562"/>
            <a:chExt cx="2189162" cy="1147238"/>
          </a:xfrm>
          <a:solidFill>
            <a:schemeClr val="bg1"/>
          </a:solidFill>
        </p:grpSpPr>
        <p:sp>
          <p:nvSpPr>
            <p:cNvPr id="50" name="Rounded Rectangle 3">
              <a:extLst>
                <a:ext uri="{FF2B5EF4-FFF2-40B4-BE49-F238E27FC236}">
                  <a16:creationId xmlns:a16="http://schemas.microsoft.com/office/drawing/2014/main" id="{2E64C80C-2B91-4DEC-BC2B-606073283E57}"/>
                </a:ext>
              </a:extLst>
            </p:cNvPr>
            <p:cNvSpPr/>
            <p:nvPr/>
          </p:nvSpPr>
          <p:spPr>
            <a:xfrm>
              <a:off x="1192213" y="2104161"/>
              <a:ext cx="2189162" cy="760639"/>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1" name="Picture 12">
              <a:extLst>
                <a:ext uri="{FF2B5EF4-FFF2-40B4-BE49-F238E27FC236}">
                  <a16:creationId xmlns:a16="http://schemas.microsoft.com/office/drawing/2014/main" id="{ABC7FCA2-3818-4F7B-A4F9-FCA821A86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81" y="1717562"/>
              <a:ext cx="599171" cy="599171"/>
            </a:xfrm>
            <a:prstGeom prst="rect">
              <a:avLst/>
            </a:prstGeom>
            <a:grpFill/>
          </p:spPr>
        </p:pic>
        <p:sp>
          <p:nvSpPr>
            <p:cNvPr id="52" name="TextBox 35">
              <a:extLst>
                <a:ext uri="{FF2B5EF4-FFF2-40B4-BE49-F238E27FC236}">
                  <a16:creationId xmlns:a16="http://schemas.microsoft.com/office/drawing/2014/main" id="{15008B0B-97C0-4191-B84E-77F427CA88EF}"/>
                </a:ext>
              </a:extLst>
            </p:cNvPr>
            <p:cNvSpPr txBox="1">
              <a:spLocks noChangeArrowheads="1"/>
            </p:cNvSpPr>
            <p:nvPr/>
          </p:nvSpPr>
          <p:spPr bwMode="auto">
            <a:xfrm>
              <a:off x="1508125" y="2362550"/>
              <a:ext cx="1557337" cy="243861"/>
            </a:xfrm>
            <a:prstGeom prst="rect">
              <a:avLst/>
            </a:prstGeom>
            <a:grp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PRE PRODUCCIÓN</a:t>
              </a:r>
            </a:p>
          </p:txBody>
        </p:sp>
      </p:grpSp>
      <p:grpSp>
        <p:nvGrpSpPr>
          <p:cNvPr id="55" name="Grupo 54">
            <a:extLst>
              <a:ext uri="{FF2B5EF4-FFF2-40B4-BE49-F238E27FC236}">
                <a16:creationId xmlns:a16="http://schemas.microsoft.com/office/drawing/2014/main" id="{6AACF82C-CEE9-467E-AD13-7FB0850E4222}"/>
              </a:ext>
            </a:extLst>
          </p:cNvPr>
          <p:cNvGrpSpPr/>
          <p:nvPr/>
        </p:nvGrpSpPr>
        <p:grpSpPr>
          <a:xfrm>
            <a:off x="1354208" y="7981298"/>
            <a:ext cx="5760000" cy="2171888"/>
            <a:chOff x="1807427" y="3928929"/>
            <a:chExt cx="3021748" cy="1147238"/>
          </a:xfrm>
        </p:grpSpPr>
        <p:sp>
          <p:nvSpPr>
            <p:cNvPr id="56" name="Rounded Rectangle 3">
              <a:extLst>
                <a:ext uri="{FF2B5EF4-FFF2-40B4-BE49-F238E27FC236}">
                  <a16:creationId xmlns:a16="http://schemas.microsoft.com/office/drawing/2014/main" id="{322E96C2-D91A-4ACB-81A4-28509667AE3A}"/>
                </a:ext>
              </a:extLst>
            </p:cNvPr>
            <p:cNvSpPr/>
            <p:nvPr/>
          </p:nvSpPr>
          <p:spPr>
            <a:xfrm>
              <a:off x="1807427" y="4315528"/>
              <a:ext cx="3021748" cy="76063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7" name="Picture 12">
              <a:extLst>
                <a:ext uri="{FF2B5EF4-FFF2-40B4-BE49-F238E27FC236}">
                  <a16:creationId xmlns:a16="http://schemas.microsoft.com/office/drawing/2014/main" id="{B7FB09B2-64F7-442B-B336-7394F08EA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95" y="3928929"/>
              <a:ext cx="599171" cy="599171"/>
            </a:xfrm>
            <a:prstGeom prst="rect">
              <a:avLst/>
            </a:prstGeom>
          </p:spPr>
        </p:pic>
        <p:sp>
          <p:nvSpPr>
            <p:cNvPr id="58" name="TextBox 35">
              <a:extLst>
                <a:ext uri="{FF2B5EF4-FFF2-40B4-BE49-F238E27FC236}">
                  <a16:creationId xmlns:a16="http://schemas.microsoft.com/office/drawing/2014/main" id="{FD52262D-BDDA-4141-AE27-919CBE9F2A66}"/>
                </a:ext>
              </a:extLst>
            </p:cNvPr>
            <p:cNvSpPr txBox="1">
              <a:spLocks noChangeArrowheads="1"/>
            </p:cNvSpPr>
            <p:nvPr/>
          </p:nvSpPr>
          <p:spPr bwMode="auto">
            <a:xfrm>
              <a:off x="2539632" y="4573917"/>
              <a:ext cx="1557337" cy="243861"/>
            </a:xfrm>
            <a:prstGeom prst="rect">
              <a:avLst/>
            </a:prstGeom>
            <a:no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SEGURIDAD</a:t>
              </a:r>
            </a:p>
          </p:txBody>
        </p:sp>
      </p:grpSp>
      <p:grpSp>
        <p:nvGrpSpPr>
          <p:cNvPr id="59" name="Grupo 58">
            <a:extLst>
              <a:ext uri="{FF2B5EF4-FFF2-40B4-BE49-F238E27FC236}">
                <a16:creationId xmlns:a16="http://schemas.microsoft.com/office/drawing/2014/main" id="{E0AED445-64E7-497F-9C44-5959A335BB97}"/>
              </a:ext>
            </a:extLst>
          </p:cNvPr>
          <p:cNvGrpSpPr/>
          <p:nvPr/>
        </p:nvGrpSpPr>
        <p:grpSpPr>
          <a:xfrm>
            <a:off x="9284123" y="7981298"/>
            <a:ext cx="5760000" cy="2171887"/>
            <a:chOff x="1807427" y="3928929"/>
            <a:chExt cx="3021748" cy="1147238"/>
          </a:xfrm>
        </p:grpSpPr>
        <p:sp>
          <p:nvSpPr>
            <p:cNvPr id="60" name="Rounded Rectangle 3">
              <a:extLst>
                <a:ext uri="{FF2B5EF4-FFF2-40B4-BE49-F238E27FC236}">
                  <a16:creationId xmlns:a16="http://schemas.microsoft.com/office/drawing/2014/main" id="{1856CDD1-67AF-442E-965D-0ACF1EBAFC43}"/>
                </a:ext>
              </a:extLst>
            </p:cNvPr>
            <p:cNvSpPr/>
            <p:nvPr/>
          </p:nvSpPr>
          <p:spPr>
            <a:xfrm>
              <a:off x="1807427" y="4315528"/>
              <a:ext cx="3021748" cy="76063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1" name="Picture 12">
              <a:extLst>
                <a:ext uri="{FF2B5EF4-FFF2-40B4-BE49-F238E27FC236}">
                  <a16:creationId xmlns:a16="http://schemas.microsoft.com/office/drawing/2014/main" id="{517D15A9-F04E-46B2-B3A6-897E765F1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95" y="3928929"/>
              <a:ext cx="599171" cy="599171"/>
            </a:xfrm>
            <a:prstGeom prst="rect">
              <a:avLst/>
            </a:prstGeom>
          </p:spPr>
        </p:pic>
        <p:sp>
          <p:nvSpPr>
            <p:cNvPr id="62" name="TextBox 35">
              <a:extLst>
                <a:ext uri="{FF2B5EF4-FFF2-40B4-BE49-F238E27FC236}">
                  <a16:creationId xmlns:a16="http://schemas.microsoft.com/office/drawing/2014/main" id="{59186066-F7F3-4E20-ACB5-58EBA506E841}"/>
                </a:ext>
              </a:extLst>
            </p:cNvPr>
            <p:cNvSpPr txBox="1">
              <a:spLocks noChangeArrowheads="1"/>
            </p:cNvSpPr>
            <p:nvPr/>
          </p:nvSpPr>
          <p:spPr bwMode="auto">
            <a:xfrm>
              <a:off x="2539632" y="4573916"/>
              <a:ext cx="1810844" cy="243861"/>
            </a:xfrm>
            <a:prstGeom prst="rect">
              <a:avLst/>
            </a:prstGeom>
            <a:noFill/>
            <a:ln w="9525">
              <a:noFill/>
              <a:miter lim="800000"/>
              <a:headEnd/>
              <a:tailEnd/>
            </a:ln>
          </p:spPr>
          <p:txBody>
            <a:bodyPr wrap="square">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DEPARTAMENTO “A”</a:t>
              </a:r>
            </a:p>
          </p:txBody>
        </p:sp>
      </p:grpSp>
      <p:grpSp>
        <p:nvGrpSpPr>
          <p:cNvPr id="63" name="Grupo 62">
            <a:extLst>
              <a:ext uri="{FF2B5EF4-FFF2-40B4-BE49-F238E27FC236}">
                <a16:creationId xmlns:a16="http://schemas.microsoft.com/office/drawing/2014/main" id="{813D7063-A7EC-410C-8829-7EDCE7AFB0EA}"/>
              </a:ext>
            </a:extLst>
          </p:cNvPr>
          <p:cNvGrpSpPr/>
          <p:nvPr/>
        </p:nvGrpSpPr>
        <p:grpSpPr>
          <a:xfrm>
            <a:off x="17214039" y="7981298"/>
            <a:ext cx="5760000" cy="2171887"/>
            <a:chOff x="1807427" y="3928929"/>
            <a:chExt cx="3021748" cy="1147238"/>
          </a:xfrm>
        </p:grpSpPr>
        <p:sp>
          <p:nvSpPr>
            <p:cNvPr id="64" name="Rounded Rectangle 3">
              <a:extLst>
                <a:ext uri="{FF2B5EF4-FFF2-40B4-BE49-F238E27FC236}">
                  <a16:creationId xmlns:a16="http://schemas.microsoft.com/office/drawing/2014/main" id="{425B3B35-6B14-4929-8EEE-496AA176B275}"/>
                </a:ext>
              </a:extLst>
            </p:cNvPr>
            <p:cNvSpPr/>
            <p:nvPr/>
          </p:nvSpPr>
          <p:spPr>
            <a:xfrm>
              <a:off x="1807427" y="4315528"/>
              <a:ext cx="3021748" cy="76063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5" name="Picture 12">
              <a:extLst>
                <a:ext uri="{FF2B5EF4-FFF2-40B4-BE49-F238E27FC236}">
                  <a16:creationId xmlns:a16="http://schemas.microsoft.com/office/drawing/2014/main" id="{56BF9E9E-2288-4F08-91C6-E144C03A8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95" y="3928929"/>
              <a:ext cx="599171" cy="599171"/>
            </a:xfrm>
            <a:prstGeom prst="rect">
              <a:avLst/>
            </a:prstGeom>
          </p:spPr>
        </p:pic>
        <p:sp>
          <p:nvSpPr>
            <p:cNvPr id="66" name="TextBox 35">
              <a:extLst>
                <a:ext uri="{FF2B5EF4-FFF2-40B4-BE49-F238E27FC236}">
                  <a16:creationId xmlns:a16="http://schemas.microsoft.com/office/drawing/2014/main" id="{9F86C45A-9D24-4AFD-A785-7420E94BB240}"/>
                </a:ext>
              </a:extLst>
            </p:cNvPr>
            <p:cNvSpPr txBox="1">
              <a:spLocks noChangeArrowheads="1"/>
            </p:cNvSpPr>
            <p:nvPr/>
          </p:nvSpPr>
          <p:spPr bwMode="auto">
            <a:xfrm>
              <a:off x="2539632" y="4573916"/>
              <a:ext cx="1802346" cy="243861"/>
            </a:xfrm>
            <a:prstGeom prst="rect">
              <a:avLst/>
            </a:prstGeom>
            <a:noFill/>
            <a:ln w="9525">
              <a:noFill/>
              <a:miter lim="800000"/>
              <a:headEnd/>
              <a:tailEnd/>
            </a:ln>
          </p:spPr>
          <p:txBody>
            <a:bodyPr wrap="square">
              <a:spAutoFit/>
            </a:bodyPr>
            <a:lstStyle/>
            <a:p>
              <a:r>
                <a:rPr lang="en-US" sz="2400" b="1" dirty="0">
                  <a:solidFill>
                    <a:srgbClr val="4F616E"/>
                  </a:solidFill>
                  <a:latin typeface="Arial" panose="020B0604020202020204" pitchFamily="34" charset="0"/>
                  <a:ea typeface="Verdana" pitchFamily="34" charset="0"/>
                  <a:cs typeface="Arial" panose="020B0604020202020204" pitchFamily="34" charset="0"/>
                </a:rPr>
                <a:t>DEPARTAMENTO “B”</a:t>
              </a:r>
            </a:p>
          </p:txBody>
        </p:sp>
      </p:grpSp>
      <p:cxnSp>
        <p:nvCxnSpPr>
          <p:cNvPr id="67" name="Conector recto 66">
            <a:extLst>
              <a:ext uri="{FF2B5EF4-FFF2-40B4-BE49-F238E27FC236}">
                <a16:creationId xmlns:a16="http://schemas.microsoft.com/office/drawing/2014/main" id="{ED5A0DEA-C9EF-43B1-B3AA-434ABCB7DEFC}"/>
              </a:ext>
            </a:extLst>
          </p:cNvPr>
          <p:cNvCxnSpPr>
            <a:stCxn id="46" idx="1"/>
            <a:endCxn id="73" idx="0"/>
          </p:cNvCxnSpPr>
          <p:nvPr/>
        </p:nvCxnSpPr>
        <p:spPr>
          <a:xfrm flipH="1">
            <a:off x="3324861" y="4185570"/>
            <a:ext cx="6527139" cy="1895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D5D01908-24E7-4B6F-81CD-EB14FFFE270D}"/>
              </a:ext>
            </a:extLst>
          </p:cNvPr>
          <p:cNvCxnSpPr>
            <a:stCxn id="46" idx="1"/>
            <a:endCxn id="77" idx="0"/>
          </p:cNvCxnSpPr>
          <p:nvPr/>
        </p:nvCxnSpPr>
        <p:spPr>
          <a:xfrm flipH="1">
            <a:off x="9212918" y="4185570"/>
            <a:ext cx="639082" cy="18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C582F590-9491-48A0-9F5F-45B39A11D17F}"/>
              </a:ext>
            </a:extLst>
          </p:cNvPr>
          <p:cNvCxnSpPr>
            <a:stCxn id="46" idx="3"/>
            <a:endCxn id="50" idx="0"/>
          </p:cNvCxnSpPr>
          <p:nvPr/>
        </p:nvCxnSpPr>
        <p:spPr>
          <a:xfrm>
            <a:off x="14532000" y="4185570"/>
            <a:ext cx="568975" cy="18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A47A5678-2D68-4E9C-9FBF-CA14411E6300}"/>
              </a:ext>
            </a:extLst>
          </p:cNvPr>
          <p:cNvCxnSpPr>
            <a:stCxn id="46" idx="1"/>
            <a:endCxn id="46" idx="1"/>
          </p:cNvCxnSpPr>
          <p:nvPr/>
        </p:nvCxnSpPr>
        <p:spPr>
          <a:xfrm>
            <a:off x="9852000" y="418557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E2330D24-486F-4E54-A88B-B83C0C13D94F}"/>
              </a:ext>
            </a:extLst>
          </p:cNvPr>
          <p:cNvCxnSpPr>
            <a:stCxn id="46" idx="2"/>
            <a:endCxn id="60" idx="0"/>
          </p:cNvCxnSpPr>
          <p:nvPr/>
        </p:nvCxnSpPr>
        <p:spPr>
          <a:xfrm flipH="1">
            <a:off x="12164123" y="4905569"/>
            <a:ext cx="27877" cy="3807617"/>
          </a:xfrm>
          <a:prstGeom prst="line">
            <a:avLst/>
          </a:prstGeom>
        </p:spPr>
        <p:style>
          <a:lnRef idx="1">
            <a:schemeClr val="accent1"/>
          </a:lnRef>
          <a:fillRef idx="0">
            <a:schemeClr val="accent1"/>
          </a:fillRef>
          <a:effectRef idx="0">
            <a:schemeClr val="accent1"/>
          </a:effectRef>
          <a:fontRef idx="minor">
            <a:schemeClr val="tx1"/>
          </a:fontRef>
        </p:style>
      </p:cxnSp>
      <p:grpSp>
        <p:nvGrpSpPr>
          <p:cNvPr id="72" name="Grupo 71">
            <a:extLst>
              <a:ext uri="{FF2B5EF4-FFF2-40B4-BE49-F238E27FC236}">
                <a16:creationId xmlns:a16="http://schemas.microsoft.com/office/drawing/2014/main" id="{6077F724-F963-4388-89D0-CB7E793752B3}"/>
              </a:ext>
            </a:extLst>
          </p:cNvPr>
          <p:cNvGrpSpPr/>
          <p:nvPr/>
        </p:nvGrpSpPr>
        <p:grpSpPr>
          <a:xfrm>
            <a:off x="984861" y="5349524"/>
            <a:ext cx="4680000" cy="2171886"/>
            <a:chOff x="1192213" y="1717562"/>
            <a:chExt cx="2189162" cy="1147237"/>
          </a:xfrm>
          <a:solidFill>
            <a:schemeClr val="bg1"/>
          </a:solidFill>
        </p:grpSpPr>
        <p:sp>
          <p:nvSpPr>
            <p:cNvPr id="73" name="Rounded Rectangle 3">
              <a:extLst>
                <a:ext uri="{FF2B5EF4-FFF2-40B4-BE49-F238E27FC236}">
                  <a16:creationId xmlns:a16="http://schemas.microsoft.com/office/drawing/2014/main" id="{5B828DF3-C28F-401C-AB55-693F863DE667}"/>
                </a:ext>
              </a:extLst>
            </p:cNvPr>
            <p:cNvSpPr/>
            <p:nvPr/>
          </p:nvSpPr>
          <p:spPr>
            <a:xfrm>
              <a:off x="1192213" y="2104160"/>
              <a:ext cx="2189162" cy="760639"/>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4" name="Picture 12">
              <a:extLst>
                <a:ext uri="{FF2B5EF4-FFF2-40B4-BE49-F238E27FC236}">
                  <a16:creationId xmlns:a16="http://schemas.microsoft.com/office/drawing/2014/main" id="{2879284D-16E3-4141-B32A-4B548716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81" y="1717562"/>
              <a:ext cx="599171" cy="599171"/>
            </a:xfrm>
            <a:prstGeom prst="rect">
              <a:avLst/>
            </a:prstGeom>
            <a:grpFill/>
          </p:spPr>
        </p:pic>
        <p:sp>
          <p:nvSpPr>
            <p:cNvPr id="75" name="TextBox 35">
              <a:extLst>
                <a:ext uri="{FF2B5EF4-FFF2-40B4-BE49-F238E27FC236}">
                  <a16:creationId xmlns:a16="http://schemas.microsoft.com/office/drawing/2014/main" id="{D1C717F3-7B1D-4A36-8FB0-8C77958EC9F7}"/>
                </a:ext>
              </a:extLst>
            </p:cNvPr>
            <p:cNvSpPr txBox="1">
              <a:spLocks noChangeArrowheads="1"/>
            </p:cNvSpPr>
            <p:nvPr/>
          </p:nvSpPr>
          <p:spPr bwMode="auto">
            <a:xfrm>
              <a:off x="1508125" y="2362550"/>
              <a:ext cx="1557337" cy="243861"/>
            </a:xfrm>
            <a:prstGeom prst="rect">
              <a:avLst/>
            </a:prstGeom>
            <a:grp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DESARROLLO</a:t>
              </a:r>
            </a:p>
          </p:txBody>
        </p:sp>
      </p:grpSp>
      <p:grpSp>
        <p:nvGrpSpPr>
          <p:cNvPr id="76" name="Grupo 75">
            <a:extLst>
              <a:ext uri="{FF2B5EF4-FFF2-40B4-BE49-F238E27FC236}">
                <a16:creationId xmlns:a16="http://schemas.microsoft.com/office/drawing/2014/main" id="{3DC2A3B3-03C2-4177-90B0-003D9762C6F6}"/>
              </a:ext>
            </a:extLst>
          </p:cNvPr>
          <p:cNvGrpSpPr/>
          <p:nvPr/>
        </p:nvGrpSpPr>
        <p:grpSpPr>
          <a:xfrm>
            <a:off x="6872918" y="5349524"/>
            <a:ext cx="4680000" cy="2171888"/>
            <a:chOff x="1192213" y="1717562"/>
            <a:chExt cx="2189162" cy="1147238"/>
          </a:xfrm>
          <a:solidFill>
            <a:schemeClr val="bg1"/>
          </a:solidFill>
        </p:grpSpPr>
        <p:sp>
          <p:nvSpPr>
            <p:cNvPr id="77" name="Rounded Rectangle 3">
              <a:extLst>
                <a:ext uri="{FF2B5EF4-FFF2-40B4-BE49-F238E27FC236}">
                  <a16:creationId xmlns:a16="http://schemas.microsoft.com/office/drawing/2014/main" id="{1001A218-4033-4A2B-9F41-D3EDAB491BD8}"/>
                </a:ext>
              </a:extLst>
            </p:cNvPr>
            <p:cNvSpPr/>
            <p:nvPr/>
          </p:nvSpPr>
          <p:spPr>
            <a:xfrm>
              <a:off x="1192213" y="2104161"/>
              <a:ext cx="2189162" cy="760639"/>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8" name="Picture 12">
              <a:extLst>
                <a:ext uri="{FF2B5EF4-FFF2-40B4-BE49-F238E27FC236}">
                  <a16:creationId xmlns:a16="http://schemas.microsoft.com/office/drawing/2014/main" id="{410A367D-7703-43D5-B43D-71A130C99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901" y="1717562"/>
              <a:ext cx="599171" cy="599171"/>
            </a:xfrm>
            <a:prstGeom prst="rect">
              <a:avLst/>
            </a:prstGeom>
            <a:grpFill/>
          </p:spPr>
        </p:pic>
        <p:sp>
          <p:nvSpPr>
            <p:cNvPr id="79" name="TextBox 35">
              <a:extLst>
                <a:ext uri="{FF2B5EF4-FFF2-40B4-BE49-F238E27FC236}">
                  <a16:creationId xmlns:a16="http://schemas.microsoft.com/office/drawing/2014/main" id="{45870AED-8E25-4FA5-A2E6-1CBCF7BCCCCA}"/>
                </a:ext>
              </a:extLst>
            </p:cNvPr>
            <p:cNvSpPr txBox="1">
              <a:spLocks noChangeArrowheads="1"/>
            </p:cNvSpPr>
            <p:nvPr/>
          </p:nvSpPr>
          <p:spPr bwMode="auto">
            <a:xfrm>
              <a:off x="1508125" y="2362550"/>
              <a:ext cx="1557337" cy="243861"/>
            </a:xfrm>
            <a:prstGeom prst="rect">
              <a:avLst/>
            </a:prstGeom>
            <a:grp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TEST</a:t>
              </a:r>
            </a:p>
          </p:txBody>
        </p:sp>
      </p:grpSp>
      <p:cxnSp>
        <p:nvCxnSpPr>
          <p:cNvPr id="81" name="Conector recto 80">
            <a:extLst>
              <a:ext uri="{FF2B5EF4-FFF2-40B4-BE49-F238E27FC236}">
                <a16:creationId xmlns:a16="http://schemas.microsoft.com/office/drawing/2014/main" id="{12B31803-A925-40CF-955E-05A5B79F9611}"/>
              </a:ext>
            </a:extLst>
          </p:cNvPr>
          <p:cNvCxnSpPr>
            <a:cxnSpLocks/>
            <a:stCxn id="46" idx="3"/>
            <a:endCxn id="53" idx="0"/>
          </p:cNvCxnSpPr>
          <p:nvPr/>
        </p:nvCxnSpPr>
        <p:spPr>
          <a:xfrm>
            <a:off x="14532000" y="4185570"/>
            <a:ext cx="6457702" cy="1865871"/>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upo 4">
            <a:extLst>
              <a:ext uri="{FF2B5EF4-FFF2-40B4-BE49-F238E27FC236}">
                <a16:creationId xmlns:a16="http://schemas.microsoft.com/office/drawing/2014/main" id="{1C50FBDB-6F9B-4CBF-83D7-F5B72884720A}"/>
              </a:ext>
            </a:extLst>
          </p:cNvPr>
          <p:cNvGrpSpPr/>
          <p:nvPr/>
        </p:nvGrpSpPr>
        <p:grpSpPr>
          <a:xfrm>
            <a:off x="18649702" y="5349524"/>
            <a:ext cx="4680000" cy="2141917"/>
            <a:chOff x="18649033" y="4426259"/>
            <a:chExt cx="4680000" cy="2099792"/>
          </a:xfrm>
        </p:grpSpPr>
        <p:grpSp>
          <p:nvGrpSpPr>
            <p:cNvPr id="3" name="Grupo 2">
              <a:extLst>
                <a:ext uri="{FF2B5EF4-FFF2-40B4-BE49-F238E27FC236}">
                  <a16:creationId xmlns:a16="http://schemas.microsoft.com/office/drawing/2014/main" id="{FC07FBC2-851E-40D8-A366-70C6DF6772AA}"/>
                </a:ext>
              </a:extLst>
            </p:cNvPr>
            <p:cNvGrpSpPr/>
            <p:nvPr/>
          </p:nvGrpSpPr>
          <p:grpSpPr>
            <a:xfrm>
              <a:off x="18649033" y="5114371"/>
              <a:ext cx="4680000" cy="1411680"/>
              <a:chOff x="14465346" y="4532209"/>
              <a:chExt cx="2189162" cy="586017"/>
            </a:xfrm>
          </p:grpSpPr>
          <p:sp>
            <p:nvSpPr>
              <p:cNvPr id="53" name="Rounded Rectangle 3">
                <a:extLst>
                  <a:ext uri="{FF2B5EF4-FFF2-40B4-BE49-F238E27FC236}">
                    <a16:creationId xmlns:a16="http://schemas.microsoft.com/office/drawing/2014/main" id="{E89951CA-F55C-43B8-99BB-EAAC4CF3CF40}"/>
                  </a:ext>
                </a:extLst>
              </p:cNvPr>
              <p:cNvSpPr/>
              <p:nvPr/>
            </p:nvSpPr>
            <p:spPr>
              <a:xfrm>
                <a:off x="14465346" y="4532209"/>
                <a:ext cx="2189162" cy="586017"/>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4" name="TextBox 35">
                <a:extLst>
                  <a:ext uri="{FF2B5EF4-FFF2-40B4-BE49-F238E27FC236}">
                    <a16:creationId xmlns:a16="http://schemas.microsoft.com/office/drawing/2014/main" id="{DB8AF2AF-5FB7-43F0-82D8-F2DFF6026533}"/>
                  </a:ext>
                </a:extLst>
              </p:cNvPr>
              <p:cNvSpPr txBox="1">
                <a:spLocks noChangeArrowheads="1"/>
              </p:cNvSpPr>
              <p:nvPr/>
            </p:nvSpPr>
            <p:spPr bwMode="auto">
              <a:xfrm>
                <a:off x="14781258" y="4735271"/>
                <a:ext cx="1557337" cy="191647"/>
              </a:xfrm>
              <a:prstGeom prst="rect">
                <a:avLst/>
              </a:prstGeom>
              <a:solidFill>
                <a:schemeClr val="bg1"/>
              </a:solidFill>
              <a:ln w="9525">
                <a:noFill/>
                <a:miter lim="800000"/>
                <a:headEnd/>
                <a:tailEnd/>
              </a:ln>
            </p:spPr>
            <p:txBody>
              <a:bodyPr>
                <a:spAutoFit/>
              </a:bodyPr>
              <a:lstStyle/>
              <a:p>
                <a:pPr algn="ctr"/>
                <a:r>
                  <a:rPr lang="en-US" sz="2400" b="1" dirty="0">
                    <a:solidFill>
                      <a:srgbClr val="4F616E"/>
                    </a:solidFill>
                    <a:latin typeface="Arial" panose="020B0604020202020204" pitchFamily="34" charset="0"/>
                    <a:ea typeface="Verdana" pitchFamily="34" charset="0"/>
                    <a:cs typeface="Arial" panose="020B0604020202020204" pitchFamily="34" charset="0"/>
                  </a:rPr>
                  <a:t>PRODUCCIÓN</a:t>
                </a:r>
              </a:p>
            </p:txBody>
          </p:sp>
        </p:grpSp>
        <p:pic>
          <p:nvPicPr>
            <p:cNvPr id="82" name="Picture 12">
              <a:extLst>
                <a:ext uri="{FF2B5EF4-FFF2-40B4-BE49-F238E27FC236}">
                  <a16:creationId xmlns:a16="http://schemas.microsoft.com/office/drawing/2014/main" id="{E42548DA-D346-4AEE-836F-A583C5DDC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2271" y="4426259"/>
              <a:ext cx="1280910" cy="1134317"/>
            </a:xfrm>
            <a:prstGeom prst="rect">
              <a:avLst/>
            </a:prstGeom>
            <a:solidFill>
              <a:schemeClr val="bg1"/>
            </a:solidFill>
          </p:spPr>
        </p:pic>
      </p:grpSp>
    </p:spTree>
    <p:extLst>
      <p:ext uri="{BB962C8B-B14F-4D97-AF65-F5344CB8AC3E}">
        <p14:creationId xmlns:p14="http://schemas.microsoft.com/office/powerpoint/2010/main" val="12308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ppt_x"/>
                                          </p:val>
                                        </p:tav>
                                        <p:tav tm="100000">
                                          <p:val>
                                            <p:strVal val="#ppt_x"/>
                                          </p:val>
                                        </p:tav>
                                      </p:tavLst>
                                    </p:anim>
                                    <p:anim calcmode="lin" valueType="num">
                                      <p:cBhvr additive="base">
                                        <p:cTn id="12" dur="500" fill="hold"/>
                                        <p:tgtEl>
                                          <p:spTgt spid="7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ppt_x"/>
                                          </p:val>
                                        </p:tav>
                                        <p:tav tm="100000">
                                          <p:val>
                                            <p:strVal val="#ppt_x"/>
                                          </p:val>
                                        </p:tav>
                                      </p:tavLst>
                                    </p:anim>
                                    <p:anim calcmode="lin" valueType="num">
                                      <p:cBhvr additive="base">
                                        <p:cTn id="16" dur="500" fill="hold"/>
                                        <p:tgtEl>
                                          <p:spTgt spid="67"/>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additive="base">
                                        <p:cTn id="24" dur="500" fill="hold"/>
                                        <p:tgtEl>
                                          <p:spTgt spid="76"/>
                                        </p:tgtEl>
                                        <p:attrNameLst>
                                          <p:attrName>ppt_x</p:attrName>
                                        </p:attrNameLst>
                                      </p:cBhvr>
                                      <p:tavLst>
                                        <p:tav tm="0">
                                          <p:val>
                                            <p:strVal val="#ppt_x"/>
                                          </p:val>
                                        </p:tav>
                                        <p:tav tm="100000">
                                          <p:val>
                                            <p:strVal val="#ppt_x"/>
                                          </p:val>
                                        </p:tav>
                                      </p:tavLst>
                                    </p:anim>
                                    <p:anim calcmode="lin" valueType="num">
                                      <p:cBhvr additive="base">
                                        <p:cTn id="25" dur="500" fill="hold"/>
                                        <p:tgtEl>
                                          <p:spTgt spid="76"/>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500" fill="hold"/>
                                        <p:tgtEl>
                                          <p:spTgt spid="69"/>
                                        </p:tgtEl>
                                        <p:attrNameLst>
                                          <p:attrName>ppt_x</p:attrName>
                                        </p:attrNameLst>
                                      </p:cBhvr>
                                      <p:tavLst>
                                        <p:tav tm="0">
                                          <p:val>
                                            <p:strVal val="#ppt_x"/>
                                          </p:val>
                                        </p:tav>
                                        <p:tav tm="100000">
                                          <p:val>
                                            <p:strVal val="#ppt_x"/>
                                          </p:val>
                                        </p:tav>
                                      </p:tavLst>
                                    </p:anim>
                                    <p:anim calcmode="lin" valueType="num">
                                      <p:cBhvr additive="base">
                                        <p:cTn id="30" dur="500" fill="hold"/>
                                        <p:tgtEl>
                                          <p:spTgt spid="6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ppt_x"/>
                                          </p:val>
                                        </p:tav>
                                        <p:tav tm="100000">
                                          <p:val>
                                            <p:strVal val="#ppt_x"/>
                                          </p:val>
                                        </p:tav>
                                      </p:tavLst>
                                    </p:anim>
                                    <p:anim calcmode="lin" valueType="num">
                                      <p:cBhvr additive="base">
                                        <p:cTn id="34" dur="500" fill="hold"/>
                                        <p:tgtEl>
                                          <p:spTgt spid="49"/>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 presetClass="entr" presetSubtype="4" fill="hold" nodeType="afterEffect">
                                  <p:stCondLst>
                                    <p:cond delay="0"/>
                                  </p:stCondLst>
                                  <p:childTnLst>
                                    <p:set>
                                      <p:cBhvr>
                                        <p:cTn id="37" dur="1" fill="hold">
                                          <p:stCondLst>
                                            <p:cond delay="0"/>
                                          </p:stCondLst>
                                        </p:cTn>
                                        <p:tgtEl>
                                          <p:spTgt spid="81"/>
                                        </p:tgtEl>
                                        <p:attrNameLst>
                                          <p:attrName>style.visibility</p:attrName>
                                        </p:attrNameLst>
                                      </p:cBhvr>
                                      <p:to>
                                        <p:strVal val="visible"/>
                                      </p:to>
                                    </p:set>
                                    <p:anim calcmode="lin" valueType="num">
                                      <p:cBhvr additive="base">
                                        <p:cTn id="38" dur="500" fill="hold"/>
                                        <p:tgtEl>
                                          <p:spTgt spid="81"/>
                                        </p:tgtEl>
                                        <p:attrNameLst>
                                          <p:attrName>ppt_x</p:attrName>
                                        </p:attrNameLst>
                                      </p:cBhvr>
                                      <p:tavLst>
                                        <p:tav tm="0">
                                          <p:val>
                                            <p:strVal val="#ppt_x"/>
                                          </p:val>
                                        </p:tav>
                                        <p:tav tm="100000">
                                          <p:val>
                                            <p:strVal val="#ppt_x"/>
                                          </p:val>
                                        </p:tav>
                                      </p:tavLst>
                                    </p:anim>
                                    <p:anim calcmode="lin" valueType="num">
                                      <p:cBhvr additive="base">
                                        <p:cTn id="39" dur="500" fill="hold"/>
                                        <p:tgtEl>
                                          <p:spTgt spid="8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 calcmode="lin" valueType="num">
                                      <p:cBhvr additive="base">
                                        <p:cTn id="52" dur="500" fill="hold"/>
                                        <p:tgtEl>
                                          <p:spTgt spid="55"/>
                                        </p:tgtEl>
                                        <p:attrNameLst>
                                          <p:attrName>ppt_x</p:attrName>
                                        </p:attrNameLst>
                                      </p:cBhvr>
                                      <p:tavLst>
                                        <p:tav tm="0">
                                          <p:val>
                                            <p:strVal val="#ppt_x"/>
                                          </p:val>
                                        </p:tav>
                                        <p:tav tm="100000">
                                          <p:val>
                                            <p:strVal val="#ppt_x"/>
                                          </p:val>
                                        </p:tav>
                                      </p:tavLst>
                                    </p:anim>
                                    <p:anim calcmode="lin" valueType="num">
                                      <p:cBhvr additive="base">
                                        <p:cTn id="5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additive="base">
                                        <p:cTn id="62" dur="500" fill="hold"/>
                                        <p:tgtEl>
                                          <p:spTgt spid="71"/>
                                        </p:tgtEl>
                                        <p:attrNameLst>
                                          <p:attrName>ppt_x</p:attrName>
                                        </p:attrNameLst>
                                      </p:cBhvr>
                                      <p:tavLst>
                                        <p:tav tm="0">
                                          <p:val>
                                            <p:strVal val="#ppt_x"/>
                                          </p:val>
                                        </p:tav>
                                        <p:tav tm="100000">
                                          <p:val>
                                            <p:strVal val="#ppt_x"/>
                                          </p:val>
                                        </p:tav>
                                      </p:tavLst>
                                    </p:anim>
                                    <p:anim calcmode="lin" valueType="num">
                                      <p:cBhvr additive="base">
                                        <p:cTn id="63" dur="500" fill="hold"/>
                                        <p:tgtEl>
                                          <p:spTgt spid="71"/>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2" presetClass="entr" presetSubtype="4" fill="hold" nodeType="afterEffect">
                                  <p:stCondLst>
                                    <p:cond delay="0"/>
                                  </p:stCondLst>
                                  <p:childTnLst>
                                    <p:set>
                                      <p:cBhvr>
                                        <p:cTn id="66" dur="1" fill="hold">
                                          <p:stCondLst>
                                            <p:cond delay="0"/>
                                          </p:stCondLst>
                                        </p:cTn>
                                        <p:tgtEl>
                                          <p:spTgt spid="63"/>
                                        </p:tgtEl>
                                        <p:attrNameLst>
                                          <p:attrName>style.visibility</p:attrName>
                                        </p:attrNameLst>
                                      </p:cBhvr>
                                      <p:to>
                                        <p:strVal val="visible"/>
                                      </p:to>
                                    </p:set>
                                    <p:anim calcmode="lin" valueType="num">
                                      <p:cBhvr additive="base">
                                        <p:cTn id="67" dur="500" fill="hold"/>
                                        <p:tgtEl>
                                          <p:spTgt spid="63"/>
                                        </p:tgtEl>
                                        <p:attrNameLst>
                                          <p:attrName>ppt_x</p:attrName>
                                        </p:attrNameLst>
                                      </p:cBhvr>
                                      <p:tavLst>
                                        <p:tav tm="0">
                                          <p:val>
                                            <p:strVal val="#ppt_x"/>
                                          </p:val>
                                        </p:tav>
                                        <p:tav tm="100000">
                                          <p:val>
                                            <p:strVal val="#ppt_x"/>
                                          </p:val>
                                        </p:tav>
                                      </p:tavLst>
                                    </p:anim>
                                    <p:anim calcmode="lin" valueType="num">
                                      <p:cBhvr additive="base">
                                        <p:cTn id="68" dur="500" fill="hold"/>
                                        <p:tgtEl>
                                          <p:spTgt spid="6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1. Presentación</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Modelo de Gobierno Centralizado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30</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2"/>
          </a:xfrm>
        </p:spPr>
        <p:txBody>
          <a:bodyPr/>
          <a:lstStyle/>
          <a:p>
            <a:pPr marL="0" indent="0">
              <a:buNone/>
            </a:pPr>
            <a:r>
              <a:rPr lang="es-ES" sz="4000" b="0" dirty="0"/>
              <a:t>La ventaja es clara, separación total de entornos y departamentos que evitan la colisión de problemas y aumenta la seguridad del conjunto. </a:t>
            </a:r>
          </a:p>
        </p:txBody>
      </p:sp>
      <p:pic>
        <p:nvPicPr>
          <p:cNvPr id="6" name="Imagen 5">
            <a:extLst>
              <a:ext uri="{FF2B5EF4-FFF2-40B4-BE49-F238E27FC236}">
                <a16:creationId xmlns:a16="http://schemas.microsoft.com/office/drawing/2014/main" id="{B3BB88AB-CD1C-4BF1-80C6-FF31451676C5}"/>
              </a:ext>
            </a:extLst>
          </p:cNvPr>
          <p:cNvPicPr>
            <a:picLocks noChangeAspect="1"/>
          </p:cNvPicPr>
          <p:nvPr/>
        </p:nvPicPr>
        <p:blipFill>
          <a:blip r:embed="rId2"/>
          <a:stretch>
            <a:fillRect/>
          </a:stretch>
        </p:blipFill>
        <p:spPr>
          <a:xfrm>
            <a:off x="1032000" y="4687567"/>
            <a:ext cx="11160000" cy="157880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Imagen 6">
            <a:extLst>
              <a:ext uri="{FF2B5EF4-FFF2-40B4-BE49-F238E27FC236}">
                <a16:creationId xmlns:a16="http://schemas.microsoft.com/office/drawing/2014/main" id="{E079AAB7-6184-4319-B5B9-96574A90E634}"/>
              </a:ext>
            </a:extLst>
          </p:cNvPr>
          <p:cNvPicPr>
            <a:picLocks noChangeAspect="1"/>
          </p:cNvPicPr>
          <p:nvPr/>
        </p:nvPicPr>
        <p:blipFill>
          <a:blip r:embed="rId3"/>
          <a:stretch>
            <a:fillRect/>
          </a:stretch>
        </p:blipFill>
        <p:spPr>
          <a:xfrm>
            <a:off x="5251047" y="5931408"/>
            <a:ext cx="13881907" cy="30277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Imagen 7">
            <a:extLst>
              <a:ext uri="{FF2B5EF4-FFF2-40B4-BE49-F238E27FC236}">
                <a16:creationId xmlns:a16="http://schemas.microsoft.com/office/drawing/2014/main" id="{75BA2616-2DF4-43E7-B013-BA970FFF3FD8}"/>
              </a:ext>
            </a:extLst>
          </p:cNvPr>
          <p:cNvPicPr>
            <a:picLocks noChangeAspect="1"/>
          </p:cNvPicPr>
          <p:nvPr/>
        </p:nvPicPr>
        <p:blipFill>
          <a:blip r:embed="rId4"/>
          <a:stretch>
            <a:fillRect/>
          </a:stretch>
        </p:blipFill>
        <p:spPr>
          <a:xfrm>
            <a:off x="12953520" y="8581706"/>
            <a:ext cx="11028046" cy="30277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9" name="Grupo 8">
            <a:extLst>
              <a:ext uri="{FF2B5EF4-FFF2-40B4-BE49-F238E27FC236}">
                <a16:creationId xmlns:a16="http://schemas.microsoft.com/office/drawing/2014/main" id="{56483354-0DFE-4CC7-A635-7FE690A91871}"/>
              </a:ext>
            </a:extLst>
          </p:cNvPr>
          <p:cNvGrpSpPr/>
          <p:nvPr/>
        </p:nvGrpSpPr>
        <p:grpSpPr>
          <a:xfrm>
            <a:off x="627530" y="417324"/>
            <a:ext cx="10578352" cy="432032"/>
            <a:chOff x="627530" y="417324"/>
            <a:chExt cx="10578352" cy="432032"/>
          </a:xfrm>
        </p:grpSpPr>
        <p:sp>
          <p:nvSpPr>
            <p:cNvPr id="10" name="Rectángulo: esquinas redondeadas 9">
              <a:extLst>
                <a:ext uri="{FF2B5EF4-FFF2-40B4-BE49-F238E27FC236}">
                  <a16:creationId xmlns:a16="http://schemas.microsoft.com/office/drawing/2014/main" id="{16346E96-225B-4A50-8BBC-0A9469647BA0}"/>
                </a:ext>
              </a:extLst>
            </p:cNvPr>
            <p:cNvSpPr/>
            <p:nvPr/>
          </p:nvSpPr>
          <p:spPr>
            <a:xfrm>
              <a:off x="627530" y="417324"/>
              <a:ext cx="10578352" cy="432032"/>
            </a:xfrm>
            <a:prstGeom prst="roundRect">
              <a:avLst/>
            </a:prstGeom>
            <a:blipFill rotWithShape="1">
              <a:blip r:embed="rId5"/>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https://threatpost.com/hacker-puts-hosting-service-code-spaces-out-of-business/106761</a:t>
              </a:r>
            </a:p>
          </p:txBody>
        </p:sp>
        <p:pic>
          <p:nvPicPr>
            <p:cNvPr id="11" name="Imagen 10">
              <a:extLst>
                <a:ext uri="{FF2B5EF4-FFF2-40B4-BE49-F238E27FC236}">
                  <a16:creationId xmlns:a16="http://schemas.microsoft.com/office/drawing/2014/main" id="{C884EBCD-F3AA-411A-A96C-E3505F742C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2" name="Rectángulo 11">
            <a:extLst>
              <a:ext uri="{FF2B5EF4-FFF2-40B4-BE49-F238E27FC236}">
                <a16:creationId xmlns:a16="http://schemas.microsoft.com/office/drawing/2014/main" id="{A6C62A30-5BEC-43C5-AB22-C867B656E362}"/>
              </a:ext>
            </a:extLst>
          </p:cNvPr>
          <p:cNvSpPr/>
          <p:nvPr/>
        </p:nvSpPr>
        <p:spPr>
          <a:xfrm>
            <a:off x="1367699" y="9818269"/>
            <a:ext cx="3883348" cy="769441"/>
          </a:xfrm>
          <a:prstGeom prst="rect">
            <a:avLst/>
          </a:prstGeom>
        </p:spPr>
        <p:txBody>
          <a:bodyPr wrap="square">
            <a:spAutoFit/>
          </a:bodyPr>
          <a:lstStyle/>
          <a:p>
            <a:r>
              <a:rPr lang="es-ES" sz="4400" dirty="0">
                <a:solidFill>
                  <a:srgbClr val="3879BB"/>
                </a:solidFill>
                <a:latin typeface="Arial" panose="020B0604020202020204" pitchFamily="34" charset="0"/>
                <a:cs typeface="Arial" panose="020B0604020202020204" pitchFamily="34" charset="0"/>
              </a:rPr>
              <a:t>June 18, 2014</a:t>
            </a:r>
          </a:p>
        </p:txBody>
      </p:sp>
    </p:spTree>
    <p:extLst>
      <p:ext uri="{BB962C8B-B14F-4D97-AF65-F5344CB8AC3E}">
        <p14:creationId xmlns:p14="http://schemas.microsoft.com/office/powerpoint/2010/main" val="179090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31</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2"/>
          </a:xfrm>
        </p:spPr>
        <p:txBody>
          <a:bodyPr/>
          <a:lstStyle/>
          <a:p>
            <a:pPr marL="0" indent="0">
              <a:buNone/>
            </a:pPr>
            <a:r>
              <a:rPr lang="es-ES" sz="4000" b="0" dirty="0"/>
              <a:t>AWS </a:t>
            </a:r>
            <a:r>
              <a:rPr lang="es-ES" sz="4000" b="0" dirty="0" err="1"/>
              <a:t>Identity</a:t>
            </a:r>
            <a:r>
              <a:rPr lang="es-ES" sz="4000" b="0" dirty="0"/>
              <a:t> and Access Management (IAM) nos permite administrar el acceso a los servicios y recursos de manera segura. Con IAM, podemos:</a:t>
            </a:r>
          </a:p>
        </p:txBody>
      </p:sp>
      <p:grpSp>
        <p:nvGrpSpPr>
          <p:cNvPr id="9" name="Grupo 8">
            <a:extLst>
              <a:ext uri="{FF2B5EF4-FFF2-40B4-BE49-F238E27FC236}">
                <a16:creationId xmlns:a16="http://schemas.microsoft.com/office/drawing/2014/main" id="{56483354-0DFE-4CC7-A635-7FE690A91871}"/>
              </a:ext>
            </a:extLst>
          </p:cNvPr>
          <p:cNvGrpSpPr/>
          <p:nvPr/>
        </p:nvGrpSpPr>
        <p:grpSpPr>
          <a:xfrm>
            <a:off x="627530" y="417324"/>
            <a:ext cx="10578352" cy="432032"/>
            <a:chOff x="627530" y="417324"/>
            <a:chExt cx="10578352" cy="432032"/>
          </a:xfrm>
        </p:grpSpPr>
        <p:sp>
          <p:nvSpPr>
            <p:cNvPr id="10" name="Rectángulo: esquinas redondeadas 9">
              <a:extLst>
                <a:ext uri="{FF2B5EF4-FFF2-40B4-BE49-F238E27FC236}">
                  <a16:creationId xmlns:a16="http://schemas.microsoft.com/office/drawing/2014/main" id="{16346E96-225B-4A50-8BBC-0A9469647BA0}"/>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https://aws.amazon.com/es/iam</a:t>
              </a:r>
            </a:p>
          </p:txBody>
        </p:sp>
        <p:pic>
          <p:nvPicPr>
            <p:cNvPr id="11" name="Imagen 10">
              <a:extLst>
                <a:ext uri="{FF2B5EF4-FFF2-40B4-BE49-F238E27FC236}">
                  <a16:creationId xmlns:a16="http://schemas.microsoft.com/office/drawing/2014/main" id="{C884EBCD-F3AA-411A-A96C-E3505F742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3" name="Marcador de contenido 4">
            <a:extLst>
              <a:ext uri="{FF2B5EF4-FFF2-40B4-BE49-F238E27FC236}">
                <a16:creationId xmlns:a16="http://schemas.microsoft.com/office/drawing/2014/main" id="{512D1A0C-9CE2-4104-95A7-E929818CE9B2}"/>
              </a:ext>
            </a:extLst>
          </p:cNvPr>
          <p:cNvSpPr txBox="1">
            <a:spLocks/>
          </p:cNvSpPr>
          <p:nvPr/>
        </p:nvSpPr>
        <p:spPr>
          <a:xfrm>
            <a:off x="883920" y="4624382"/>
            <a:ext cx="22738080" cy="4153857"/>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buNone/>
            </a:pPr>
            <a:r>
              <a:rPr lang="es-ES" sz="4000" dirty="0"/>
              <a:t>Administrar usuarios de IAM y su acceso:</a:t>
            </a:r>
            <a:r>
              <a:rPr lang="es-ES" sz="4000" b="0" dirty="0"/>
              <a:t> Podemos crear usuarios en IAM, asignar a cada usuario sus propias credenciales de seguridad (es decir, claves de acceso, contraseñas y dispositivos de autenticación multifactor) o solicitar credenciales de seguridad temporales para permitirles obtener acceso a los recursos y los servicios de AWS. </a:t>
            </a:r>
          </a:p>
          <a:p>
            <a:pPr marL="0" indent="0">
              <a:buNone/>
            </a:pPr>
            <a:r>
              <a:rPr lang="es-ES" sz="4000" b="0" dirty="0"/>
              <a:t>Es posible administrar los permisos para controlar qué operaciones puede realizar cada usuario.</a:t>
            </a:r>
          </a:p>
        </p:txBody>
      </p:sp>
    </p:spTree>
    <p:extLst>
      <p:ext uri="{BB962C8B-B14F-4D97-AF65-F5344CB8AC3E}">
        <p14:creationId xmlns:p14="http://schemas.microsoft.com/office/powerpoint/2010/main" val="269537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32</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2"/>
          </a:xfrm>
        </p:spPr>
        <p:txBody>
          <a:bodyPr/>
          <a:lstStyle/>
          <a:p>
            <a:pPr marL="0" indent="0">
              <a:buNone/>
            </a:pPr>
            <a:r>
              <a:rPr lang="es-ES" sz="4000" b="0" dirty="0"/>
              <a:t>AWS </a:t>
            </a:r>
            <a:r>
              <a:rPr lang="es-ES" sz="4000" b="0" dirty="0" err="1"/>
              <a:t>Identity</a:t>
            </a:r>
            <a:r>
              <a:rPr lang="es-ES" sz="4000" b="0" dirty="0"/>
              <a:t> and Access Management (IAM) nos permite administrar el acceso a los servicios y recursos de manera segura. Con IAM, podemos:</a:t>
            </a:r>
          </a:p>
        </p:txBody>
      </p:sp>
      <p:sp>
        <p:nvSpPr>
          <p:cNvPr id="13" name="Marcador de contenido 4">
            <a:extLst>
              <a:ext uri="{FF2B5EF4-FFF2-40B4-BE49-F238E27FC236}">
                <a16:creationId xmlns:a16="http://schemas.microsoft.com/office/drawing/2014/main" id="{512D1A0C-9CE2-4104-95A7-E929818CE9B2}"/>
              </a:ext>
            </a:extLst>
          </p:cNvPr>
          <p:cNvSpPr txBox="1">
            <a:spLocks/>
          </p:cNvSpPr>
          <p:nvPr/>
        </p:nvSpPr>
        <p:spPr>
          <a:xfrm>
            <a:off x="883920" y="4624382"/>
            <a:ext cx="22738080" cy="4203733"/>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buNone/>
            </a:pPr>
            <a:r>
              <a:rPr lang="es-ES" sz="4000" dirty="0"/>
              <a:t>Administrar funciones de IAM y sus permisos:</a:t>
            </a:r>
            <a:r>
              <a:rPr lang="es-ES" sz="4000" b="0" dirty="0"/>
              <a:t> Podemos crear funciones en IAM y administrar permisos para controlar qué operaciones puede llevar a cabo la entidad o el servicio de AWS que asume la función. También podemos definir a qué entidad se le permite asumir la función. </a:t>
            </a:r>
          </a:p>
          <a:p>
            <a:pPr marL="0" indent="0">
              <a:buNone/>
            </a:pPr>
            <a:r>
              <a:rPr lang="es-ES" sz="4000" b="0" dirty="0"/>
              <a:t>Además, podemos utilizar funciones vinculadas para delegar permisos a los servicios de AWS que crean y administran recursos de AWS.</a:t>
            </a:r>
          </a:p>
        </p:txBody>
      </p:sp>
      <p:grpSp>
        <p:nvGrpSpPr>
          <p:cNvPr id="12" name="Grupo 11">
            <a:extLst>
              <a:ext uri="{FF2B5EF4-FFF2-40B4-BE49-F238E27FC236}">
                <a16:creationId xmlns:a16="http://schemas.microsoft.com/office/drawing/2014/main" id="{75DB309D-CDAF-4DC8-9C40-7C3D0F4B600F}"/>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A545B917-261E-4C80-BAA9-40B0BEC87276}"/>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https://aws.amazon.com/es/iam</a:t>
              </a:r>
            </a:p>
          </p:txBody>
        </p:sp>
        <p:pic>
          <p:nvPicPr>
            <p:cNvPr id="15" name="Imagen 14">
              <a:extLst>
                <a:ext uri="{FF2B5EF4-FFF2-40B4-BE49-F238E27FC236}">
                  <a16:creationId xmlns:a16="http://schemas.microsoft.com/office/drawing/2014/main" id="{CAF62E8F-6820-4606-A77F-22A5B9563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59335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33</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2"/>
          </a:xfrm>
        </p:spPr>
        <p:txBody>
          <a:bodyPr/>
          <a:lstStyle/>
          <a:p>
            <a:pPr marL="0" indent="0">
              <a:buNone/>
            </a:pPr>
            <a:r>
              <a:rPr lang="es-ES" sz="4000" b="0" dirty="0"/>
              <a:t>AWS </a:t>
            </a:r>
            <a:r>
              <a:rPr lang="es-ES" sz="4000" b="0" dirty="0" err="1"/>
              <a:t>Identity</a:t>
            </a:r>
            <a:r>
              <a:rPr lang="es-ES" sz="4000" b="0" dirty="0"/>
              <a:t> and Access Management (IAM) nos permite administrar el acceso a los servicios y recursos de manera segura. Con IAM, podemos:</a:t>
            </a:r>
          </a:p>
        </p:txBody>
      </p:sp>
      <p:sp>
        <p:nvSpPr>
          <p:cNvPr id="13" name="Marcador de contenido 4">
            <a:extLst>
              <a:ext uri="{FF2B5EF4-FFF2-40B4-BE49-F238E27FC236}">
                <a16:creationId xmlns:a16="http://schemas.microsoft.com/office/drawing/2014/main" id="{512D1A0C-9CE2-4104-95A7-E929818CE9B2}"/>
              </a:ext>
            </a:extLst>
          </p:cNvPr>
          <p:cNvSpPr txBox="1">
            <a:spLocks/>
          </p:cNvSpPr>
          <p:nvPr/>
        </p:nvSpPr>
        <p:spPr>
          <a:xfrm>
            <a:off x="883920" y="4624382"/>
            <a:ext cx="22738080" cy="5301014"/>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buNone/>
            </a:pPr>
            <a:r>
              <a:rPr lang="es-ES" sz="4000" dirty="0"/>
              <a:t>Administración de los usuarios federados y sus permisos:</a:t>
            </a:r>
            <a:r>
              <a:rPr lang="es-ES" sz="4000" b="0" dirty="0"/>
              <a:t> Podemos habilitar las identidades federadas a fin de permitir que las identidades ya existentes (usuarios, grupos y funciones) de nuestra compañía puedan obtener acceso a la consola de administración de AWS, llamar a las API de AWS y obtener acceso a los recursos sin necesidad de crear un usuario de IAM para cada identidad. </a:t>
            </a:r>
          </a:p>
          <a:p>
            <a:pPr marL="0" indent="0">
              <a:buNone/>
            </a:pPr>
            <a:r>
              <a:rPr lang="es-ES" sz="4000" b="0" dirty="0"/>
              <a:t>Podemos usar cualquier solución de administración de identidad que soporte SAML 2.0 o una de nuestras muestras de federaciones (SSO para la consola de AWS o la federación del API).</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https://aws.amazon.com/es/iam</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132996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34</a:t>
            </a:fld>
            <a:endParaRPr lang="es-ES"/>
          </a:p>
        </p:txBody>
      </p:sp>
      <p:grpSp>
        <p:nvGrpSpPr>
          <p:cNvPr id="7" name="Grupo 6">
            <a:extLst>
              <a:ext uri="{FF2B5EF4-FFF2-40B4-BE49-F238E27FC236}">
                <a16:creationId xmlns:a16="http://schemas.microsoft.com/office/drawing/2014/main" id="{E78EB7A4-FCEB-4EE5-B7D7-82829ECAD22D}"/>
              </a:ext>
            </a:extLst>
          </p:cNvPr>
          <p:cNvGrpSpPr/>
          <p:nvPr/>
        </p:nvGrpSpPr>
        <p:grpSpPr>
          <a:xfrm>
            <a:off x="1066789" y="2418891"/>
            <a:ext cx="15013451" cy="2880000"/>
            <a:chOff x="1066789" y="2418891"/>
            <a:chExt cx="15013451" cy="2880000"/>
          </a:xfrm>
        </p:grpSpPr>
        <p:pic>
          <p:nvPicPr>
            <p:cNvPr id="12" name="Picture 7" descr="Imagen de acceso minucioso">
              <a:extLst>
                <a:ext uri="{FF2B5EF4-FFF2-40B4-BE49-F238E27FC236}">
                  <a16:creationId xmlns:a16="http://schemas.microsoft.com/office/drawing/2014/main" id="{C6330A0C-9809-42A0-A986-BEC6A01BB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89" y="2418891"/>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a:extLst>
                <a:ext uri="{FF2B5EF4-FFF2-40B4-BE49-F238E27FC236}">
                  <a16:creationId xmlns:a16="http://schemas.microsoft.com/office/drawing/2014/main" id="{A1079F94-99D6-4F58-BDBD-4E78AC38F602}"/>
                </a:ext>
              </a:extLst>
            </p:cNvPr>
            <p:cNvSpPr/>
            <p:nvPr/>
          </p:nvSpPr>
          <p:spPr>
            <a:xfrm>
              <a:off x="3946789" y="3504948"/>
              <a:ext cx="12133451" cy="707886"/>
            </a:xfrm>
            <a:prstGeom prst="rect">
              <a:avLst/>
            </a:prstGeom>
          </p:spPr>
          <p:txBody>
            <a:bodyPr wrap="none">
              <a:spAutoFit/>
            </a:bodyPr>
            <a:lstStyle/>
            <a:p>
              <a:pPr algn="ctr"/>
              <a:r>
                <a:rPr lang="es-ES" sz="4000" dirty="0">
                  <a:solidFill>
                    <a:srgbClr val="4F616E"/>
                  </a:solidFill>
                  <a:latin typeface="Arial" panose="020B0604020202020204" pitchFamily="34" charset="0"/>
                  <a:cs typeface="Arial" panose="020B0604020202020204" pitchFamily="34" charset="0"/>
                  <a:sym typeface="Arial Narrow"/>
                </a:rPr>
                <a:t>Control de acceso minucioso a los recursos de AWS</a:t>
              </a:r>
            </a:p>
          </p:txBody>
        </p:sp>
      </p:grpSp>
      <p:grpSp>
        <p:nvGrpSpPr>
          <p:cNvPr id="8" name="Grupo 7">
            <a:extLst>
              <a:ext uri="{FF2B5EF4-FFF2-40B4-BE49-F238E27FC236}">
                <a16:creationId xmlns:a16="http://schemas.microsoft.com/office/drawing/2014/main" id="{F42A8C00-5459-4239-93D7-EBE32429F0F0}"/>
              </a:ext>
            </a:extLst>
          </p:cNvPr>
          <p:cNvGrpSpPr/>
          <p:nvPr/>
        </p:nvGrpSpPr>
        <p:grpSpPr>
          <a:xfrm>
            <a:off x="7721501" y="4176696"/>
            <a:ext cx="15300388" cy="2880000"/>
            <a:chOff x="7721501" y="4176696"/>
            <a:chExt cx="15300388" cy="2880000"/>
          </a:xfrm>
        </p:grpSpPr>
        <p:pic>
          <p:nvPicPr>
            <p:cNvPr id="14" name="Picture 9" descr="Imagen de MFA">
              <a:extLst>
                <a:ext uri="{FF2B5EF4-FFF2-40B4-BE49-F238E27FC236}">
                  <a16:creationId xmlns:a16="http://schemas.microsoft.com/office/drawing/2014/main" id="{B70BEC2B-D587-4E52-B424-3A489439E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1889" y="4176696"/>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3">
              <a:extLst>
                <a:ext uri="{FF2B5EF4-FFF2-40B4-BE49-F238E27FC236}">
                  <a16:creationId xmlns:a16="http://schemas.microsoft.com/office/drawing/2014/main" id="{C76E6F8E-1435-43D7-BE84-13342FA6A2BC}"/>
                </a:ext>
              </a:extLst>
            </p:cNvPr>
            <p:cNvSpPr/>
            <p:nvPr/>
          </p:nvSpPr>
          <p:spPr>
            <a:xfrm>
              <a:off x="7721501" y="5263565"/>
              <a:ext cx="12420388" cy="707886"/>
            </a:xfrm>
            <a:prstGeom prst="rect">
              <a:avLst/>
            </a:prstGeom>
          </p:spPr>
          <p:txBody>
            <a:bodyPr wrap="none">
              <a:spAutoFit/>
            </a:bodyPr>
            <a:lstStyle/>
            <a:p>
              <a:pPr algn="ctr"/>
              <a:r>
                <a:rPr lang="es-ES" sz="4000" dirty="0">
                  <a:solidFill>
                    <a:srgbClr val="4F616E"/>
                  </a:solidFill>
                  <a:latin typeface="Arial" panose="020B0604020202020204" pitchFamily="34" charset="0"/>
                  <a:cs typeface="Arial" panose="020B0604020202020204" pitchFamily="34" charset="0"/>
                </a:rPr>
                <a:t>Autenticación multifactor para usuarios con privilegios</a:t>
              </a:r>
            </a:p>
          </p:txBody>
        </p:sp>
      </p:grpSp>
      <p:grpSp>
        <p:nvGrpSpPr>
          <p:cNvPr id="21" name="Grupo 20">
            <a:extLst>
              <a:ext uri="{FF2B5EF4-FFF2-40B4-BE49-F238E27FC236}">
                <a16:creationId xmlns:a16="http://schemas.microsoft.com/office/drawing/2014/main" id="{177B5653-8CE5-468E-B1DE-126357FC75EC}"/>
              </a:ext>
            </a:extLst>
          </p:cNvPr>
          <p:cNvGrpSpPr/>
          <p:nvPr/>
        </p:nvGrpSpPr>
        <p:grpSpPr>
          <a:xfrm>
            <a:off x="1066789" y="6341453"/>
            <a:ext cx="18907891" cy="2887560"/>
            <a:chOff x="1066789" y="6341453"/>
            <a:chExt cx="18907891" cy="2887560"/>
          </a:xfrm>
        </p:grpSpPr>
        <p:pic>
          <p:nvPicPr>
            <p:cNvPr id="15" name="Picture 11" descr="Acceso administrado para imÃ¡genes mÃ³viles">
              <a:extLst>
                <a:ext uri="{FF2B5EF4-FFF2-40B4-BE49-F238E27FC236}">
                  <a16:creationId xmlns:a16="http://schemas.microsoft.com/office/drawing/2014/main" id="{7B9609F1-D335-46FD-9B74-7C08E10DE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89" y="6341453"/>
              <a:ext cx="2880000" cy="288756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4">
              <a:extLst>
                <a:ext uri="{FF2B5EF4-FFF2-40B4-BE49-F238E27FC236}">
                  <a16:creationId xmlns:a16="http://schemas.microsoft.com/office/drawing/2014/main" id="{1403998D-9DEC-4F8F-99E7-F1636C26B1AB}"/>
                </a:ext>
              </a:extLst>
            </p:cNvPr>
            <p:cNvSpPr/>
            <p:nvPr/>
          </p:nvSpPr>
          <p:spPr>
            <a:xfrm>
              <a:off x="4113997" y="6944483"/>
              <a:ext cx="15860683" cy="1323439"/>
            </a:xfrm>
            <a:prstGeom prst="rect">
              <a:avLst/>
            </a:prstGeom>
          </p:spPr>
          <p:txBody>
            <a:bodyPr wrap="square">
              <a:spAutoFit/>
            </a:bodyPr>
            <a:lstStyle/>
            <a:p>
              <a:r>
                <a:rPr lang="es-ES" sz="4000" dirty="0">
                  <a:solidFill>
                    <a:srgbClr val="4F616E"/>
                  </a:solidFill>
                  <a:latin typeface="Arial" panose="020B0604020202020204" pitchFamily="34" charset="0"/>
                  <a:cs typeface="Arial" panose="020B0604020202020204" pitchFamily="34" charset="0"/>
                </a:rPr>
                <a:t>Administración del control de acceso para aplicaciones móviles con proveedores de identidad web</a:t>
              </a:r>
            </a:p>
          </p:txBody>
        </p:sp>
      </p:grpSp>
      <p:grpSp>
        <p:nvGrpSpPr>
          <p:cNvPr id="22" name="Grupo 21">
            <a:extLst>
              <a:ext uri="{FF2B5EF4-FFF2-40B4-BE49-F238E27FC236}">
                <a16:creationId xmlns:a16="http://schemas.microsoft.com/office/drawing/2014/main" id="{D0C6D90E-F7DB-49D6-B91D-8199C12A95AC}"/>
              </a:ext>
            </a:extLst>
          </p:cNvPr>
          <p:cNvGrpSpPr/>
          <p:nvPr/>
        </p:nvGrpSpPr>
        <p:grpSpPr>
          <a:xfrm>
            <a:off x="10828121" y="8310295"/>
            <a:ext cx="12193768" cy="2880000"/>
            <a:chOff x="10828121" y="8310295"/>
            <a:chExt cx="12193768" cy="2880000"/>
          </a:xfrm>
        </p:grpSpPr>
        <p:pic>
          <p:nvPicPr>
            <p:cNvPr id="16" name="Picture 13" descr="Imagen de integraciÃ³n de directorios">
              <a:extLst>
                <a:ext uri="{FF2B5EF4-FFF2-40B4-BE49-F238E27FC236}">
                  <a16:creationId xmlns:a16="http://schemas.microsoft.com/office/drawing/2014/main" id="{CB465555-6526-4DAD-B65C-E6E24E970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1889" y="83102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5">
              <a:extLst>
                <a:ext uri="{FF2B5EF4-FFF2-40B4-BE49-F238E27FC236}">
                  <a16:creationId xmlns:a16="http://schemas.microsoft.com/office/drawing/2014/main" id="{B3D717E0-2B7C-405E-8075-EFFF949BB408}"/>
                </a:ext>
              </a:extLst>
            </p:cNvPr>
            <p:cNvSpPr/>
            <p:nvPr/>
          </p:nvSpPr>
          <p:spPr>
            <a:xfrm>
              <a:off x="10828121" y="9396352"/>
              <a:ext cx="9313768" cy="707886"/>
            </a:xfrm>
            <a:prstGeom prst="rect">
              <a:avLst/>
            </a:prstGeom>
          </p:spPr>
          <p:txBody>
            <a:bodyPr wrap="none">
              <a:spAutoFit/>
            </a:bodyPr>
            <a:lstStyle/>
            <a:p>
              <a:pPr algn="ctr"/>
              <a:r>
                <a:rPr lang="es-ES" sz="4000" dirty="0">
                  <a:solidFill>
                    <a:srgbClr val="4F616E"/>
                  </a:solidFill>
                  <a:latin typeface="Arial" panose="020B0604020202020204" pitchFamily="34" charset="0"/>
                  <a:cs typeface="Arial" panose="020B0604020202020204" pitchFamily="34" charset="0"/>
                </a:rPr>
                <a:t>Integración con su directorio corporativo</a:t>
              </a:r>
            </a:p>
          </p:txBody>
        </p:sp>
      </p:grpSp>
      <p:grpSp>
        <p:nvGrpSpPr>
          <p:cNvPr id="23" name="Grupo 22">
            <a:extLst>
              <a:ext uri="{FF2B5EF4-FFF2-40B4-BE49-F238E27FC236}">
                <a16:creationId xmlns:a16="http://schemas.microsoft.com/office/drawing/2014/main" id="{F96E2546-17C8-466A-8966-12FC11B4EDB7}"/>
              </a:ext>
            </a:extLst>
          </p:cNvPr>
          <p:cNvGrpSpPr/>
          <p:nvPr/>
        </p:nvGrpSpPr>
        <p:grpSpPr>
          <a:xfrm>
            <a:off x="627530" y="417324"/>
            <a:ext cx="10578352" cy="432032"/>
            <a:chOff x="627530" y="417324"/>
            <a:chExt cx="10578352" cy="432032"/>
          </a:xfrm>
        </p:grpSpPr>
        <p:sp>
          <p:nvSpPr>
            <p:cNvPr id="24" name="Rectángulo: esquinas redondeadas 23">
              <a:extLst>
                <a:ext uri="{FF2B5EF4-FFF2-40B4-BE49-F238E27FC236}">
                  <a16:creationId xmlns:a16="http://schemas.microsoft.com/office/drawing/2014/main" id="{45A49B5B-7F87-4D26-82B8-844C457BD7C6}"/>
                </a:ext>
              </a:extLst>
            </p:cNvPr>
            <p:cNvSpPr/>
            <p:nvPr/>
          </p:nvSpPr>
          <p:spPr>
            <a:xfrm>
              <a:off x="627530" y="417324"/>
              <a:ext cx="10578352" cy="432032"/>
            </a:xfrm>
            <a:prstGeom prst="roundRect">
              <a:avLst/>
            </a:prstGeom>
            <a:blipFill rotWithShape="1">
              <a:blip r:embed="rId6"/>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https://aws.amazon.com/es/iam</a:t>
              </a:r>
            </a:p>
          </p:txBody>
        </p:sp>
        <p:pic>
          <p:nvPicPr>
            <p:cNvPr id="25" name="Imagen 24">
              <a:extLst>
                <a:ext uri="{FF2B5EF4-FFF2-40B4-BE49-F238E27FC236}">
                  <a16:creationId xmlns:a16="http://schemas.microsoft.com/office/drawing/2014/main" id="{97029122-F79E-4EF6-9ED2-9D4F9920DB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30860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35</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07154ADA-CE0A-4C84-B348-1CE4A010E68F}"/>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320145"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¡Conoces el dashboard de IAM!</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2: Dashboard IAM</a:t>
            </a:r>
          </a:p>
        </p:txBody>
      </p:sp>
    </p:spTree>
    <p:extLst>
      <p:ext uri="{BB962C8B-B14F-4D97-AF65-F5344CB8AC3E}">
        <p14:creationId xmlns:p14="http://schemas.microsoft.com/office/powerpoint/2010/main" val="2439655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Recomendaciones de Seguridad (cuentas)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36</a:t>
            </a:fld>
            <a:endParaRPr lang="es-ES"/>
          </a:p>
        </p:txBody>
      </p:sp>
      <p:sp>
        <p:nvSpPr>
          <p:cNvPr id="23" name="Marcador de contenido 4">
            <a:extLst>
              <a:ext uri="{FF2B5EF4-FFF2-40B4-BE49-F238E27FC236}">
                <a16:creationId xmlns:a16="http://schemas.microsoft.com/office/drawing/2014/main" id="{B698B674-CCC0-4286-9F1F-97FDDD6E7917}"/>
              </a:ext>
            </a:extLst>
          </p:cNvPr>
          <p:cNvSpPr>
            <a:spLocks noGrp="1"/>
          </p:cNvSpPr>
          <p:nvPr>
            <p:ph idx="1"/>
          </p:nvPr>
        </p:nvSpPr>
        <p:spPr>
          <a:xfrm>
            <a:off x="883921" y="8618971"/>
            <a:ext cx="22738080" cy="766002"/>
          </a:xfrm>
        </p:spPr>
        <p:txBody>
          <a:bodyPr/>
          <a:lstStyle/>
          <a:p>
            <a:r>
              <a:rPr lang="es-ES" sz="4000" b="0" dirty="0"/>
              <a:t>Configurar una política de contraseña segura para los usuarios.</a:t>
            </a:r>
          </a:p>
        </p:txBody>
      </p:sp>
      <p:sp>
        <p:nvSpPr>
          <p:cNvPr id="24" name="Marcador de contenido 4">
            <a:extLst>
              <a:ext uri="{FF2B5EF4-FFF2-40B4-BE49-F238E27FC236}">
                <a16:creationId xmlns:a16="http://schemas.microsoft.com/office/drawing/2014/main" id="{BBC2F3DB-6F76-4D9E-AA9A-DC767ED0E7EA}"/>
              </a:ext>
            </a:extLst>
          </p:cNvPr>
          <p:cNvSpPr txBox="1">
            <a:spLocks/>
          </p:cNvSpPr>
          <p:nvPr/>
        </p:nvSpPr>
        <p:spPr>
          <a:xfrm>
            <a:off x="883920" y="951951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Cambiar las credenciales de forma periódica.</a:t>
            </a:r>
          </a:p>
        </p:txBody>
      </p:sp>
      <p:sp>
        <p:nvSpPr>
          <p:cNvPr id="25" name="Marcador de contenido 4">
            <a:extLst>
              <a:ext uri="{FF2B5EF4-FFF2-40B4-BE49-F238E27FC236}">
                <a16:creationId xmlns:a16="http://schemas.microsoft.com/office/drawing/2014/main" id="{937A8ADA-05BE-4CBE-8190-9E092CE1D4D2}"/>
              </a:ext>
            </a:extLst>
          </p:cNvPr>
          <p:cNvSpPr txBox="1">
            <a:spLocks/>
          </p:cNvSpPr>
          <p:nvPr/>
        </p:nvSpPr>
        <p:spPr>
          <a:xfrm>
            <a:off x="883920" y="10420061"/>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No compartir las claves de acceso.</a:t>
            </a:r>
          </a:p>
        </p:txBody>
      </p:sp>
      <p:pic>
        <p:nvPicPr>
          <p:cNvPr id="26" name="Imagen 25">
            <a:extLst>
              <a:ext uri="{FF2B5EF4-FFF2-40B4-BE49-F238E27FC236}">
                <a16:creationId xmlns:a16="http://schemas.microsoft.com/office/drawing/2014/main" id="{E22A12CB-A4E0-4530-BFE2-88A2865A58D0}"/>
              </a:ext>
            </a:extLst>
          </p:cNvPr>
          <p:cNvPicPr>
            <a:picLocks noChangeAspect="1"/>
          </p:cNvPicPr>
          <p:nvPr/>
        </p:nvPicPr>
        <p:blipFill>
          <a:blip r:embed="rId2"/>
          <a:stretch>
            <a:fillRect/>
          </a:stretch>
        </p:blipFill>
        <p:spPr>
          <a:xfrm>
            <a:off x="8024555" y="2762690"/>
            <a:ext cx="8334890" cy="55429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agen 4">
            <a:extLst>
              <a:ext uri="{FF2B5EF4-FFF2-40B4-BE49-F238E27FC236}">
                <a16:creationId xmlns:a16="http://schemas.microsoft.com/office/drawing/2014/main" id="{48661C2B-5DFD-4201-B6BA-2EF241F92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373" y="8315513"/>
            <a:ext cx="5290012" cy="3174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00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Recomendaciones de Seguridad (root)</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37</a:t>
            </a:fld>
            <a:endParaRPr lang="es-ES"/>
          </a:p>
        </p:txBody>
      </p:sp>
      <p:sp>
        <p:nvSpPr>
          <p:cNvPr id="24" name="Marcador de contenido 4">
            <a:extLst>
              <a:ext uri="{FF2B5EF4-FFF2-40B4-BE49-F238E27FC236}">
                <a16:creationId xmlns:a16="http://schemas.microsoft.com/office/drawing/2014/main" id="{BBC2F3DB-6F76-4D9E-AA9A-DC767ED0E7EA}"/>
              </a:ext>
            </a:extLst>
          </p:cNvPr>
          <p:cNvSpPr txBox="1">
            <a:spLocks/>
          </p:cNvSpPr>
          <p:nvPr/>
        </p:nvSpPr>
        <p:spPr>
          <a:xfrm>
            <a:off x="883920" y="268645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la cuenta root para crear el primer usuario administrador.</a:t>
            </a:r>
          </a:p>
        </p:txBody>
      </p:sp>
      <p:sp>
        <p:nvSpPr>
          <p:cNvPr id="25" name="Marcador de contenido 4">
            <a:extLst>
              <a:ext uri="{FF2B5EF4-FFF2-40B4-BE49-F238E27FC236}">
                <a16:creationId xmlns:a16="http://schemas.microsoft.com/office/drawing/2014/main" id="{937A8ADA-05BE-4CBE-8190-9E092CE1D4D2}"/>
              </a:ext>
            </a:extLst>
          </p:cNvPr>
          <p:cNvSpPr txBox="1">
            <a:spLocks/>
          </p:cNvSpPr>
          <p:nvPr/>
        </p:nvSpPr>
        <p:spPr>
          <a:xfrm>
            <a:off x="883920" y="358700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Compra un token MFA físico, asígnalo al usuario root y guárdalo en lugar seguro.</a:t>
            </a:r>
          </a:p>
        </p:txBody>
      </p:sp>
      <p:pic>
        <p:nvPicPr>
          <p:cNvPr id="5" name="Imagen 4">
            <a:extLst>
              <a:ext uri="{FF2B5EF4-FFF2-40B4-BE49-F238E27FC236}">
                <a16:creationId xmlns:a16="http://schemas.microsoft.com/office/drawing/2014/main" id="{9F51017E-64CB-439C-96BA-52FEE3AA4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342" y="6641364"/>
            <a:ext cx="10809316" cy="411682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Marcador de contenido 4">
            <a:extLst>
              <a:ext uri="{FF2B5EF4-FFF2-40B4-BE49-F238E27FC236}">
                <a16:creationId xmlns:a16="http://schemas.microsoft.com/office/drawing/2014/main" id="{428D6FB5-EA25-49DB-B8D1-87C7D52EE42D}"/>
              </a:ext>
            </a:extLst>
          </p:cNvPr>
          <p:cNvSpPr txBox="1">
            <a:spLocks/>
          </p:cNvSpPr>
          <p:nvPr/>
        </p:nvSpPr>
        <p:spPr>
          <a:xfrm>
            <a:off x="883920" y="448754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Configura alertas que te avisen de si alguien se ha conectado con cuenta root (avanzado).</a:t>
            </a:r>
          </a:p>
        </p:txBody>
      </p:sp>
      <p:sp>
        <p:nvSpPr>
          <p:cNvPr id="14" name="Marcador de contenido 4">
            <a:extLst>
              <a:ext uri="{FF2B5EF4-FFF2-40B4-BE49-F238E27FC236}">
                <a16:creationId xmlns:a16="http://schemas.microsoft.com/office/drawing/2014/main" id="{DF93E01A-99DF-489A-B03D-D83E0FC508EC}"/>
              </a:ext>
            </a:extLst>
          </p:cNvPr>
          <p:cNvSpPr txBox="1">
            <a:spLocks/>
          </p:cNvSpPr>
          <p:nvPr/>
        </p:nvSpPr>
        <p:spPr>
          <a:xfrm>
            <a:off x="883920" y="538809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Nunca utilices Access keys para este usuario.</a:t>
            </a:r>
          </a:p>
        </p:txBody>
      </p:sp>
    </p:spTree>
    <p:extLst>
      <p:ext uri="{BB962C8B-B14F-4D97-AF65-F5344CB8AC3E}">
        <p14:creationId xmlns:p14="http://schemas.microsoft.com/office/powerpoint/2010/main" val="52792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38</a:t>
            </a:fld>
            <a:endParaRPr lang="es-ES"/>
          </a:p>
        </p:txBody>
      </p:sp>
      <p:sp>
        <p:nvSpPr>
          <p:cNvPr id="24" name="Marcador de contenido 4">
            <a:extLst>
              <a:ext uri="{FF2B5EF4-FFF2-40B4-BE49-F238E27FC236}">
                <a16:creationId xmlns:a16="http://schemas.microsoft.com/office/drawing/2014/main" id="{BBC2F3DB-6F76-4D9E-AA9A-DC767ED0E7EA}"/>
              </a:ext>
            </a:extLst>
          </p:cNvPr>
          <p:cNvSpPr txBox="1">
            <a:spLocks/>
          </p:cNvSpPr>
          <p:nvPr/>
        </p:nvSpPr>
        <p:spPr>
          <a:xfrm>
            <a:off x="883920" y="268645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Habilitar MFA para usuarios con privilegios y limita el uso de estos.</a:t>
            </a:r>
          </a:p>
        </p:txBody>
      </p:sp>
      <p:sp>
        <p:nvSpPr>
          <p:cNvPr id="25" name="Marcador de contenido 4">
            <a:extLst>
              <a:ext uri="{FF2B5EF4-FFF2-40B4-BE49-F238E27FC236}">
                <a16:creationId xmlns:a16="http://schemas.microsoft.com/office/drawing/2014/main" id="{937A8ADA-05BE-4CBE-8190-9E092CE1D4D2}"/>
              </a:ext>
            </a:extLst>
          </p:cNvPr>
          <p:cNvSpPr txBox="1">
            <a:spLocks/>
          </p:cNvSpPr>
          <p:nvPr/>
        </p:nvSpPr>
        <p:spPr>
          <a:xfrm>
            <a:off x="883920" y="358700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Crear usuarios de IAM individuales, nunca usar usuarios compartidos.</a:t>
            </a:r>
          </a:p>
        </p:txBody>
      </p:sp>
      <p:sp>
        <p:nvSpPr>
          <p:cNvPr id="13" name="Marcador de contenido 4">
            <a:extLst>
              <a:ext uri="{FF2B5EF4-FFF2-40B4-BE49-F238E27FC236}">
                <a16:creationId xmlns:a16="http://schemas.microsoft.com/office/drawing/2014/main" id="{428D6FB5-EA25-49DB-B8D1-87C7D52EE42D}"/>
              </a:ext>
            </a:extLst>
          </p:cNvPr>
          <p:cNvSpPr txBox="1">
            <a:spLocks/>
          </p:cNvSpPr>
          <p:nvPr/>
        </p:nvSpPr>
        <p:spPr>
          <a:xfrm>
            <a:off x="883920" y="448754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Utilizar grupos para asignar permisos a usuarios de IAM.</a:t>
            </a:r>
          </a:p>
        </p:txBody>
      </p:sp>
      <p:sp>
        <p:nvSpPr>
          <p:cNvPr id="14" name="Marcador de contenido 4">
            <a:extLst>
              <a:ext uri="{FF2B5EF4-FFF2-40B4-BE49-F238E27FC236}">
                <a16:creationId xmlns:a16="http://schemas.microsoft.com/office/drawing/2014/main" id="{DF93E01A-99DF-489A-B03D-D83E0FC508EC}"/>
              </a:ext>
            </a:extLst>
          </p:cNvPr>
          <p:cNvSpPr txBox="1">
            <a:spLocks/>
          </p:cNvSpPr>
          <p:nvPr/>
        </p:nvSpPr>
        <p:spPr>
          <a:xfrm>
            <a:off x="883920" y="538809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Revisar la necesidad de acceso mediando password o Access keys.</a:t>
            </a:r>
          </a:p>
        </p:txBody>
      </p:sp>
      <p:pic>
        <p:nvPicPr>
          <p:cNvPr id="9" name="Imagen 8">
            <a:extLst>
              <a:ext uri="{FF2B5EF4-FFF2-40B4-BE49-F238E27FC236}">
                <a16:creationId xmlns:a16="http://schemas.microsoft.com/office/drawing/2014/main" id="{4CEFDCB8-4DCE-412B-9CD4-6C527E0C17A8}"/>
              </a:ext>
            </a:extLst>
          </p:cNvPr>
          <p:cNvPicPr>
            <a:picLocks noChangeAspect="1"/>
          </p:cNvPicPr>
          <p:nvPr/>
        </p:nvPicPr>
        <p:blipFill>
          <a:blip r:embed="rId2"/>
          <a:stretch>
            <a:fillRect/>
          </a:stretch>
        </p:blipFill>
        <p:spPr>
          <a:xfrm>
            <a:off x="3664527" y="7662780"/>
            <a:ext cx="6764137" cy="3366765"/>
          </a:xfrm>
          <a:prstGeom prst="rect">
            <a:avLst/>
          </a:prstGeom>
        </p:spPr>
      </p:pic>
      <p:pic>
        <p:nvPicPr>
          <p:cNvPr id="10" name="Imagen 9">
            <a:extLst>
              <a:ext uri="{FF2B5EF4-FFF2-40B4-BE49-F238E27FC236}">
                <a16:creationId xmlns:a16="http://schemas.microsoft.com/office/drawing/2014/main" id="{BC5D35B8-0BE0-456F-9E7E-F86112848C9C}"/>
              </a:ext>
            </a:extLst>
          </p:cNvPr>
          <p:cNvPicPr>
            <a:picLocks noChangeAspect="1"/>
          </p:cNvPicPr>
          <p:nvPr/>
        </p:nvPicPr>
        <p:blipFill>
          <a:blip r:embed="rId3"/>
          <a:stretch>
            <a:fillRect/>
          </a:stretch>
        </p:blipFill>
        <p:spPr>
          <a:xfrm>
            <a:off x="13955338" y="7662780"/>
            <a:ext cx="6764137" cy="3366765"/>
          </a:xfrm>
          <a:prstGeom prst="rect">
            <a:avLst/>
          </a:prstGeom>
        </p:spPr>
      </p:pic>
      <p:cxnSp>
        <p:nvCxnSpPr>
          <p:cNvPr id="11" name="Conector recto de flecha 10">
            <a:extLst>
              <a:ext uri="{FF2B5EF4-FFF2-40B4-BE49-F238E27FC236}">
                <a16:creationId xmlns:a16="http://schemas.microsoft.com/office/drawing/2014/main" id="{3B39CE6C-15C0-4578-8B1E-ECC44B344DB9}"/>
              </a:ext>
            </a:extLst>
          </p:cNvPr>
          <p:cNvCxnSpPr>
            <a:cxnSpLocks/>
          </p:cNvCxnSpPr>
          <p:nvPr/>
        </p:nvCxnSpPr>
        <p:spPr>
          <a:xfrm>
            <a:off x="10874910" y="9346162"/>
            <a:ext cx="2634183" cy="0"/>
          </a:xfrm>
          <a:prstGeom prst="straightConnector1">
            <a:avLst/>
          </a:prstGeom>
          <a:ln w="76200">
            <a:solidFill>
              <a:schemeClr val="accent3">
                <a:lumMod val="40000"/>
                <a:lumOff val="6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Marcador de contenido 4">
            <a:extLst>
              <a:ext uri="{FF2B5EF4-FFF2-40B4-BE49-F238E27FC236}">
                <a16:creationId xmlns:a16="http://schemas.microsoft.com/office/drawing/2014/main" id="{1765C80B-4869-4D78-9F35-57F51E8A4C73}"/>
              </a:ext>
            </a:extLst>
          </p:cNvPr>
          <p:cNvSpPr txBox="1">
            <a:spLocks/>
          </p:cNvSpPr>
          <p:nvPr/>
        </p:nvSpPr>
        <p:spPr>
          <a:xfrm>
            <a:off x="883920" y="628863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Rotar las Access keys.</a:t>
            </a:r>
          </a:p>
        </p:txBody>
      </p:sp>
    </p:spTree>
    <p:extLst>
      <p:ext uri="{BB962C8B-B14F-4D97-AF65-F5344CB8AC3E}">
        <p14:creationId xmlns:p14="http://schemas.microsoft.com/office/powerpoint/2010/main" val="86083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3" grpId="0"/>
      <p:bldP spid="14"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Recomendaciones de Seguridad </a:t>
            </a:r>
            <a:r>
              <a:rPr lang="es-ES" sz="7000" dirty="0"/>
              <a:t>(auditoría)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39</a:t>
            </a:fld>
            <a:endParaRPr lang="es-ES"/>
          </a:p>
        </p:txBody>
      </p:sp>
      <p:sp>
        <p:nvSpPr>
          <p:cNvPr id="24" name="Marcador de contenido 4">
            <a:extLst>
              <a:ext uri="{FF2B5EF4-FFF2-40B4-BE49-F238E27FC236}">
                <a16:creationId xmlns:a16="http://schemas.microsoft.com/office/drawing/2014/main" id="{BBC2F3DB-6F76-4D9E-AA9A-DC767ED0E7EA}"/>
              </a:ext>
            </a:extLst>
          </p:cNvPr>
          <p:cNvSpPr txBox="1">
            <a:spLocks/>
          </p:cNvSpPr>
          <p:nvPr/>
        </p:nvSpPr>
        <p:spPr>
          <a:xfrm>
            <a:off x="883920" y="9336641"/>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Monitoriza la actividad de tu cuenta AWS (usuarios y keys inactivas).</a:t>
            </a:r>
          </a:p>
        </p:txBody>
      </p:sp>
      <p:sp>
        <p:nvSpPr>
          <p:cNvPr id="25" name="Marcador de contenido 4">
            <a:extLst>
              <a:ext uri="{FF2B5EF4-FFF2-40B4-BE49-F238E27FC236}">
                <a16:creationId xmlns:a16="http://schemas.microsoft.com/office/drawing/2014/main" id="{937A8ADA-05BE-4CBE-8190-9E092CE1D4D2}"/>
              </a:ext>
            </a:extLst>
          </p:cNvPr>
          <p:cNvSpPr txBox="1">
            <a:spLocks/>
          </p:cNvSpPr>
          <p:nvPr/>
        </p:nvSpPr>
        <p:spPr>
          <a:xfrm>
            <a:off x="883920" y="1023718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Elimina todas aquellas credenciales que no sean necesarias.</a:t>
            </a:r>
          </a:p>
        </p:txBody>
      </p:sp>
      <p:pic>
        <p:nvPicPr>
          <p:cNvPr id="12" name="Imagen 11">
            <a:extLst>
              <a:ext uri="{FF2B5EF4-FFF2-40B4-BE49-F238E27FC236}">
                <a16:creationId xmlns:a16="http://schemas.microsoft.com/office/drawing/2014/main" id="{21B37CEA-2CDA-46DA-9753-093F07ED4361}"/>
              </a:ext>
            </a:extLst>
          </p:cNvPr>
          <p:cNvPicPr>
            <a:picLocks noChangeAspect="1"/>
          </p:cNvPicPr>
          <p:nvPr/>
        </p:nvPicPr>
        <p:blipFill>
          <a:blip r:embed="rId2"/>
          <a:stretch>
            <a:fillRect/>
          </a:stretch>
        </p:blipFill>
        <p:spPr>
          <a:xfrm>
            <a:off x="5019213" y="2827552"/>
            <a:ext cx="14345574" cy="57678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1144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p:cNvSpPr>
            <a:spLocks noGrp="1"/>
          </p:cNvSpPr>
          <p:nvPr>
            <p:ph idx="1"/>
          </p:nvPr>
        </p:nvSpPr>
        <p:spPr>
          <a:xfrm>
            <a:off x="883921" y="2675467"/>
            <a:ext cx="22738080" cy="3439584"/>
          </a:xfrm>
        </p:spPr>
        <p:txBody>
          <a:bodyPr/>
          <a:lstStyle/>
          <a:p>
            <a:r>
              <a:rPr lang="es-ES" dirty="0"/>
              <a:t>Cristóbal Espinosa Morente</a:t>
            </a:r>
          </a:p>
          <a:p>
            <a:pPr marL="444500" lvl="1" indent="0">
              <a:spcBef>
                <a:spcPts val="600"/>
              </a:spcBef>
              <a:buNone/>
            </a:pPr>
            <a:endParaRPr lang="es-ES" sz="2000" dirty="0">
              <a:solidFill>
                <a:srgbClr val="4F616E"/>
              </a:solidFill>
            </a:endParaRPr>
          </a:p>
          <a:p>
            <a:pPr marL="444500" lvl="1" indent="0">
              <a:spcBef>
                <a:spcPts val="600"/>
              </a:spcBef>
              <a:buNone/>
            </a:pPr>
            <a:r>
              <a:rPr lang="es-ES" sz="4400" dirty="0">
                <a:solidFill>
                  <a:srgbClr val="4F616E"/>
                </a:solidFill>
              </a:rPr>
              <a:t>Cloud &amp; Security Manager | Profesor de Máster de Seguridad </a:t>
            </a:r>
          </a:p>
          <a:p>
            <a:pPr marL="444500" lvl="1" indent="0">
              <a:spcBef>
                <a:spcPts val="600"/>
              </a:spcBef>
              <a:buNone/>
            </a:pPr>
            <a:r>
              <a:rPr lang="es-ES" sz="4400" dirty="0">
                <a:solidFill>
                  <a:srgbClr val="4F616E"/>
                </a:solidFill>
              </a:rPr>
              <a:t>[CISA|27001LA|ePTP] | SecurityInside.info &amp; DefenderEye.com</a:t>
            </a:r>
          </a:p>
        </p:txBody>
      </p:sp>
      <p:sp>
        <p:nvSpPr>
          <p:cNvPr id="5" name="Título 4"/>
          <p:cNvSpPr>
            <a:spLocks noGrp="1"/>
          </p:cNvSpPr>
          <p:nvPr>
            <p:ph type="title"/>
          </p:nvPr>
        </p:nvSpPr>
        <p:spPr/>
        <p:txBody>
          <a:bodyPr/>
          <a:lstStyle/>
          <a:p>
            <a:pPr marL="0" indent="0" algn="l">
              <a:buNone/>
            </a:pPr>
            <a:r>
              <a:rPr lang="es-ES" dirty="0">
                <a:solidFill>
                  <a:srgbClr val="3879BB"/>
                </a:solidFill>
              </a:rPr>
              <a:t>Presentación</a:t>
            </a:r>
          </a:p>
        </p:txBody>
      </p:sp>
      <p:pic>
        <p:nvPicPr>
          <p:cNvPr id="6" name="Imagen 5">
            <a:extLst>
              <a:ext uri="{FF2B5EF4-FFF2-40B4-BE49-F238E27FC236}">
                <a16:creationId xmlns:a16="http://schemas.microsoft.com/office/drawing/2014/main" id="{8E53AB1B-51BD-47F6-B6E0-6EB92BFF3B09}"/>
              </a:ext>
            </a:extLst>
          </p:cNvPr>
          <p:cNvPicPr>
            <a:picLocks noChangeAspect="1"/>
          </p:cNvPicPr>
          <p:nvPr/>
        </p:nvPicPr>
        <p:blipFill rotWithShape="1">
          <a:blip r:embed="rId2">
            <a:extLst>
              <a:ext uri="{28A0092B-C50C-407E-A947-70E740481C1C}">
                <a14:useLocalDpi xmlns:a14="http://schemas.microsoft.com/office/drawing/2010/main" val="0"/>
              </a:ext>
            </a:extLst>
          </a:blip>
          <a:srcRect l="56326" r="664"/>
          <a:stretch/>
        </p:blipFill>
        <p:spPr>
          <a:xfrm>
            <a:off x="17713708" y="1422551"/>
            <a:ext cx="6415021" cy="6640289"/>
          </a:xfrm>
          <a:prstGeom prst="ellipse">
            <a:avLst/>
          </a:prstGeom>
          <a:ln>
            <a:noFill/>
          </a:ln>
          <a:effectLst>
            <a:softEdge rad="112500"/>
          </a:effectLst>
        </p:spPr>
      </p:pic>
      <p:cxnSp>
        <p:nvCxnSpPr>
          <p:cNvPr id="8" name="Straight Connector 3">
            <a:extLst>
              <a:ext uri="{FF2B5EF4-FFF2-40B4-BE49-F238E27FC236}">
                <a16:creationId xmlns:a16="http://schemas.microsoft.com/office/drawing/2014/main" id="{B2A7DB92-9E28-4CB8-9DF1-38CE30B292AE}"/>
              </a:ext>
            </a:extLst>
          </p:cNvPr>
          <p:cNvCxnSpPr>
            <a:cxnSpLocks/>
          </p:cNvCxnSpPr>
          <p:nvPr/>
        </p:nvCxnSpPr>
        <p:spPr>
          <a:xfrm>
            <a:off x="0" y="9076436"/>
            <a:ext cx="24384000"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 name="Grupo 47">
            <a:extLst>
              <a:ext uri="{FF2B5EF4-FFF2-40B4-BE49-F238E27FC236}">
                <a16:creationId xmlns:a16="http://schemas.microsoft.com/office/drawing/2014/main" id="{D8F0FE2E-C1D0-4519-BA25-4EFDF63BAABC}"/>
              </a:ext>
            </a:extLst>
          </p:cNvPr>
          <p:cNvGrpSpPr/>
          <p:nvPr/>
        </p:nvGrpSpPr>
        <p:grpSpPr>
          <a:xfrm>
            <a:off x="1302978" y="7446999"/>
            <a:ext cx="2218728" cy="3568554"/>
            <a:chOff x="998178" y="7446999"/>
            <a:chExt cx="2218728" cy="3568554"/>
          </a:xfrm>
        </p:grpSpPr>
        <p:sp>
          <p:nvSpPr>
            <p:cNvPr id="9" name="Oval 20">
              <a:extLst>
                <a:ext uri="{FF2B5EF4-FFF2-40B4-BE49-F238E27FC236}">
                  <a16:creationId xmlns:a16="http://schemas.microsoft.com/office/drawing/2014/main" id="{50663079-0284-4A8C-8DDE-AE9ADA5A3502}"/>
                </a:ext>
              </a:extLst>
            </p:cNvPr>
            <p:cNvSpPr/>
            <p:nvPr/>
          </p:nvSpPr>
          <p:spPr>
            <a:xfrm>
              <a:off x="2035040" y="9003934"/>
              <a:ext cx="145004" cy="145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7" name="Shape 2525">
              <a:extLst>
                <a:ext uri="{FF2B5EF4-FFF2-40B4-BE49-F238E27FC236}">
                  <a16:creationId xmlns:a16="http://schemas.microsoft.com/office/drawing/2014/main" id="{D74B3A83-FA3A-4EFE-B368-2C0505608834}"/>
                </a:ext>
              </a:extLst>
            </p:cNvPr>
            <p:cNvSpPr/>
            <p:nvPr/>
          </p:nvSpPr>
          <p:spPr>
            <a:xfrm>
              <a:off x="1567542" y="7446999"/>
              <a:ext cx="1080000" cy="10800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15478" tIns="15478" rIns="15478" bIns="15478" anchor="ctr"/>
            <a:lstStyle/>
            <a:p>
              <a:pPr defTabSz="1857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dirty="0">
                <a:solidFill>
                  <a:schemeClr val="tx2"/>
                </a:solidFill>
              </a:endParaRPr>
            </a:p>
          </p:txBody>
        </p:sp>
        <p:grpSp>
          <p:nvGrpSpPr>
            <p:cNvPr id="44" name="Grupo 43">
              <a:extLst>
                <a:ext uri="{FF2B5EF4-FFF2-40B4-BE49-F238E27FC236}">
                  <a16:creationId xmlns:a16="http://schemas.microsoft.com/office/drawing/2014/main" id="{54D9770B-013C-4E38-9D75-E4167BB110C0}"/>
                </a:ext>
              </a:extLst>
            </p:cNvPr>
            <p:cNvGrpSpPr/>
            <p:nvPr/>
          </p:nvGrpSpPr>
          <p:grpSpPr>
            <a:xfrm>
              <a:off x="998178" y="9503971"/>
              <a:ext cx="2218728" cy="1511582"/>
              <a:chOff x="998178" y="9503971"/>
              <a:chExt cx="2218728" cy="1511582"/>
            </a:xfrm>
          </p:grpSpPr>
          <p:sp>
            <p:nvSpPr>
              <p:cNvPr id="22" name="TextBox 50">
                <a:extLst>
                  <a:ext uri="{FF2B5EF4-FFF2-40B4-BE49-F238E27FC236}">
                    <a16:creationId xmlns:a16="http://schemas.microsoft.com/office/drawing/2014/main" id="{55C2365D-9201-4F05-AF22-B2D805FD6CA4}"/>
                  </a:ext>
                </a:extLst>
              </p:cNvPr>
              <p:cNvSpPr txBox="1"/>
              <p:nvPr/>
            </p:nvSpPr>
            <p:spPr>
              <a:xfrm>
                <a:off x="1552743" y="9503971"/>
                <a:ext cx="1109599" cy="327526"/>
              </a:xfrm>
              <a:prstGeom prst="rect">
                <a:avLst/>
              </a:prstGeom>
              <a:noFill/>
            </p:spPr>
            <p:txBody>
              <a:bodyPr wrap="none" rtlCol="0" anchor="ctr" anchorCtr="0">
                <a:spAutoFit/>
              </a:bodyPr>
              <a:lstStyle/>
              <a:p>
                <a:pPr algn="ctr" defTabSz="1087636">
                  <a:lnSpc>
                    <a:spcPts val="1642"/>
                  </a:lnSpc>
                  <a:spcBef>
                    <a:spcPct val="20000"/>
                  </a:spcBef>
                </a:pPr>
                <a:r>
                  <a:rPr lang="en-US" sz="2800" b="1" dirty="0">
                    <a:solidFill>
                      <a:srgbClr val="4F616E"/>
                    </a:solidFill>
                    <a:latin typeface="Arial" panose="020B0604020202020204" pitchFamily="34" charset="0"/>
                    <a:ea typeface="Lato" charset="0"/>
                    <a:cs typeface="Arial" panose="020B0604020202020204" pitchFamily="34" charset="0"/>
                  </a:rPr>
                  <a:t>2.004</a:t>
                </a:r>
                <a:endParaRPr lang="en-US" sz="1600" b="1" dirty="0">
                  <a:solidFill>
                    <a:srgbClr val="4F616E"/>
                  </a:solidFill>
                  <a:latin typeface="Arial" panose="020B0604020202020204" pitchFamily="34" charset="0"/>
                  <a:ea typeface="Lato" charset="0"/>
                  <a:cs typeface="Arial" panose="020B0604020202020204" pitchFamily="34" charset="0"/>
                </a:endParaRPr>
              </a:p>
            </p:txBody>
          </p:sp>
          <p:grpSp>
            <p:nvGrpSpPr>
              <p:cNvPr id="4" name="Grupo 3">
                <a:extLst>
                  <a:ext uri="{FF2B5EF4-FFF2-40B4-BE49-F238E27FC236}">
                    <a16:creationId xmlns:a16="http://schemas.microsoft.com/office/drawing/2014/main" id="{BB02158B-D843-45C4-91E8-C434915FF505}"/>
                  </a:ext>
                </a:extLst>
              </p:cNvPr>
              <p:cNvGrpSpPr/>
              <p:nvPr/>
            </p:nvGrpSpPr>
            <p:grpSpPr>
              <a:xfrm>
                <a:off x="998178" y="9989586"/>
                <a:ext cx="2218728" cy="1025967"/>
                <a:chOff x="998178" y="10031628"/>
                <a:chExt cx="2218728" cy="1025967"/>
              </a:xfrm>
            </p:grpSpPr>
            <p:sp>
              <p:nvSpPr>
                <p:cNvPr id="24" name="Rectángulo: esquinas redondeadas 23">
                  <a:extLst>
                    <a:ext uri="{FF2B5EF4-FFF2-40B4-BE49-F238E27FC236}">
                      <a16:creationId xmlns:a16="http://schemas.microsoft.com/office/drawing/2014/main" id="{3DE0391F-9ACB-40F6-8AC8-B10E9C8AA6DB}"/>
                    </a:ext>
                  </a:extLst>
                </p:cNvPr>
                <p:cNvSpPr/>
                <p:nvPr/>
              </p:nvSpPr>
              <p:spPr>
                <a:xfrm>
                  <a:off x="998178" y="10031628"/>
                  <a:ext cx="2218728" cy="1025967"/>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23" name="Subtitle 2">
                  <a:extLst>
                    <a:ext uri="{FF2B5EF4-FFF2-40B4-BE49-F238E27FC236}">
                      <a16:creationId xmlns:a16="http://schemas.microsoft.com/office/drawing/2014/main" id="{86F126BD-E600-47C7-8A53-0D9206A32C08}"/>
                    </a:ext>
                  </a:extLst>
                </p:cNvPr>
                <p:cNvSpPr txBox="1">
                  <a:spLocks/>
                </p:cNvSpPr>
                <p:nvPr/>
              </p:nvSpPr>
              <p:spPr>
                <a:xfrm>
                  <a:off x="1082437" y="10130659"/>
                  <a:ext cx="2050210" cy="827905"/>
                </a:xfrm>
                <a:prstGeom prst="rect">
                  <a:avLst/>
                </a:prstGeom>
              </p:spPr>
              <p:txBody>
                <a:bodyPr vert="horz" wrap="square" lIns="88378" tIns="44189" rIns="88378" bIns="4418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b="1" dirty="0">
                      <a:solidFill>
                        <a:srgbClr val="4F616E"/>
                      </a:solidFill>
                      <a:latin typeface="Arial" panose="020B0604020202020204" pitchFamily="34" charset="0"/>
                      <a:ea typeface="Lato" charset="0"/>
                      <a:cs typeface="Arial" panose="020B0604020202020204" pitchFamily="34" charset="0"/>
                    </a:rPr>
                    <a:t>Ing. Técnica de Gestión</a:t>
                  </a:r>
                </a:p>
              </p:txBody>
            </p:sp>
          </p:grpSp>
        </p:grpSp>
      </p:grpSp>
      <p:grpSp>
        <p:nvGrpSpPr>
          <p:cNvPr id="49" name="Grupo 48">
            <a:extLst>
              <a:ext uri="{FF2B5EF4-FFF2-40B4-BE49-F238E27FC236}">
                <a16:creationId xmlns:a16="http://schemas.microsoft.com/office/drawing/2014/main" id="{B15F0231-9FDE-4F89-8F61-4DA07295E5F0}"/>
              </a:ext>
            </a:extLst>
          </p:cNvPr>
          <p:cNvGrpSpPr/>
          <p:nvPr/>
        </p:nvGrpSpPr>
        <p:grpSpPr>
          <a:xfrm>
            <a:off x="5171949" y="7015119"/>
            <a:ext cx="2156564" cy="3621391"/>
            <a:chOff x="4927975" y="7015119"/>
            <a:chExt cx="2156564" cy="3621391"/>
          </a:xfrm>
        </p:grpSpPr>
        <p:sp>
          <p:nvSpPr>
            <p:cNvPr id="10" name="Oval 21">
              <a:extLst>
                <a:ext uri="{FF2B5EF4-FFF2-40B4-BE49-F238E27FC236}">
                  <a16:creationId xmlns:a16="http://schemas.microsoft.com/office/drawing/2014/main" id="{78553E86-986E-4AB4-A3C4-1A5511297B8D}"/>
                </a:ext>
              </a:extLst>
            </p:cNvPr>
            <p:cNvSpPr/>
            <p:nvPr/>
          </p:nvSpPr>
          <p:spPr>
            <a:xfrm>
              <a:off x="5933755" y="9003934"/>
              <a:ext cx="145004" cy="1450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4" name="Shape 2645">
              <a:extLst>
                <a:ext uri="{FF2B5EF4-FFF2-40B4-BE49-F238E27FC236}">
                  <a16:creationId xmlns:a16="http://schemas.microsoft.com/office/drawing/2014/main" id="{B1E90B4C-C67B-4C0E-9D8E-DAFB3EC1E882}"/>
                </a:ext>
              </a:extLst>
            </p:cNvPr>
            <p:cNvSpPr/>
            <p:nvPr/>
          </p:nvSpPr>
          <p:spPr>
            <a:xfrm>
              <a:off x="5466257" y="9556510"/>
              <a:ext cx="1080000" cy="1080000"/>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w="12700">
              <a:miter lim="400000"/>
            </a:ln>
          </p:spPr>
          <p:txBody>
            <a:bodyPr lIns="15478" tIns="15478" rIns="15478" bIns="15478" anchor="ctr"/>
            <a:lstStyle/>
            <a:p>
              <a:pPr defTabSz="1857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rPr lang="es-ES" sz="1219" dirty="0"/>
                <a:t>3</a:t>
              </a:r>
              <a:endParaRPr sz="1219" dirty="0"/>
            </a:p>
          </p:txBody>
        </p:sp>
        <p:sp>
          <p:nvSpPr>
            <p:cNvPr id="26" name="TextBox 47">
              <a:extLst>
                <a:ext uri="{FF2B5EF4-FFF2-40B4-BE49-F238E27FC236}">
                  <a16:creationId xmlns:a16="http://schemas.microsoft.com/office/drawing/2014/main" id="{06A69EEE-D258-4607-80A9-FF661DDB82B6}"/>
                </a:ext>
              </a:extLst>
            </p:cNvPr>
            <p:cNvSpPr txBox="1"/>
            <p:nvPr/>
          </p:nvSpPr>
          <p:spPr>
            <a:xfrm>
              <a:off x="5451458" y="8362144"/>
              <a:ext cx="1109598" cy="327526"/>
            </a:xfrm>
            <a:prstGeom prst="rect">
              <a:avLst/>
            </a:prstGeom>
            <a:noFill/>
          </p:spPr>
          <p:txBody>
            <a:bodyPr wrap="none" rtlCol="0" anchor="ctr" anchorCtr="0">
              <a:spAutoFit/>
            </a:bodyPr>
            <a:lstStyle/>
            <a:p>
              <a:pPr algn="ctr" defTabSz="1087636">
                <a:lnSpc>
                  <a:spcPts val="1642"/>
                </a:lnSpc>
                <a:spcBef>
                  <a:spcPct val="20000"/>
                </a:spcBef>
              </a:pPr>
              <a:r>
                <a:rPr lang="en-US" sz="2800" b="1" dirty="0">
                  <a:solidFill>
                    <a:srgbClr val="4F616E"/>
                  </a:solidFill>
                  <a:latin typeface="Arial" panose="020B0604020202020204" pitchFamily="34" charset="0"/>
                  <a:ea typeface="Lato" charset="0"/>
                  <a:cs typeface="Arial" panose="020B0604020202020204" pitchFamily="34" charset="0"/>
                </a:rPr>
                <a:t>2.007</a:t>
              </a:r>
              <a:endParaRPr lang="en-US" sz="1600" b="1" dirty="0">
                <a:solidFill>
                  <a:srgbClr val="4F616E"/>
                </a:solidFill>
                <a:latin typeface="Arial" panose="020B0604020202020204" pitchFamily="34" charset="0"/>
                <a:ea typeface="Lato" charset="0"/>
                <a:cs typeface="Arial" panose="020B0604020202020204" pitchFamily="34" charset="0"/>
              </a:endParaRPr>
            </a:p>
          </p:txBody>
        </p:sp>
        <p:grpSp>
          <p:nvGrpSpPr>
            <p:cNvPr id="42" name="Grupo 41">
              <a:extLst>
                <a:ext uri="{FF2B5EF4-FFF2-40B4-BE49-F238E27FC236}">
                  <a16:creationId xmlns:a16="http://schemas.microsoft.com/office/drawing/2014/main" id="{C2E84987-5B92-4E57-918C-6AE9FE26D641}"/>
                </a:ext>
              </a:extLst>
            </p:cNvPr>
            <p:cNvGrpSpPr/>
            <p:nvPr/>
          </p:nvGrpSpPr>
          <p:grpSpPr>
            <a:xfrm>
              <a:off x="4927975" y="7015119"/>
              <a:ext cx="2156564" cy="952471"/>
              <a:chOff x="4927975" y="7085651"/>
              <a:chExt cx="2156564" cy="952471"/>
            </a:xfrm>
          </p:grpSpPr>
          <p:sp>
            <p:nvSpPr>
              <p:cNvPr id="28" name="Rectángulo: esquinas redondeadas 27">
                <a:extLst>
                  <a:ext uri="{FF2B5EF4-FFF2-40B4-BE49-F238E27FC236}">
                    <a16:creationId xmlns:a16="http://schemas.microsoft.com/office/drawing/2014/main" id="{46ECB89E-84DA-48E3-BADE-22C123FD2C29}"/>
                  </a:ext>
                </a:extLst>
              </p:cNvPr>
              <p:cNvSpPr/>
              <p:nvPr/>
            </p:nvSpPr>
            <p:spPr>
              <a:xfrm>
                <a:off x="4927975" y="7085651"/>
                <a:ext cx="2156564" cy="952471"/>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7" name="Subtitle 2">
                <a:extLst>
                  <a:ext uri="{FF2B5EF4-FFF2-40B4-BE49-F238E27FC236}">
                    <a16:creationId xmlns:a16="http://schemas.microsoft.com/office/drawing/2014/main" id="{DAE77274-86CA-4FFA-A78A-DE2383E20E48}"/>
                  </a:ext>
                </a:extLst>
              </p:cNvPr>
              <p:cNvSpPr txBox="1">
                <a:spLocks/>
              </p:cNvSpPr>
              <p:nvPr/>
            </p:nvSpPr>
            <p:spPr>
              <a:xfrm>
                <a:off x="5081857" y="7147934"/>
                <a:ext cx="1848800" cy="827905"/>
              </a:xfrm>
              <a:prstGeom prst="rect">
                <a:avLst/>
              </a:prstGeom>
            </p:spPr>
            <p:txBody>
              <a:bodyPr vert="horz" wrap="square" lIns="88378" tIns="44189" rIns="88378" bIns="4418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b="1" dirty="0">
                    <a:solidFill>
                      <a:srgbClr val="4F616E"/>
                    </a:solidFill>
                    <a:latin typeface="Arial" panose="020B0604020202020204" pitchFamily="34" charset="0"/>
                    <a:ea typeface="Lato" charset="0"/>
                    <a:cs typeface="Arial" panose="020B0604020202020204" pitchFamily="34" charset="0"/>
                  </a:rPr>
                  <a:t>Ing. Informática</a:t>
                </a:r>
              </a:p>
            </p:txBody>
          </p:sp>
        </p:grpSp>
      </p:grpSp>
      <p:grpSp>
        <p:nvGrpSpPr>
          <p:cNvPr id="50" name="Grupo 49">
            <a:extLst>
              <a:ext uri="{FF2B5EF4-FFF2-40B4-BE49-F238E27FC236}">
                <a16:creationId xmlns:a16="http://schemas.microsoft.com/office/drawing/2014/main" id="{01F9D9BD-B110-4EBF-89F6-E812657EF412}"/>
              </a:ext>
            </a:extLst>
          </p:cNvPr>
          <p:cNvGrpSpPr/>
          <p:nvPr/>
        </p:nvGrpSpPr>
        <p:grpSpPr>
          <a:xfrm>
            <a:off x="8978756" y="7446999"/>
            <a:ext cx="2630397" cy="3823564"/>
            <a:chOff x="8452004" y="7446999"/>
            <a:chExt cx="2630397" cy="3823564"/>
          </a:xfrm>
        </p:grpSpPr>
        <p:sp>
          <p:nvSpPr>
            <p:cNvPr id="13" name="Oval 38">
              <a:extLst>
                <a:ext uri="{FF2B5EF4-FFF2-40B4-BE49-F238E27FC236}">
                  <a16:creationId xmlns:a16="http://schemas.microsoft.com/office/drawing/2014/main" id="{B5E1B933-6087-4EB3-BBEB-F5548252B8CB}"/>
                </a:ext>
              </a:extLst>
            </p:cNvPr>
            <p:cNvSpPr/>
            <p:nvPr/>
          </p:nvSpPr>
          <p:spPr>
            <a:xfrm>
              <a:off x="9694700" y="8984894"/>
              <a:ext cx="145004" cy="1450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9" name="Shape 2633">
              <a:extLst>
                <a:ext uri="{FF2B5EF4-FFF2-40B4-BE49-F238E27FC236}">
                  <a16:creationId xmlns:a16="http://schemas.microsoft.com/office/drawing/2014/main" id="{A726C09C-D05B-4FF6-A5AF-174B8366A7F4}"/>
                </a:ext>
              </a:extLst>
            </p:cNvPr>
            <p:cNvSpPr/>
            <p:nvPr/>
          </p:nvSpPr>
          <p:spPr>
            <a:xfrm>
              <a:off x="9227202" y="7446999"/>
              <a:ext cx="1080000" cy="10800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3">
                <a:lumMod val="75000"/>
              </a:schemeClr>
            </a:solidFill>
            <a:ln w="12700">
              <a:miter lim="400000"/>
            </a:ln>
          </p:spPr>
          <p:txBody>
            <a:bodyPr lIns="15478" tIns="15478" rIns="15478" bIns="15478" anchor="ctr"/>
            <a:lstStyle/>
            <a:p>
              <a:pPr defTabSz="1857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dirty="0">
                <a:latin typeface="Lato Light" charset="0"/>
                <a:ea typeface="Lato Light" charset="0"/>
                <a:cs typeface="Lato Light" charset="0"/>
              </a:endParaRPr>
            </a:p>
          </p:txBody>
        </p:sp>
        <p:sp>
          <p:nvSpPr>
            <p:cNvPr id="30" name="TextBox 48">
              <a:extLst>
                <a:ext uri="{FF2B5EF4-FFF2-40B4-BE49-F238E27FC236}">
                  <a16:creationId xmlns:a16="http://schemas.microsoft.com/office/drawing/2014/main" id="{1274C2A3-DA03-4A0F-8511-33FB08F68F04}"/>
                </a:ext>
              </a:extLst>
            </p:cNvPr>
            <p:cNvSpPr txBox="1"/>
            <p:nvPr/>
          </p:nvSpPr>
          <p:spPr>
            <a:xfrm>
              <a:off x="9224425" y="9503971"/>
              <a:ext cx="1085555" cy="327975"/>
            </a:xfrm>
            <a:prstGeom prst="rect">
              <a:avLst/>
            </a:prstGeom>
            <a:noFill/>
          </p:spPr>
          <p:txBody>
            <a:bodyPr wrap="none" rtlCol="0" anchor="ctr" anchorCtr="0">
              <a:spAutoFit/>
            </a:bodyPr>
            <a:lstStyle/>
            <a:p>
              <a:pPr algn="ctr" defTabSz="1087636">
                <a:lnSpc>
                  <a:spcPts val="1642"/>
                </a:lnSpc>
                <a:spcBef>
                  <a:spcPct val="20000"/>
                </a:spcBef>
              </a:pPr>
              <a:r>
                <a:rPr lang="en-US" sz="2800" b="1" dirty="0">
                  <a:solidFill>
                    <a:srgbClr val="4F616E"/>
                  </a:solidFill>
                  <a:latin typeface="Arial" panose="020B0604020202020204" pitchFamily="34" charset="0"/>
                  <a:cs typeface="Arial" panose="020B0604020202020204" pitchFamily="34" charset="0"/>
                </a:rPr>
                <a:t>2.011</a:t>
              </a:r>
            </a:p>
          </p:txBody>
        </p:sp>
        <p:grpSp>
          <p:nvGrpSpPr>
            <p:cNvPr id="40" name="Grupo 39">
              <a:extLst>
                <a:ext uri="{FF2B5EF4-FFF2-40B4-BE49-F238E27FC236}">
                  <a16:creationId xmlns:a16="http://schemas.microsoft.com/office/drawing/2014/main" id="{C3EEB0B3-222E-49BD-B291-7789384BD312}"/>
                </a:ext>
              </a:extLst>
            </p:cNvPr>
            <p:cNvGrpSpPr/>
            <p:nvPr/>
          </p:nvGrpSpPr>
          <p:grpSpPr>
            <a:xfrm>
              <a:off x="8452004" y="9989586"/>
              <a:ext cx="2630397" cy="1280977"/>
              <a:chOff x="8452004" y="9989757"/>
              <a:chExt cx="2630397" cy="1280977"/>
            </a:xfrm>
          </p:grpSpPr>
          <p:sp>
            <p:nvSpPr>
              <p:cNvPr id="32" name="Rectángulo: esquinas redondeadas 31">
                <a:extLst>
                  <a:ext uri="{FF2B5EF4-FFF2-40B4-BE49-F238E27FC236}">
                    <a16:creationId xmlns:a16="http://schemas.microsoft.com/office/drawing/2014/main" id="{77A8393F-328C-4347-90AD-A8E4BBA209FB}"/>
                  </a:ext>
                </a:extLst>
              </p:cNvPr>
              <p:cNvSpPr/>
              <p:nvPr/>
            </p:nvSpPr>
            <p:spPr>
              <a:xfrm>
                <a:off x="8452004" y="9989757"/>
                <a:ext cx="2630397" cy="1280977"/>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31" name="Subtitle 2">
                <a:extLst>
                  <a:ext uri="{FF2B5EF4-FFF2-40B4-BE49-F238E27FC236}">
                    <a16:creationId xmlns:a16="http://schemas.microsoft.com/office/drawing/2014/main" id="{72232A26-0E87-4712-ABB9-574E93B7A3F8}"/>
                  </a:ext>
                </a:extLst>
              </p:cNvPr>
              <p:cNvSpPr txBox="1">
                <a:spLocks/>
              </p:cNvSpPr>
              <p:nvPr/>
            </p:nvSpPr>
            <p:spPr>
              <a:xfrm>
                <a:off x="8842802" y="10031627"/>
                <a:ext cx="1848800" cy="1197237"/>
              </a:xfrm>
              <a:prstGeom prst="rect">
                <a:avLst/>
              </a:prstGeom>
            </p:spPr>
            <p:txBody>
              <a:bodyPr vert="horz" wrap="square" lIns="88378" tIns="44189" rIns="88378" bIns="4418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b="1" dirty="0">
                    <a:solidFill>
                      <a:srgbClr val="4F616E"/>
                    </a:solidFill>
                    <a:latin typeface="Arial" panose="020B0604020202020204" pitchFamily="34" charset="0"/>
                    <a:cs typeface="Arial" panose="020B0604020202020204" pitchFamily="34" charset="0"/>
                  </a:rPr>
                  <a:t>Máster Seguridad de las TICs</a:t>
                </a:r>
              </a:p>
            </p:txBody>
          </p:sp>
        </p:grpSp>
      </p:grpSp>
      <p:grpSp>
        <p:nvGrpSpPr>
          <p:cNvPr id="52" name="Grupo 51">
            <a:extLst>
              <a:ext uri="{FF2B5EF4-FFF2-40B4-BE49-F238E27FC236}">
                <a16:creationId xmlns:a16="http://schemas.microsoft.com/office/drawing/2014/main" id="{0CD150B9-2E89-4849-8555-24DE71855B23}"/>
              </a:ext>
            </a:extLst>
          </p:cNvPr>
          <p:cNvGrpSpPr/>
          <p:nvPr/>
        </p:nvGrpSpPr>
        <p:grpSpPr>
          <a:xfrm>
            <a:off x="16758440" y="7446999"/>
            <a:ext cx="3179760" cy="4449578"/>
            <a:chOff x="15939290" y="7446999"/>
            <a:chExt cx="3179760" cy="4449578"/>
          </a:xfrm>
        </p:grpSpPr>
        <p:sp>
          <p:nvSpPr>
            <p:cNvPr id="11" name="Oval 27">
              <a:extLst>
                <a:ext uri="{FF2B5EF4-FFF2-40B4-BE49-F238E27FC236}">
                  <a16:creationId xmlns:a16="http://schemas.microsoft.com/office/drawing/2014/main" id="{AACD099E-B91E-4847-9371-2B353427C092}"/>
                </a:ext>
              </a:extLst>
            </p:cNvPr>
            <p:cNvSpPr/>
            <p:nvPr/>
          </p:nvSpPr>
          <p:spPr>
            <a:xfrm>
              <a:off x="17456668" y="9003934"/>
              <a:ext cx="145004" cy="1450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6" name="Shape 2547">
              <a:extLst>
                <a:ext uri="{FF2B5EF4-FFF2-40B4-BE49-F238E27FC236}">
                  <a16:creationId xmlns:a16="http://schemas.microsoft.com/office/drawing/2014/main" id="{1ADEBB54-0287-4EA0-94E7-66FA8E78E575}"/>
                </a:ext>
              </a:extLst>
            </p:cNvPr>
            <p:cNvSpPr/>
            <p:nvPr/>
          </p:nvSpPr>
          <p:spPr>
            <a:xfrm>
              <a:off x="16989170" y="7446999"/>
              <a:ext cx="1080000" cy="108000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6"/>
            </a:solidFill>
            <a:ln w="12700">
              <a:miter lim="400000"/>
            </a:ln>
          </p:spPr>
          <p:txBody>
            <a:bodyPr lIns="15478" tIns="15478" rIns="15478" bIns="15478" anchor="ctr"/>
            <a:lstStyle/>
            <a:p>
              <a:pPr defTabSz="1857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p>
          </p:txBody>
        </p:sp>
        <p:sp>
          <p:nvSpPr>
            <p:cNvPr id="34" name="TextBox 49">
              <a:extLst>
                <a:ext uri="{FF2B5EF4-FFF2-40B4-BE49-F238E27FC236}">
                  <a16:creationId xmlns:a16="http://schemas.microsoft.com/office/drawing/2014/main" id="{AE6A2026-90B2-4C6E-BA1E-5CE6A72805BD}"/>
                </a:ext>
              </a:extLst>
            </p:cNvPr>
            <p:cNvSpPr txBox="1"/>
            <p:nvPr/>
          </p:nvSpPr>
          <p:spPr>
            <a:xfrm>
              <a:off x="16986393" y="9503971"/>
              <a:ext cx="1085554" cy="327975"/>
            </a:xfrm>
            <a:prstGeom prst="rect">
              <a:avLst/>
            </a:prstGeom>
            <a:noFill/>
          </p:spPr>
          <p:txBody>
            <a:bodyPr wrap="none" rtlCol="0" anchor="ctr" anchorCtr="0">
              <a:spAutoFit/>
            </a:bodyPr>
            <a:lstStyle/>
            <a:p>
              <a:pPr algn="ctr" defTabSz="1087636">
                <a:lnSpc>
                  <a:spcPts val="1642"/>
                </a:lnSpc>
                <a:spcBef>
                  <a:spcPct val="20000"/>
                </a:spcBef>
              </a:pPr>
              <a:r>
                <a:rPr lang="en-US" sz="2800" b="1" dirty="0">
                  <a:solidFill>
                    <a:srgbClr val="4F616E"/>
                  </a:solidFill>
                  <a:latin typeface="Arial" panose="020B0604020202020204" pitchFamily="34" charset="0"/>
                  <a:cs typeface="Arial" panose="020B0604020202020204" pitchFamily="34" charset="0"/>
                </a:rPr>
                <a:t>2.017</a:t>
              </a:r>
            </a:p>
          </p:txBody>
        </p:sp>
        <p:grpSp>
          <p:nvGrpSpPr>
            <p:cNvPr id="41" name="Grupo 40">
              <a:extLst>
                <a:ext uri="{FF2B5EF4-FFF2-40B4-BE49-F238E27FC236}">
                  <a16:creationId xmlns:a16="http://schemas.microsoft.com/office/drawing/2014/main" id="{75BE5A2E-A00C-4E38-83AE-6369970D9806}"/>
                </a:ext>
              </a:extLst>
            </p:cNvPr>
            <p:cNvGrpSpPr/>
            <p:nvPr/>
          </p:nvGrpSpPr>
          <p:grpSpPr>
            <a:xfrm>
              <a:off x="15939290" y="9989586"/>
              <a:ext cx="3179760" cy="1906991"/>
              <a:chOff x="14993940" y="9991211"/>
              <a:chExt cx="3179760" cy="1906991"/>
            </a:xfrm>
          </p:grpSpPr>
          <p:sp>
            <p:nvSpPr>
              <p:cNvPr id="36" name="Rectángulo: esquinas redondeadas 35">
                <a:extLst>
                  <a:ext uri="{FF2B5EF4-FFF2-40B4-BE49-F238E27FC236}">
                    <a16:creationId xmlns:a16="http://schemas.microsoft.com/office/drawing/2014/main" id="{CC670D67-7864-406B-BCB9-512BD0FC1E20}"/>
                  </a:ext>
                </a:extLst>
              </p:cNvPr>
              <p:cNvSpPr/>
              <p:nvPr/>
            </p:nvSpPr>
            <p:spPr>
              <a:xfrm>
                <a:off x="14993940" y="9991211"/>
                <a:ext cx="3179760" cy="1906991"/>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dirty="0"/>
              </a:p>
            </p:txBody>
          </p:sp>
          <p:sp>
            <p:nvSpPr>
              <p:cNvPr id="35" name="Subtitle 2">
                <a:extLst>
                  <a:ext uri="{FF2B5EF4-FFF2-40B4-BE49-F238E27FC236}">
                    <a16:creationId xmlns:a16="http://schemas.microsoft.com/office/drawing/2014/main" id="{8A767DC5-89E6-4048-905C-8C8247094191}"/>
                  </a:ext>
                </a:extLst>
              </p:cNvPr>
              <p:cNvSpPr txBox="1">
                <a:spLocks/>
              </p:cNvSpPr>
              <p:nvPr/>
            </p:nvSpPr>
            <p:spPr>
              <a:xfrm>
                <a:off x="15059144" y="10018402"/>
                <a:ext cx="3049352" cy="1852609"/>
              </a:xfrm>
              <a:prstGeom prst="rect">
                <a:avLst/>
              </a:prstGeom>
            </p:spPr>
            <p:txBody>
              <a:bodyPr vert="horz" wrap="square" lIns="88378" tIns="44189" rIns="88378" bIns="4418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b="1" dirty="0">
                    <a:solidFill>
                      <a:srgbClr val="4F616E"/>
                    </a:solidFill>
                    <a:latin typeface="Arial" panose="020B0604020202020204" pitchFamily="34" charset="0"/>
                    <a:cs typeface="Arial" panose="020B0604020202020204" pitchFamily="34" charset="0"/>
                  </a:rPr>
                  <a:t>27.001 LA</a:t>
                </a:r>
              </a:p>
              <a:p>
                <a:pPr>
                  <a:lnSpc>
                    <a:spcPct val="100000"/>
                  </a:lnSpc>
                </a:pPr>
                <a:r>
                  <a:rPr lang="es-ES" b="1" dirty="0">
                    <a:solidFill>
                      <a:srgbClr val="4F616E"/>
                    </a:solidFill>
                    <a:latin typeface="Arial" panose="020B0604020202020204" pitchFamily="34" charset="0"/>
                    <a:cs typeface="Arial" panose="020B0604020202020204" pitchFamily="34" charset="0"/>
                  </a:rPr>
                  <a:t>Certified Professional Penetration Tester</a:t>
                </a:r>
              </a:p>
              <a:p>
                <a:pPr>
                  <a:lnSpc>
                    <a:spcPts val="1642"/>
                  </a:lnSpc>
                </a:pPr>
                <a:endParaRPr lang="en-US" sz="975" dirty="0">
                  <a:solidFill>
                    <a:schemeClr val="tx1"/>
                  </a:solidFill>
                  <a:latin typeface="Lato Light" charset="0"/>
                  <a:ea typeface="Lato Light" charset="0"/>
                  <a:cs typeface="Lato Light" charset="0"/>
                </a:endParaRPr>
              </a:p>
            </p:txBody>
          </p:sp>
        </p:grpSp>
      </p:grpSp>
      <p:grpSp>
        <p:nvGrpSpPr>
          <p:cNvPr id="51" name="Grupo 50">
            <a:extLst>
              <a:ext uri="{FF2B5EF4-FFF2-40B4-BE49-F238E27FC236}">
                <a16:creationId xmlns:a16="http://schemas.microsoft.com/office/drawing/2014/main" id="{DE462A88-D5E2-4034-996F-763425133E77}"/>
              </a:ext>
            </a:extLst>
          </p:cNvPr>
          <p:cNvGrpSpPr/>
          <p:nvPr/>
        </p:nvGrpSpPr>
        <p:grpSpPr>
          <a:xfrm>
            <a:off x="13259396" y="7271631"/>
            <a:ext cx="1848800" cy="3364879"/>
            <a:chOff x="12688399" y="7271631"/>
            <a:chExt cx="1848800" cy="3364879"/>
          </a:xfrm>
        </p:grpSpPr>
        <p:sp>
          <p:nvSpPr>
            <p:cNvPr id="12" name="Oval 28">
              <a:extLst>
                <a:ext uri="{FF2B5EF4-FFF2-40B4-BE49-F238E27FC236}">
                  <a16:creationId xmlns:a16="http://schemas.microsoft.com/office/drawing/2014/main" id="{CA96AA05-091B-4F2F-A01D-6A2DA96EBBD7}"/>
                </a:ext>
              </a:extLst>
            </p:cNvPr>
            <p:cNvSpPr/>
            <p:nvPr/>
          </p:nvSpPr>
          <p:spPr>
            <a:xfrm>
              <a:off x="13540297" y="8984894"/>
              <a:ext cx="145004" cy="1450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5" name="Shape 2783">
              <a:extLst>
                <a:ext uri="{FF2B5EF4-FFF2-40B4-BE49-F238E27FC236}">
                  <a16:creationId xmlns:a16="http://schemas.microsoft.com/office/drawing/2014/main" id="{D3B7B535-56EA-4484-8C2E-FEE4063BFD43}"/>
                </a:ext>
              </a:extLst>
            </p:cNvPr>
            <p:cNvSpPr/>
            <p:nvPr/>
          </p:nvSpPr>
          <p:spPr>
            <a:xfrm>
              <a:off x="13072799" y="9556510"/>
              <a:ext cx="1080000" cy="1080000"/>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accent4">
                <a:lumMod val="75000"/>
              </a:schemeClr>
            </a:solidFill>
            <a:ln w="12700">
              <a:miter lim="400000"/>
            </a:ln>
          </p:spPr>
          <p:txBody>
            <a:bodyPr lIns="15478" tIns="15478" rIns="15478" bIns="15478" anchor="ctr"/>
            <a:lstStyle/>
            <a:p>
              <a:pPr defTabSz="1857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p>
          </p:txBody>
        </p:sp>
        <p:sp>
          <p:nvSpPr>
            <p:cNvPr id="38" name="TextBox 39">
              <a:extLst>
                <a:ext uri="{FF2B5EF4-FFF2-40B4-BE49-F238E27FC236}">
                  <a16:creationId xmlns:a16="http://schemas.microsoft.com/office/drawing/2014/main" id="{8A0633DA-401E-44CD-8FB5-6136AAF1EA4D}"/>
                </a:ext>
              </a:extLst>
            </p:cNvPr>
            <p:cNvSpPr txBox="1"/>
            <p:nvPr/>
          </p:nvSpPr>
          <p:spPr>
            <a:xfrm>
              <a:off x="13070022" y="8361695"/>
              <a:ext cx="1085555" cy="327975"/>
            </a:xfrm>
            <a:prstGeom prst="rect">
              <a:avLst/>
            </a:prstGeom>
            <a:noFill/>
          </p:spPr>
          <p:txBody>
            <a:bodyPr wrap="none" rtlCol="0" anchor="ctr" anchorCtr="0">
              <a:spAutoFit/>
            </a:bodyPr>
            <a:lstStyle/>
            <a:p>
              <a:pPr algn="ctr" defTabSz="1087636">
                <a:lnSpc>
                  <a:spcPts val="1642"/>
                </a:lnSpc>
                <a:spcBef>
                  <a:spcPct val="20000"/>
                </a:spcBef>
              </a:pPr>
              <a:r>
                <a:rPr lang="en-US" sz="2800" b="1" dirty="0">
                  <a:solidFill>
                    <a:srgbClr val="4F616E"/>
                  </a:solidFill>
                  <a:latin typeface="Arial" panose="020B0604020202020204" pitchFamily="34" charset="0"/>
                  <a:cs typeface="Arial" panose="020B0604020202020204" pitchFamily="34" charset="0"/>
                </a:rPr>
                <a:t>2.015</a:t>
              </a:r>
            </a:p>
          </p:txBody>
        </p:sp>
        <p:grpSp>
          <p:nvGrpSpPr>
            <p:cNvPr id="43" name="Grupo 42">
              <a:extLst>
                <a:ext uri="{FF2B5EF4-FFF2-40B4-BE49-F238E27FC236}">
                  <a16:creationId xmlns:a16="http://schemas.microsoft.com/office/drawing/2014/main" id="{74FEACE6-FA60-42D8-A928-612867A2F1A9}"/>
                </a:ext>
              </a:extLst>
            </p:cNvPr>
            <p:cNvGrpSpPr/>
            <p:nvPr/>
          </p:nvGrpSpPr>
          <p:grpSpPr>
            <a:xfrm>
              <a:off x="12688399" y="7271631"/>
              <a:ext cx="1848800" cy="695959"/>
              <a:chOff x="12688399" y="7366881"/>
              <a:chExt cx="1848800" cy="695959"/>
            </a:xfrm>
          </p:grpSpPr>
          <p:sp>
            <p:nvSpPr>
              <p:cNvPr id="39" name="Rectángulo: esquinas redondeadas 38">
                <a:extLst>
                  <a:ext uri="{FF2B5EF4-FFF2-40B4-BE49-F238E27FC236}">
                    <a16:creationId xmlns:a16="http://schemas.microsoft.com/office/drawing/2014/main" id="{587CF341-F2F9-4524-B62F-3FE869FD0163}"/>
                  </a:ext>
                </a:extLst>
              </p:cNvPr>
              <p:cNvSpPr/>
              <p:nvPr/>
            </p:nvSpPr>
            <p:spPr>
              <a:xfrm>
                <a:off x="12917858" y="7366881"/>
                <a:ext cx="1389883" cy="695959"/>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8" name="Subtitle 2">
                <a:extLst>
                  <a:ext uri="{FF2B5EF4-FFF2-40B4-BE49-F238E27FC236}">
                    <a16:creationId xmlns:a16="http://schemas.microsoft.com/office/drawing/2014/main" id="{B6D7B540-FF13-494F-8820-B786C52A64A2}"/>
                  </a:ext>
                </a:extLst>
              </p:cNvPr>
              <p:cNvSpPr txBox="1">
                <a:spLocks/>
              </p:cNvSpPr>
              <p:nvPr/>
            </p:nvSpPr>
            <p:spPr>
              <a:xfrm>
                <a:off x="12688399" y="7558286"/>
                <a:ext cx="1848800" cy="313149"/>
              </a:xfrm>
              <a:prstGeom prst="rect">
                <a:avLst/>
              </a:prstGeom>
            </p:spPr>
            <p:txBody>
              <a:bodyPr vert="horz" wrap="square" lIns="88378" tIns="44189" rIns="88378" bIns="4418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642"/>
                  </a:lnSpc>
                </a:pPr>
                <a:r>
                  <a:rPr lang="en-US" b="1" dirty="0">
                    <a:solidFill>
                      <a:srgbClr val="4F616E"/>
                    </a:solidFill>
                    <a:latin typeface="Arial" panose="020B0604020202020204" pitchFamily="34" charset="0"/>
                    <a:ea typeface="Lato" charset="0"/>
                    <a:cs typeface="Arial" panose="020B0604020202020204" pitchFamily="34" charset="0"/>
                  </a:rPr>
                  <a:t>CISA</a:t>
                </a:r>
              </a:p>
            </p:txBody>
          </p:sp>
        </p:grpSp>
      </p:grpSp>
      <p:grpSp>
        <p:nvGrpSpPr>
          <p:cNvPr id="45" name="Grupo 44">
            <a:extLst>
              <a:ext uri="{FF2B5EF4-FFF2-40B4-BE49-F238E27FC236}">
                <a16:creationId xmlns:a16="http://schemas.microsoft.com/office/drawing/2014/main" id="{A7615CF8-17C3-4B59-9A71-30B04D6559A2}"/>
              </a:ext>
            </a:extLst>
          </p:cNvPr>
          <p:cNvGrpSpPr/>
          <p:nvPr/>
        </p:nvGrpSpPr>
        <p:grpSpPr>
          <a:xfrm>
            <a:off x="627530" y="417324"/>
            <a:ext cx="10578352" cy="432032"/>
            <a:chOff x="627530" y="417324"/>
            <a:chExt cx="10578352" cy="432032"/>
          </a:xfrm>
        </p:grpSpPr>
        <p:sp>
          <p:nvSpPr>
            <p:cNvPr id="46" name="Rectángulo: esquinas redondeadas 45">
              <a:extLst>
                <a:ext uri="{FF2B5EF4-FFF2-40B4-BE49-F238E27FC236}">
                  <a16:creationId xmlns:a16="http://schemas.microsoft.com/office/drawing/2014/main" id="{892B6E58-7913-4407-817E-610A0F05FA5F}"/>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https://www.linkedin.com/in/tobal</a:t>
              </a:r>
            </a:p>
          </p:txBody>
        </p:sp>
        <p:pic>
          <p:nvPicPr>
            <p:cNvPr id="47" name="Imagen 46">
              <a:extLst>
                <a:ext uri="{FF2B5EF4-FFF2-40B4-BE49-F238E27FC236}">
                  <a16:creationId xmlns:a16="http://schemas.microsoft.com/office/drawing/2014/main" id="{3AFDFEB8-494A-4D32-A05F-03720C95FB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4"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Policies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40</a:t>
            </a:fld>
            <a:endParaRPr lang="es-ES"/>
          </a:p>
        </p:txBody>
      </p:sp>
      <p:pic>
        <p:nvPicPr>
          <p:cNvPr id="15" name="Imagen 14">
            <a:extLst>
              <a:ext uri="{FF2B5EF4-FFF2-40B4-BE49-F238E27FC236}">
                <a16:creationId xmlns:a16="http://schemas.microsoft.com/office/drawing/2014/main" id="{0B6E8575-C127-4D5C-9212-C02E4B6ECEFB}"/>
              </a:ext>
            </a:extLst>
          </p:cNvPr>
          <p:cNvPicPr>
            <a:picLocks noChangeAspect="1"/>
          </p:cNvPicPr>
          <p:nvPr/>
        </p:nvPicPr>
        <p:blipFill>
          <a:blip r:embed="rId2"/>
          <a:stretch>
            <a:fillRect/>
          </a:stretch>
        </p:blipFill>
        <p:spPr>
          <a:xfrm>
            <a:off x="1187334" y="2675467"/>
            <a:ext cx="11004665" cy="8183405"/>
          </a:xfrm>
          <a:prstGeom prst="rect">
            <a:avLst/>
          </a:prstGeom>
        </p:spPr>
      </p:pic>
      <p:grpSp>
        <p:nvGrpSpPr>
          <p:cNvPr id="7" name="Grupo 6">
            <a:extLst>
              <a:ext uri="{FF2B5EF4-FFF2-40B4-BE49-F238E27FC236}">
                <a16:creationId xmlns:a16="http://schemas.microsoft.com/office/drawing/2014/main" id="{03B7D400-56CD-4E4A-BCCB-6128FED4C564}"/>
              </a:ext>
            </a:extLst>
          </p:cNvPr>
          <p:cNvGrpSpPr/>
          <p:nvPr/>
        </p:nvGrpSpPr>
        <p:grpSpPr>
          <a:xfrm>
            <a:off x="2873607" y="3126945"/>
            <a:ext cx="20018621" cy="895406"/>
            <a:chOff x="2873607" y="3126945"/>
            <a:chExt cx="20018621" cy="895406"/>
          </a:xfrm>
        </p:grpSpPr>
        <p:sp>
          <p:nvSpPr>
            <p:cNvPr id="21" name="Rectángulo: esquinas redondeadas 20">
              <a:extLst>
                <a:ext uri="{FF2B5EF4-FFF2-40B4-BE49-F238E27FC236}">
                  <a16:creationId xmlns:a16="http://schemas.microsoft.com/office/drawing/2014/main" id="{1841F373-D9D7-4A74-8480-4C40FACC7217}"/>
                </a:ext>
              </a:extLst>
            </p:cNvPr>
            <p:cNvSpPr/>
            <p:nvPr/>
          </p:nvSpPr>
          <p:spPr>
            <a:xfrm>
              <a:off x="2873607" y="3126945"/>
              <a:ext cx="1655750" cy="662300"/>
            </a:xfrm>
            <a:prstGeom prst="roundRect">
              <a:avLst/>
            </a:prstGeom>
            <a:solidFill>
              <a:srgbClr val="3879B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grpSp>
          <p:nvGrpSpPr>
            <p:cNvPr id="3" name="Grupo 2">
              <a:extLst>
                <a:ext uri="{FF2B5EF4-FFF2-40B4-BE49-F238E27FC236}">
                  <a16:creationId xmlns:a16="http://schemas.microsoft.com/office/drawing/2014/main" id="{ED0009A6-552C-41DC-A1BA-FB43044E635F}"/>
                </a:ext>
              </a:extLst>
            </p:cNvPr>
            <p:cNvGrpSpPr/>
            <p:nvPr/>
          </p:nvGrpSpPr>
          <p:grpSpPr>
            <a:xfrm>
              <a:off x="9669094" y="3168685"/>
              <a:ext cx="13223134" cy="853666"/>
              <a:chOff x="9669094" y="3168685"/>
              <a:chExt cx="13223134" cy="853666"/>
            </a:xfrm>
          </p:grpSpPr>
          <p:sp>
            <p:nvSpPr>
              <p:cNvPr id="16" name="Flecha: a la derecha 15">
                <a:extLst>
                  <a:ext uri="{FF2B5EF4-FFF2-40B4-BE49-F238E27FC236}">
                    <a16:creationId xmlns:a16="http://schemas.microsoft.com/office/drawing/2014/main" id="{D6236722-64A4-442D-B84E-2BBC76EDF1DB}"/>
                  </a:ext>
                </a:extLst>
              </p:cNvPr>
              <p:cNvSpPr/>
              <p:nvPr/>
            </p:nvSpPr>
            <p:spPr>
              <a:xfrm rot="10800000">
                <a:off x="9669094" y="3168685"/>
                <a:ext cx="4610620" cy="53394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26" name="CuadroTexto 25">
                <a:extLst>
                  <a:ext uri="{FF2B5EF4-FFF2-40B4-BE49-F238E27FC236}">
                    <a16:creationId xmlns:a16="http://schemas.microsoft.com/office/drawing/2014/main" id="{4B22DC79-30AD-40B2-AC1E-8158A08106A5}"/>
                  </a:ext>
                </a:extLst>
              </p:cNvPr>
              <p:cNvSpPr txBox="1"/>
              <p:nvPr/>
            </p:nvSpPr>
            <p:spPr>
              <a:xfrm>
                <a:off x="14612228" y="3191354"/>
                <a:ext cx="8280000" cy="830997"/>
              </a:xfrm>
              <a:prstGeom prst="rect">
                <a:avLst/>
              </a:prstGeom>
              <a:noFill/>
            </p:spPr>
            <p:txBody>
              <a:bodyPr wrap="square" rtlCol="0">
                <a:spAutoFit/>
              </a:bodyPr>
              <a:lstStyle/>
              <a:p>
                <a:r>
                  <a:rPr lang="es-ES" sz="2400" dirty="0">
                    <a:solidFill>
                      <a:srgbClr val="4F616E"/>
                    </a:solidFill>
                    <a:latin typeface="Arial" panose="020B0604020202020204" pitchFamily="34" charset="0"/>
                    <a:cs typeface="Arial" panose="020B0604020202020204" pitchFamily="34" charset="0"/>
                    <a:sym typeface="Arial Narrow"/>
                  </a:rPr>
                  <a:t>Es la fecha de la versión de la estructura del json. Es un valor fijo, pero obligatorio.</a:t>
                </a:r>
              </a:p>
            </p:txBody>
          </p:sp>
        </p:grpSp>
      </p:grpSp>
      <p:grpSp>
        <p:nvGrpSpPr>
          <p:cNvPr id="8" name="Grupo 7">
            <a:extLst>
              <a:ext uri="{FF2B5EF4-FFF2-40B4-BE49-F238E27FC236}">
                <a16:creationId xmlns:a16="http://schemas.microsoft.com/office/drawing/2014/main" id="{ABBEC7C5-7620-4649-946E-0AA009A6BAA4}"/>
              </a:ext>
            </a:extLst>
          </p:cNvPr>
          <p:cNvGrpSpPr/>
          <p:nvPr/>
        </p:nvGrpSpPr>
        <p:grpSpPr>
          <a:xfrm>
            <a:off x="4038937" y="4450414"/>
            <a:ext cx="18669534" cy="662300"/>
            <a:chOff x="4038937" y="4450414"/>
            <a:chExt cx="18669534" cy="662300"/>
          </a:xfrm>
        </p:grpSpPr>
        <p:sp>
          <p:nvSpPr>
            <p:cNvPr id="22" name="Rectángulo: esquinas redondeadas 21">
              <a:extLst>
                <a:ext uri="{FF2B5EF4-FFF2-40B4-BE49-F238E27FC236}">
                  <a16:creationId xmlns:a16="http://schemas.microsoft.com/office/drawing/2014/main" id="{25A4596A-155C-4E06-B0EF-A589796D0EF9}"/>
                </a:ext>
              </a:extLst>
            </p:cNvPr>
            <p:cNvSpPr/>
            <p:nvPr/>
          </p:nvSpPr>
          <p:spPr>
            <a:xfrm>
              <a:off x="4038937" y="4450414"/>
              <a:ext cx="1125910" cy="662300"/>
            </a:xfrm>
            <a:prstGeom prst="roundRect">
              <a:avLst/>
            </a:prstGeom>
            <a:solidFill>
              <a:srgbClr val="3879B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989096B7-5375-4DCC-B14E-3435C17A9BC6}"/>
                </a:ext>
              </a:extLst>
            </p:cNvPr>
            <p:cNvGrpSpPr/>
            <p:nvPr/>
          </p:nvGrpSpPr>
          <p:grpSpPr>
            <a:xfrm>
              <a:off x="9669093" y="4490881"/>
              <a:ext cx="13039378" cy="533945"/>
              <a:chOff x="9669093" y="4490881"/>
              <a:chExt cx="13039378" cy="533945"/>
            </a:xfrm>
          </p:grpSpPr>
          <p:sp>
            <p:nvSpPr>
              <p:cNvPr id="17" name="Flecha: a la derecha 16">
                <a:extLst>
                  <a:ext uri="{FF2B5EF4-FFF2-40B4-BE49-F238E27FC236}">
                    <a16:creationId xmlns:a16="http://schemas.microsoft.com/office/drawing/2014/main" id="{7ABC9856-69BF-4E75-923D-8AE0DC593243}"/>
                  </a:ext>
                </a:extLst>
              </p:cNvPr>
              <p:cNvSpPr/>
              <p:nvPr/>
            </p:nvSpPr>
            <p:spPr>
              <a:xfrm rot="10800000">
                <a:off x="9669093" y="4490881"/>
                <a:ext cx="4610620" cy="53394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27" name="CuadroTexto 26">
                <a:extLst>
                  <a:ext uri="{FF2B5EF4-FFF2-40B4-BE49-F238E27FC236}">
                    <a16:creationId xmlns:a16="http://schemas.microsoft.com/office/drawing/2014/main" id="{ED2CE10C-21A5-47F0-AECE-C0FAD541C047}"/>
                  </a:ext>
                </a:extLst>
              </p:cNvPr>
              <p:cNvSpPr txBox="1"/>
              <p:nvPr/>
            </p:nvSpPr>
            <p:spPr>
              <a:xfrm>
                <a:off x="14428471" y="4509774"/>
                <a:ext cx="8280000" cy="461665"/>
              </a:xfrm>
              <a:prstGeom prst="rect">
                <a:avLst/>
              </a:prstGeom>
              <a:noFill/>
            </p:spPr>
            <p:txBody>
              <a:bodyPr wrap="square" rtlCol="0">
                <a:spAutoFit/>
              </a:bodyPr>
              <a:lstStyle/>
              <a:p>
                <a:r>
                  <a:rPr lang="es-ES" sz="2400" dirty="0">
                    <a:solidFill>
                      <a:srgbClr val="4F616E"/>
                    </a:solidFill>
                    <a:latin typeface="Arial" panose="020B0604020202020204" pitchFamily="34" charset="0"/>
                    <a:cs typeface="Arial" panose="020B0604020202020204" pitchFamily="34" charset="0"/>
                  </a:rPr>
                  <a:t>Identificador de la policy, es optativo.</a:t>
                </a:r>
              </a:p>
            </p:txBody>
          </p:sp>
        </p:grpSp>
      </p:grpSp>
      <p:grpSp>
        <p:nvGrpSpPr>
          <p:cNvPr id="32" name="Grupo 31">
            <a:extLst>
              <a:ext uri="{FF2B5EF4-FFF2-40B4-BE49-F238E27FC236}">
                <a16:creationId xmlns:a16="http://schemas.microsoft.com/office/drawing/2014/main" id="{4CD45F22-E7EE-4919-BEB8-85ACEC43EACA}"/>
              </a:ext>
            </a:extLst>
          </p:cNvPr>
          <p:cNvGrpSpPr/>
          <p:nvPr/>
        </p:nvGrpSpPr>
        <p:grpSpPr>
          <a:xfrm>
            <a:off x="4038937" y="5149958"/>
            <a:ext cx="19583063" cy="2709217"/>
            <a:chOff x="4038937" y="5149958"/>
            <a:chExt cx="19583063" cy="2709217"/>
          </a:xfrm>
        </p:grpSpPr>
        <p:sp>
          <p:nvSpPr>
            <p:cNvPr id="23" name="Rectángulo: esquinas redondeadas 22">
              <a:extLst>
                <a:ext uri="{FF2B5EF4-FFF2-40B4-BE49-F238E27FC236}">
                  <a16:creationId xmlns:a16="http://schemas.microsoft.com/office/drawing/2014/main" id="{5D308CF8-F6E6-4352-B008-3EE8A2F0B388}"/>
                </a:ext>
              </a:extLst>
            </p:cNvPr>
            <p:cNvSpPr/>
            <p:nvPr/>
          </p:nvSpPr>
          <p:spPr>
            <a:xfrm>
              <a:off x="4038937" y="5219312"/>
              <a:ext cx="1630343" cy="1798398"/>
            </a:xfrm>
            <a:prstGeom prst="roundRect">
              <a:avLst/>
            </a:prstGeom>
            <a:solidFill>
              <a:srgbClr val="3879B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2356FB10-3061-42F0-AB63-6602607DBB92}"/>
                </a:ext>
              </a:extLst>
            </p:cNvPr>
            <p:cNvGrpSpPr/>
            <p:nvPr/>
          </p:nvGrpSpPr>
          <p:grpSpPr>
            <a:xfrm>
              <a:off x="9669093" y="5149958"/>
              <a:ext cx="13952907" cy="2709217"/>
              <a:chOff x="9669093" y="5149958"/>
              <a:chExt cx="13952907" cy="2709217"/>
            </a:xfrm>
          </p:grpSpPr>
          <p:sp>
            <p:nvSpPr>
              <p:cNvPr id="18" name="Flecha: a la derecha 17">
                <a:extLst>
                  <a:ext uri="{FF2B5EF4-FFF2-40B4-BE49-F238E27FC236}">
                    <a16:creationId xmlns:a16="http://schemas.microsoft.com/office/drawing/2014/main" id="{C7B66FA1-0C5E-4A6A-9747-82478C22ECBE}"/>
                  </a:ext>
                </a:extLst>
              </p:cNvPr>
              <p:cNvSpPr/>
              <p:nvPr/>
            </p:nvSpPr>
            <p:spPr>
              <a:xfrm rot="10800000">
                <a:off x="9669093" y="5149958"/>
                <a:ext cx="4610620" cy="53394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2DDC0CCA-0616-456B-BA7E-9A4768F26A73}"/>
                  </a:ext>
                </a:extLst>
              </p:cNvPr>
              <p:cNvSpPr/>
              <p:nvPr/>
            </p:nvSpPr>
            <p:spPr>
              <a:xfrm rot="10800000">
                <a:off x="9669093" y="5809035"/>
                <a:ext cx="4610620" cy="53394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63D78941-E5CA-4A9E-A401-B087E676428D}"/>
                  </a:ext>
                </a:extLst>
              </p:cNvPr>
              <p:cNvSpPr/>
              <p:nvPr/>
            </p:nvSpPr>
            <p:spPr>
              <a:xfrm rot="10800000">
                <a:off x="9669093" y="6468113"/>
                <a:ext cx="4610620" cy="53394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28" name="CuadroTexto 27">
                <a:extLst>
                  <a:ext uri="{FF2B5EF4-FFF2-40B4-BE49-F238E27FC236}">
                    <a16:creationId xmlns:a16="http://schemas.microsoft.com/office/drawing/2014/main" id="{8715E2F9-99B5-40E1-A8BF-07D3328D2DD1}"/>
                  </a:ext>
                </a:extLst>
              </p:cNvPr>
              <p:cNvSpPr txBox="1"/>
              <p:nvPr/>
            </p:nvSpPr>
            <p:spPr>
              <a:xfrm>
                <a:off x="14612228" y="5181519"/>
                <a:ext cx="9009772" cy="2677656"/>
              </a:xfrm>
              <a:prstGeom prst="rect">
                <a:avLst/>
              </a:prstGeom>
              <a:noFill/>
            </p:spPr>
            <p:txBody>
              <a:bodyPr wrap="square" rtlCol="0">
                <a:spAutoFit/>
              </a:bodyPr>
              <a:lstStyle/>
              <a:p>
                <a:r>
                  <a:rPr lang="es-ES" sz="2400" dirty="0">
                    <a:solidFill>
                      <a:srgbClr val="4F616E"/>
                    </a:solidFill>
                    <a:latin typeface="Arial" panose="020B0604020202020204" pitchFamily="34" charset="0"/>
                    <a:cs typeface="Arial" panose="020B0604020202020204" pitchFamily="34" charset="0"/>
                  </a:rPr>
                  <a:t>“Effect” puede tomar valores “Allow” o “Deny”.</a:t>
                </a:r>
              </a:p>
              <a:p>
                <a:endParaRPr lang="es-ES" sz="2400" dirty="0">
                  <a:solidFill>
                    <a:srgbClr val="4F616E"/>
                  </a:solidFill>
                  <a:latin typeface="Arial" panose="020B0604020202020204" pitchFamily="34" charset="0"/>
                  <a:cs typeface="Arial" panose="020B0604020202020204" pitchFamily="34" charset="0"/>
                </a:endParaRPr>
              </a:p>
              <a:p>
                <a:r>
                  <a:rPr lang="es-ES" sz="2400" dirty="0">
                    <a:solidFill>
                      <a:srgbClr val="4F616E"/>
                    </a:solidFill>
                    <a:latin typeface="Arial" panose="020B0604020202020204" pitchFamily="34" charset="0"/>
                    <a:cs typeface="Arial" panose="020B0604020202020204" pitchFamily="34" charset="0"/>
                  </a:rPr>
                  <a:t>“Action” indica la lista de acciones que se quieren tener en cuenta. Permite “*”.</a:t>
                </a:r>
              </a:p>
              <a:p>
                <a:endParaRPr lang="es-ES" sz="2400" dirty="0">
                  <a:solidFill>
                    <a:srgbClr val="4F616E"/>
                  </a:solidFill>
                  <a:latin typeface="Arial" panose="020B0604020202020204" pitchFamily="34" charset="0"/>
                  <a:cs typeface="Arial" panose="020B0604020202020204" pitchFamily="34" charset="0"/>
                </a:endParaRPr>
              </a:p>
              <a:p>
                <a:r>
                  <a:rPr lang="es-ES" sz="2400" dirty="0">
                    <a:solidFill>
                      <a:srgbClr val="4F616E"/>
                    </a:solidFill>
                    <a:latin typeface="Arial" panose="020B0604020202020204" pitchFamily="34" charset="0"/>
                    <a:cs typeface="Arial" panose="020B0604020202020204" pitchFamily="34" charset="0"/>
                  </a:rPr>
                  <a:t>“Resource” indica el recurso aws al que se le aplicará la policy. Permite “*”.</a:t>
                </a:r>
              </a:p>
            </p:txBody>
          </p:sp>
        </p:grpSp>
      </p:grpSp>
      <p:grpSp>
        <p:nvGrpSpPr>
          <p:cNvPr id="29" name="Grupo 28">
            <a:extLst>
              <a:ext uri="{FF2B5EF4-FFF2-40B4-BE49-F238E27FC236}">
                <a16:creationId xmlns:a16="http://schemas.microsoft.com/office/drawing/2014/main" id="{624D2AD6-8870-483A-ACDF-DA19E6F2C64A}"/>
              </a:ext>
            </a:extLst>
          </p:cNvPr>
          <p:cNvGrpSpPr/>
          <p:nvPr/>
        </p:nvGrpSpPr>
        <p:grpSpPr>
          <a:xfrm>
            <a:off x="627530" y="417324"/>
            <a:ext cx="10578352" cy="432032"/>
            <a:chOff x="627530" y="417324"/>
            <a:chExt cx="10578352" cy="432032"/>
          </a:xfrm>
        </p:grpSpPr>
        <p:sp>
          <p:nvSpPr>
            <p:cNvPr id="30" name="Rectángulo: esquinas redondeadas 29">
              <a:extLst>
                <a:ext uri="{FF2B5EF4-FFF2-40B4-BE49-F238E27FC236}">
                  <a16:creationId xmlns:a16="http://schemas.microsoft.com/office/drawing/2014/main" id="{45F20D0D-74EF-41ED-9581-194E3A29EE52}"/>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https://docs.aws.amazon.com/es_es/IAM/latest/UserGuide/reference_policies_elements.html</a:t>
              </a:r>
            </a:p>
          </p:txBody>
        </p:sp>
        <p:pic>
          <p:nvPicPr>
            <p:cNvPr id="31" name="Imagen 30">
              <a:extLst>
                <a:ext uri="{FF2B5EF4-FFF2-40B4-BE49-F238E27FC236}">
                  <a16:creationId xmlns:a16="http://schemas.microsoft.com/office/drawing/2014/main" id="{98B2C982-BDBA-4C87-9ABB-DBF9253687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227554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Policies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41</a:t>
            </a:fld>
            <a:endParaRPr lang="es-ES"/>
          </a:p>
        </p:txBody>
      </p:sp>
      <p:pic>
        <p:nvPicPr>
          <p:cNvPr id="15" name="Imagen 14">
            <a:extLst>
              <a:ext uri="{FF2B5EF4-FFF2-40B4-BE49-F238E27FC236}">
                <a16:creationId xmlns:a16="http://schemas.microsoft.com/office/drawing/2014/main" id="{0B6E8575-C127-4D5C-9212-C02E4B6ECEFB}"/>
              </a:ext>
            </a:extLst>
          </p:cNvPr>
          <p:cNvPicPr>
            <a:picLocks noChangeAspect="1"/>
          </p:cNvPicPr>
          <p:nvPr/>
        </p:nvPicPr>
        <p:blipFill>
          <a:blip r:embed="rId2"/>
          <a:stretch>
            <a:fillRect/>
          </a:stretch>
        </p:blipFill>
        <p:spPr>
          <a:xfrm>
            <a:off x="1187334" y="2675467"/>
            <a:ext cx="11004665" cy="8183405"/>
          </a:xfrm>
          <a:prstGeom prst="rect">
            <a:avLst/>
          </a:prstGeom>
        </p:spPr>
      </p:pic>
      <p:grpSp>
        <p:nvGrpSpPr>
          <p:cNvPr id="7" name="Grupo 6">
            <a:extLst>
              <a:ext uri="{FF2B5EF4-FFF2-40B4-BE49-F238E27FC236}">
                <a16:creationId xmlns:a16="http://schemas.microsoft.com/office/drawing/2014/main" id="{44BD2F3C-DCB3-41EA-BE7A-AC430FED2765}"/>
              </a:ext>
            </a:extLst>
          </p:cNvPr>
          <p:cNvGrpSpPr/>
          <p:nvPr/>
        </p:nvGrpSpPr>
        <p:grpSpPr>
          <a:xfrm>
            <a:off x="4037389" y="7113750"/>
            <a:ext cx="19584611" cy="2437656"/>
            <a:chOff x="4037389" y="7113750"/>
            <a:chExt cx="19584611" cy="2437656"/>
          </a:xfrm>
        </p:grpSpPr>
        <p:sp>
          <p:nvSpPr>
            <p:cNvPr id="21" name="Rectángulo: esquinas redondeadas 20">
              <a:extLst>
                <a:ext uri="{FF2B5EF4-FFF2-40B4-BE49-F238E27FC236}">
                  <a16:creationId xmlns:a16="http://schemas.microsoft.com/office/drawing/2014/main" id="{1841F373-D9D7-4A74-8480-4C40FACC7217}"/>
                </a:ext>
              </a:extLst>
            </p:cNvPr>
            <p:cNvSpPr/>
            <p:nvPr/>
          </p:nvSpPr>
          <p:spPr>
            <a:xfrm>
              <a:off x="4037389" y="7113750"/>
              <a:ext cx="2014276" cy="662300"/>
            </a:xfrm>
            <a:prstGeom prst="roundRect">
              <a:avLst/>
            </a:prstGeom>
            <a:solidFill>
              <a:srgbClr val="3879B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63D78941-E5CA-4A9E-A401-B087E676428D}"/>
                </a:ext>
              </a:extLst>
            </p:cNvPr>
            <p:cNvSpPr/>
            <p:nvPr/>
          </p:nvSpPr>
          <p:spPr>
            <a:xfrm rot="10800000">
              <a:off x="9669093" y="7183005"/>
              <a:ext cx="6524100" cy="53394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28" name="CuadroTexto 27">
              <a:extLst>
                <a:ext uri="{FF2B5EF4-FFF2-40B4-BE49-F238E27FC236}">
                  <a16:creationId xmlns:a16="http://schemas.microsoft.com/office/drawing/2014/main" id="{8715E2F9-99B5-40E1-A8BF-07D3328D2DD1}"/>
                </a:ext>
              </a:extLst>
            </p:cNvPr>
            <p:cNvSpPr txBox="1"/>
            <p:nvPr/>
          </p:nvSpPr>
          <p:spPr>
            <a:xfrm>
              <a:off x="14612228" y="7243082"/>
              <a:ext cx="9009772" cy="2308324"/>
            </a:xfrm>
            <a:prstGeom prst="rect">
              <a:avLst/>
            </a:prstGeom>
            <a:noFill/>
          </p:spPr>
          <p:txBody>
            <a:bodyPr wrap="square" rtlCol="0">
              <a:spAutoFit/>
            </a:bodyPr>
            <a:lstStyle/>
            <a:p>
              <a:r>
                <a:rPr lang="es-ES" sz="2400" dirty="0">
                  <a:solidFill>
                    <a:srgbClr val="4F616E"/>
                  </a:solidFill>
                  <a:latin typeface="Arial" panose="020B0604020202020204" pitchFamily="34" charset="0"/>
                  <a:cs typeface="Arial" panose="020B0604020202020204" pitchFamily="34" charset="0"/>
                </a:rPr>
                <a:t>Ejemplos de condiciones:</a:t>
              </a:r>
            </a:p>
            <a:p>
              <a:endParaRPr lang="es-ES" sz="2400" dirty="0">
                <a:solidFill>
                  <a:srgbClr val="4F616E"/>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2400" dirty="0">
                  <a:solidFill>
                    <a:srgbClr val="4F616E"/>
                  </a:solidFill>
                  <a:latin typeface="Arial" panose="020B0604020202020204" pitchFamily="34" charset="0"/>
                  <a:cs typeface="Arial" panose="020B0604020202020204" pitchFamily="34" charset="0"/>
                </a:rPr>
                <a:t>Restringir a un rango de </a:t>
              </a:r>
              <a:r>
                <a:rPr lang="es-ES" sz="2400" dirty="0" err="1">
                  <a:solidFill>
                    <a:srgbClr val="4F616E"/>
                  </a:solidFill>
                  <a:latin typeface="Arial" panose="020B0604020202020204" pitchFamily="34" charset="0"/>
                  <a:cs typeface="Arial" panose="020B0604020202020204" pitchFamily="34" charset="0"/>
                </a:rPr>
                <a:t>IPs</a:t>
              </a:r>
              <a:r>
                <a:rPr lang="es-ES" sz="2400" dirty="0">
                  <a:solidFill>
                    <a:srgbClr val="4F616E"/>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s-ES" sz="2400" dirty="0">
                  <a:solidFill>
                    <a:srgbClr val="4F616E"/>
                  </a:solidFill>
                  <a:latin typeface="Arial" panose="020B0604020202020204" pitchFamily="34" charset="0"/>
                  <a:cs typeface="Arial" panose="020B0604020202020204" pitchFamily="34" charset="0"/>
                </a:rPr>
                <a:t>Restringir a un rango de tiempo.</a:t>
              </a:r>
            </a:p>
            <a:p>
              <a:pPr marL="285750" indent="-285750">
                <a:buFont typeface="Arial" panose="020B0604020202020204" pitchFamily="34" charset="0"/>
                <a:buChar char="•"/>
              </a:pPr>
              <a:r>
                <a:rPr lang="es-ES" sz="2400" dirty="0">
                  <a:solidFill>
                    <a:srgbClr val="4F616E"/>
                  </a:solidFill>
                  <a:latin typeface="Arial" panose="020B0604020202020204" pitchFamily="34" charset="0"/>
                  <a:cs typeface="Arial" panose="020B0604020202020204" pitchFamily="34" charset="0"/>
                </a:rPr>
                <a:t>Requerir uso de SSL o MFA.</a:t>
              </a:r>
            </a:p>
            <a:p>
              <a:endParaRPr lang="es-ES" sz="2400" dirty="0">
                <a:solidFill>
                  <a:srgbClr val="4F616E"/>
                </a:solidFill>
                <a:latin typeface="Arial" panose="020B0604020202020204" pitchFamily="34" charset="0"/>
                <a:cs typeface="Arial" panose="020B0604020202020204" pitchFamily="34" charset="0"/>
              </a:endParaRPr>
            </a:p>
          </p:txBody>
        </p:sp>
      </p:grpSp>
      <p:grpSp>
        <p:nvGrpSpPr>
          <p:cNvPr id="29" name="Grupo 28">
            <a:extLst>
              <a:ext uri="{FF2B5EF4-FFF2-40B4-BE49-F238E27FC236}">
                <a16:creationId xmlns:a16="http://schemas.microsoft.com/office/drawing/2014/main" id="{624D2AD6-8870-483A-ACDF-DA19E6F2C64A}"/>
              </a:ext>
            </a:extLst>
          </p:cNvPr>
          <p:cNvGrpSpPr/>
          <p:nvPr/>
        </p:nvGrpSpPr>
        <p:grpSpPr>
          <a:xfrm>
            <a:off x="627530" y="417324"/>
            <a:ext cx="10578352" cy="432032"/>
            <a:chOff x="627530" y="417324"/>
            <a:chExt cx="10578352" cy="432032"/>
          </a:xfrm>
        </p:grpSpPr>
        <p:sp>
          <p:nvSpPr>
            <p:cNvPr id="30" name="Rectángulo: esquinas redondeadas 29">
              <a:extLst>
                <a:ext uri="{FF2B5EF4-FFF2-40B4-BE49-F238E27FC236}">
                  <a16:creationId xmlns:a16="http://schemas.microsoft.com/office/drawing/2014/main" id="{45F20D0D-74EF-41ED-9581-194E3A29EE52}"/>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https://docs.aws.amazon.com/es_es/IAM/latest/UserGuide/reference_policies_elements.html</a:t>
              </a:r>
            </a:p>
          </p:txBody>
        </p:sp>
        <p:pic>
          <p:nvPicPr>
            <p:cNvPr id="31" name="Imagen 30">
              <a:extLst>
                <a:ext uri="{FF2B5EF4-FFF2-40B4-BE49-F238E27FC236}">
                  <a16:creationId xmlns:a16="http://schemas.microsoft.com/office/drawing/2014/main" id="{98B2C982-BDBA-4C87-9ABB-DBF9253687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26261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Evaluación de policies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42</a:t>
            </a:fld>
            <a:endParaRPr lang="es-ES"/>
          </a:p>
        </p:txBody>
      </p:sp>
      <p:pic>
        <p:nvPicPr>
          <p:cNvPr id="31" name="Imagen 30">
            <a:extLst>
              <a:ext uri="{FF2B5EF4-FFF2-40B4-BE49-F238E27FC236}">
                <a16:creationId xmlns:a16="http://schemas.microsoft.com/office/drawing/2014/main" id="{98B2C982-BDBA-4C87-9ABB-DBF925368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sp>
        <p:nvSpPr>
          <p:cNvPr id="12" name="Diagrama de flujo: preparación 11">
            <a:extLst>
              <a:ext uri="{FF2B5EF4-FFF2-40B4-BE49-F238E27FC236}">
                <a16:creationId xmlns:a16="http://schemas.microsoft.com/office/drawing/2014/main" id="{81AFD8AF-F92B-4693-8E96-A55A7D464040}"/>
              </a:ext>
            </a:extLst>
          </p:cNvPr>
          <p:cNvSpPr/>
          <p:nvPr/>
        </p:nvSpPr>
        <p:spPr>
          <a:xfrm>
            <a:off x="3670069" y="2994308"/>
            <a:ext cx="2612503" cy="1518897"/>
          </a:xfrm>
          <a:prstGeom prst="flowChartPreparation">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400" dirty="0">
                <a:solidFill>
                  <a:schemeClr val="tx1"/>
                </a:solidFill>
                <a:latin typeface="Arial" panose="020B0604020202020204" pitchFamily="34" charset="0"/>
                <a:cs typeface="Arial" panose="020B0604020202020204" pitchFamily="34" charset="0"/>
              </a:rPr>
              <a:t>Todo empieza en Deny</a:t>
            </a:r>
          </a:p>
        </p:txBody>
      </p:sp>
      <p:grpSp>
        <p:nvGrpSpPr>
          <p:cNvPr id="6" name="Grupo 5">
            <a:extLst>
              <a:ext uri="{FF2B5EF4-FFF2-40B4-BE49-F238E27FC236}">
                <a16:creationId xmlns:a16="http://schemas.microsoft.com/office/drawing/2014/main" id="{E4B9CF3F-A5D9-4EF4-90F6-9DD20B4FFB70}"/>
              </a:ext>
            </a:extLst>
          </p:cNvPr>
          <p:cNvGrpSpPr/>
          <p:nvPr/>
        </p:nvGrpSpPr>
        <p:grpSpPr>
          <a:xfrm>
            <a:off x="4976320" y="4513204"/>
            <a:ext cx="3457491" cy="2999734"/>
            <a:chOff x="3990201" y="4513203"/>
            <a:chExt cx="3457491" cy="2999734"/>
          </a:xfrm>
          <a:solidFill>
            <a:schemeClr val="tx2">
              <a:lumMod val="40000"/>
              <a:lumOff val="60000"/>
            </a:schemeClr>
          </a:solidFill>
        </p:grpSpPr>
        <p:sp>
          <p:nvSpPr>
            <p:cNvPr id="13" name="Diagrama de flujo: proceso 12">
              <a:extLst>
                <a:ext uri="{FF2B5EF4-FFF2-40B4-BE49-F238E27FC236}">
                  <a16:creationId xmlns:a16="http://schemas.microsoft.com/office/drawing/2014/main" id="{4F0C3C04-7F62-4E7A-9533-E082F9B745CE}"/>
                </a:ext>
              </a:extLst>
            </p:cNvPr>
            <p:cNvSpPr/>
            <p:nvPr/>
          </p:nvSpPr>
          <p:spPr>
            <a:xfrm>
              <a:off x="4835189" y="5997155"/>
              <a:ext cx="2612503" cy="1515782"/>
            </a:xfrm>
            <a:prstGeom prst="flowChartProcess">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Se evalúan las diferentes policies</a:t>
              </a:r>
            </a:p>
          </p:txBody>
        </p:sp>
        <p:cxnSp>
          <p:nvCxnSpPr>
            <p:cNvPr id="22" name="Conector: angular 21">
              <a:extLst>
                <a:ext uri="{FF2B5EF4-FFF2-40B4-BE49-F238E27FC236}">
                  <a16:creationId xmlns:a16="http://schemas.microsoft.com/office/drawing/2014/main" id="{5A1CBB29-F1A4-4D38-B405-F8E0EB049321}"/>
                </a:ext>
              </a:extLst>
            </p:cNvPr>
            <p:cNvCxnSpPr>
              <a:stCxn id="12" idx="2"/>
              <a:endCxn id="13" idx="1"/>
            </p:cNvCxnSpPr>
            <p:nvPr/>
          </p:nvCxnSpPr>
          <p:spPr>
            <a:xfrm rot="16200000" flipH="1">
              <a:off x="3291774" y="5211630"/>
              <a:ext cx="2241841" cy="844988"/>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8" name="Grupo 7">
            <a:extLst>
              <a:ext uri="{FF2B5EF4-FFF2-40B4-BE49-F238E27FC236}">
                <a16:creationId xmlns:a16="http://schemas.microsoft.com/office/drawing/2014/main" id="{D5532054-D1EB-4426-97EC-D87911B4A38C}"/>
              </a:ext>
            </a:extLst>
          </p:cNvPr>
          <p:cNvGrpSpPr/>
          <p:nvPr/>
        </p:nvGrpSpPr>
        <p:grpSpPr>
          <a:xfrm>
            <a:off x="8433811" y="5726871"/>
            <a:ext cx="4093374" cy="2056350"/>
            <a:chOff x="7447692" y="5726870"/>
            <a:chExt cx="4093374" cy="2056350"/>
          </a:xfrm>
          <a:solidFill>
            <a:schemeClr val="tx2">
              <a:lumMod val="40000"/>
              <a:lumOff val="60000"/>
            </a:schemeClr>
          </a:solidFill>
        </p:grpSpPr>
        <p:sp>
          <p:nvSpPr>
            <p:cNvPr id="14" name="Diagrama de flujo: decisión 13">
              <a:extLst>
                <a:ext uri="{FF2B5EF4-FFF2-40B4-BE49-F238E27FC236}">
                  <a16:creationId xmlns:a16="http://schemas.microsoft.com/office/drawing/2014/main" id="{FFA561B3-10D1-46D2-97F3-12D0575488F1}"/>
                </a:ext>
              </a:extLst>
            </p:cNvPr>
            <p:cNvSpPr/>
            <p:nvPr/>
          </p:nvSpPr>
          <p:spPr>
            <a:xfrm>
              <a:off x="8559545" y="5726870"/>
              <a:ext cx="2981521" cy="2056350"/>
            </a:xfrm>
            <a:prstGeom prst="flowChartDecision">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¿Existe un Deny explícito?</a:t>
              </a:r>
            </a:p>
          </p:txBody>
        </p:sp>
        <p:cxnSp>
          <p:nvCxnSpPr>
            <p:cNvPr id="23" name="Conector recto de flecha 22">
              <a:extLst>
                <a:ext uri="{FF2B5EF4-FFF2-40B4-BE49-F238E27FC236}">
                  <a16:creationId xmlns:a16="http://schemas.microsoft.com/office/drawing/2014/main" id="{436AD407-DC11-499E-AD7F-577306E9FB26}"/>
                </a:ext>
              </a:extLst>
            </p:cNvPr>
            <p:cNvCxnSpPr>
              <a:stCxn id="13" idx="3"/>
              <a:endCxn id="14" idx="1"/>
            </p:cNvCxnSpPr>
            <p:nvPr/>
          </p:nvCxnSpPr>
          <p:spPr>
            <a:xfrm>
              <a:off x="7447692" y="6755045"/>
              <a:ext cx="1111853" cy="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9" name="Grupo 8">
            <a:extLst>
              <a:ext uri="{FF2B5EF4-FFF2-40B4-BE49-F238E27FC236}">
                <a16:creationId xmlns:a16="http://schemas.microsoft.com/office/drawing/2014/main" id="{8F9572CA-644A-49D1-8FC8-E0993028EA79}"/>
              </a:ext>
            </a:extLst>
          </p:cNvPr>
          <p:cNvGrpSpPr/>
          <p:nvPr/>
        </p:nvGrpSpPr>
        <p:grpSpPr>
          <a:xfrm>
            <a:off x="9545664" y="7783221"/>
            <a:ext cx="2981521" cy="2938472"/>
            <a:chOff x="8559545" y="7783220"/>
            <a:chExt cx="2981521" cy="2938472"/>
          </a:xfrm>
          <a:solidFill>
            <a:schemeClr val="tx2">
              <a:lumMod val="40000"/>
              <a:lumOff val="60000"/>
            </a:schemeClr>
          </a:solidFill>
        </p:grpSpPr>
        <p:sp>
          <p:nvSpPr>
            <p:cNvPr id="18" name="Diagrama de flujo: terminador 17">
              <a:extLst>
                <a:ext uri="{FF2B5EF4-FFF2-40B4-BE49-F238E27FC236}">
                  <a16:creationId xmlns:a16="http://schemas.microsoft.com/office/drawing/2014/main" id="{12B5DD05-6B60-4210-8F54-0F3506936486}"/>
                </a:ext>
              </a:extLst>
            </p:cNvPr>
            <p:cNvSpPr/>
            <p:nvPr/>
          </p:nvSpPr>
          <p:spPr>
            <a:xfrm>
              <a:off x="8559545" y="9205910"/>
              <a:ext cx="2981521" cy="1515782"/>
            </a:xfrm>
            <a:prstGeom prst="flowChartTerminator">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400" dirty="0">
                  <a:solidFill>
                    <a:schemeClr val="tx1"/>
                  </a:solidFill>
                  <a:latin typeface="Arial" panose="020B0604020202020204" pitchFamily="34" charset="0"/>
                  <a:cs typeface="Arial" panose="020B0604020202020204" pitchFamily="34" charset="0"/>
                </a:rPr>
                <a:t>Decisión: Deny</a:t>
              </a:r>
            </a:p>
            <a:p>
              <a:pPr algn="ctr"/>
              <a:r>
                <a:rPr lang="es-ES" sz="2400" dirty="0">
                  <a:solidFill>
                    <a:schemeClr val="tx1"/>
                  </a:solidFill>
                  <a:latin typeface="Arial" panose="020B0604020202020204" pitchFamily="34" charset="0"/>
                  <a:cs typeface="Arial" panose="020B0604020202020204" pitchFamily="34" charset="0"/>
                </a:rPr>
                <a:t>(explícito)</a:t>
              </a:r>
            </a:p>
          </p:txBody>
        </p:sp>
        <p:cxnSp>
          <p:nvCxnSpPr>
            <p:cNvPr id="26" name="Conector recto de flecha 25">
              <a:extLst>
                <a:ext uri="{FF2B5EF4-FFF2-40B4-BE49-F238E27FC236}">
                  <a16:creationId xmlns:a16="http://schemas.microsoft.com/office/drawing/2014/main" id="{E3170A79-58F8-4578-B6FD-105BF2B925DC}"/>
                </a:ext>
              </a:extLst>
            </p:cNvPr>
            <p:cNvCxnSpPr>
              <a:stCxn id="14" idx="2"/>
              <a:endCxn id="18" idx="0"/>
            </p:cNvCxnSpPr>
            <p:nvPr/>
          </p:nvCxnSpPr>
          <p:spPr>
            <a:xfrm>
              <a:off x="10050305" y="7783220"/>
              <a:ext cx="0" cy="142269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82191B26-2B87-404A-AFA6-EAF7D10733A5}"/>
                </a:ext>
              </a:extLst>
            </p:cNvPr>
            <p:cNvSpPr txBox="1"/>
            <p:nvPr/>
          </p:nvSpPr>
          <p:spPr>
            <a:xfrm>
              <a:off x="9436021" y="8208883"/>
              <a:ext cx="614284" cy="461665"/>
            </a:xfrm>
            <a:prstGeom prst="rect">
              <a:avLst/>
            </a:prstGeom>
            <a:solidFill>
              <a:schemeClr val="bg1"/>
            </a:solidFill>
          </p:spPr>
          <p:txBody>
            <a:bodyPr wrap="square" rtlCol="0">
              <a:spAutoFit/>
            </a:bodyPr>
            <a:lstStyle/>
            <a:p>
              <a:r>
                <a:rPr lang="es-ES" sz="2400" dirty="0">
                  <a:solidFill>
                    <a:schemeClr val="tx1"/>
                  </a:solidFill>
                  <a:latin typeface="Arial" panose="020B0604020202020204" pitchFamily="34" charset="0"/>
                  <a:cs typeface="Arial" panose="020B0604020202020204" pitchFamily="34" charset="0"/>
                </a:rPr>
                <a:t>Si</a:t>
              </a:r>
            </a:p>
          </p:txBody>
        </p:sp>
      </p:grpSp>
      <p:grpSp>
        <p:nvGrpSpPr>
          <p:cNvPr id="11" name="Grupo 10">
            <a:extLst>
              <a:ext uri="{FF2B5EF4-FFF2-40B4-BE49-F238E27FC236}">
                <a16:creationId xmlns:a16="http://schemas.microsoft.com/office/drawing/2014/main" id="{FDB8BB6E-BD87-4315-98CD-AC81EE03C41A}"/>
              </a:ext>
            </a:extLst>
          </p:cNvPr>
          <p:cNvGrpSpPr/>
          <p:nvPr/>
        </p:nvGrpSpPr>
        <p:grpSpPr>
          <a:xfrm>
            <a:off x="13639038" y="7783221"/>
            <a:ext cx="2981521" cy="2938472"/>
            <a:chOff x="12652919" y="7783220"/>
            <a:chExt cx="2981521" cy="2938472"/>
          </a:xfrm>
          <a:solidFill>
            <a:schemeClr val="tx2">
              <a:lumMod val="40000"/>
              <a:lumOff val="60000"/>
            </a:schemeClr>
          </a:solidFill>
        </p:grpSpPr>
        <p:sp>
          <p:nvSpPr>
            <p:cNvPr id="19" name="Diagrama de flujo: terminador 18">
              <a:extLst>
                <a:ext uri="{FF2B5EF4-FFF2-40B4-BE49-F238E27FC236}">
                  <a16:creationId xmlns:a16="http://schemas.microsoft.com/office/drawing/2014/main" id="{70231EB9-2BCD-45DD-B28C-1C08122B844A}"/>
                </a:ext>
              </a:extLst>
            </p:cNvPr>
            <p:cNvSpPr/>
            <p:nvPr/>
          </p:nvSpPr>
          <p:spPr>
            <a:xfrm>
              <a:off x="12652919" y="9205910"/>
              <a:ext cx="2981521" cy="1515782"/>
            </a:xfrm>
            <a:prstGeom prst="flowChartTerminator">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Decisión: Allow</a:t>
              </a:r>
            </a:p>
            <a:p>
              <a:r>
                <a:rPr lang="es-ES" sz="2400" dirty="0">
                  <a:solidFill>
                    <a:schemeClr val="tx1"/>
                  </a:solidFill>
                  <a:latin typeface="Arial" panose="020B0604020202020204" pitchFamily="34" charset="0"/>
                  <a:cs typeface="Arial" panose="020B0604020202020204" pitchFamily="34" charset="0"/>
                </a:rPr>
                <a:t>(explícito)</a:t>
              </a:r>
            </a:p>
          </p:txBody>
        </p:sp>
        <p:cxnSp>
          <p:nvCxnSpPr>
            <p:cNvPr id="27" name="Conector recto de flecha 26">
              <a:extLst>
                <a:ext uri="{FF2B5EF4-FFF2-40B4-BE49-F238E27FC236}">
                  <a16:creationId xmlns:a16="http://schemas.microsoft.com/office/drawing/2014/main" id="{CBA579F1-5A28-4861-9F5A-1653F0C4C5C5}"/>
                </a:ext>
              </a:extLst>
            </p:cNvPr>
            <p:cNvCxnSpPr>
              <a:stCxn id="16" idx="2"/>
              <a:endCxn id="19" idx="0"/>
            </p:cNvCxnSpPr>
            <p:nvPr/>
          </p:nvCxnSpPr>
          <p:spPr>
            <a:xfrm>
              <a:off x="14143679" y="7783220"/>
              <a:ext cx="0" cy="142269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7C5BFDC9-E038-4FA0-A263-62D13DD60968}"/>
                </a:ext>
              </a:extLst>
            </p:cNvPr>
            <p:cNvSpPr txBox="1"/>
            <p:nvPr/>
          </p:nvSpPr>
          <p:spPr>
            <a:xfrm>
              <a:off x="13529395" y="8208883"/>
              <a:ext cx="614284" cy="461665"/>
            </a:xfrm>
            <a:prstGeom prst="rect">
              <a:avLst/>
            </a:prstGeom>
            <a:solidFill>
              <a:schemeClr val="bg1"/>
            </a:solidFill>
          </p:spPr>
          <p:txBody>
            <a:bodyPr wrap="square" rtlCol="0">
              <a:spAutoFit/>
            </a:bodyPr>
            <a:lstStyle/>
            <a:p>
              <a:r>
                <a:rPr lang="es-ES" sz="2400" dirty="0">
                  <a:solidFill>
                    <a:schemeClr val="tx1"/>
                  </a:solidFill>
                  <a:latin typeface="Arial" panose="020B0604020202020204" pitchFamily="34" charset="0"/>
                  <a:cs typeface="Arial" panose="020B0604020202020204" pitchFamily="34" charset="0"/>
                </a:rPr>
                <a:t>Si</a:t>
              </a:r>
            </a:p>
          </p:txBody>
        </p:sp>
      </p:grpSp>
      <p:grpSp>
        <p:nvGrpSpPr>
          <p:cNvPr id="10" name="Grupo 9">
            <a:extLst>
              <a:ext uri="{FF2B5EF4-FFF2-40B4-BE49-F238E27FC236}">
                <a16:creationId xmlns:a16="http://schemas.microsoft.com/office/drawing/2014/main" id="{81679396-2063-41A9-9E21-7C7B743127E1}"/>
              </a:ext>
            </a:extLst>
          </p:cNvPr>
          <p:cNvGrpSpPr/>
          <p:nvPr/>
        </p:nvGrpSpPr>
        <p:grpSpPr>
          <a:xfrm>
            <a:off x="12527185" y="5726871"/>
            <a:ext cx="4093374" cy="2056350"/>
            <a:chOff x="11541066" y="5726870"/>
            <a:chExt cx="4093374" cy="2056350"/>
          </a:xfrm>
          <a:solidFill>
            <a:schemeClr val="tx2">
              <a:lumMod val="40000"/>
              <a:lumOff val="60000"/>
            </a:schemeClr>
          </a:solidFill>
        </p:grpSpPr>
        <p:sp>
          <p:nvSpPr>
            <p:cNvPr id="16" name="Diagrama de flujo: decisión 15">
              <a:extLst>
                <a:ext uri="{FF2B5EF4-FFF2-40B4-BE49-F238E27FC236}">
                  <a16:creationId xmlns:a16="http://schemas.microsoft.com/office/drawing/2014/main" id="{E18C2DBA-C013-472C-90A2-038DB798A6BC}"/>
                </a:ext>
              </a:extLst>
            </p:cNvPr>
            <p:cNvSpPr/>
            <p:nvPr/>
          </p:nvSpPr>
          <p:spPr>
            <a:xfrm>
              <a:off x="12652919" y="5726870"/>
              <a:ext cx="2981521" cy="2056350"/>
            </a:xfrm>
            <a:prstGeom prst="flowChartDecision">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¿Existe un Allow explícito?</a:t>
              </a:r>
            </a:p>
          </p:txBody>
        </p:sp>
        <p:cxnSp>
          <p:nvCxnSpPr>
            <p:cNvPr id="24" name="Conector recto de flecha 23">
              <a:extLst>
                <a:ext uri="{FF2B5EF4-FFF2-40B4-BE49-F238E27FC236}">
                  <a16:creationId xmlns:a16="http://schemas.microsoft.com/office/drawing/2014/main" id="{BEBD07E2-BBEE-4939-89B3-4122CC58BF37}"/>
                </a:ext>
              </a:extLst>
            </p:cNvPr>
            <p:cNvCxnSpPr>
              <a:stCxn id="14" idx="3"/>
              <a:endCxn id="16" idx="1"/>
            </p:cNvCxnSpPr>
            <p:nvPr/>
          </p:nvCxnSpPr>
          <p:spPr>
            <a:xfrm>
              <a:off x="11541066" y="6755045"/>
              <a:ext cx="1111853" cy="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0C739FE5-48A4-43A6-B3A9-F1D935BBDC2C}"/>
                </a:ext>
              </a:extLst>
            </p:cNvPr>
            <p:cNvSpPr txBox="1"/>
            <p:nvPr/>
          </p:nvSpPr>
          <p:spPr>
            <a:xfrm>
              <a:off x="11681431" y="6171429"/>
              <a:ext cx="731373" cy="461665"/>
            </a:xfrm>
            <a:prstGeom prst="rect">
              <a:avLst/>
            </a:prstGeom>
            <a:solidFill>
              <a:schemeClr val="bg1"/>
            </a:solidFill>
          </p:spPr>
          <p:txBody>
            <a:bodyPr wrap="square" rtlCol="0">
              <a:spAutoFit/>
            </a:bodyPr>
            <a:lstStyle/>
            <a:p>
              <a:r>
                <a:rPr lang="es-ES" sz="2400" dirty="0">
                  <a:solidFill>
                    <a:schemeClr val="tx1"/>
                  </a:solidFill>
                  <a:latin typeface="Arial" panose="020B0604020202020204" pitchFamily="34" charset="0"/>
                  <a:cs typeface="Arial" panose="020B0604020202020204" pitchFamily="34" charset="0"/>
                </a:rPr>
                <a:t>No</a:t>
              </a:r>
            </a:p>
          </p:txBody>
        </p:sp>
      </p:grpSp>
      <p:grpSp>
        <p:nvGrpSpPr>
          <p:cNvPr id="36" name="Grupo 35">
            <a:extLst>
              <a:ext uri="{FF2B5EF4-FFF2-40B4-BE49-F238E27FC236}">
                <a16:creationId xmlns:a16="http://schemas.microsoft.com/office/drawing/2014/main" id="{2089CA76-3CA3-4D03-8744-00A9323FD880}"/>
              </a:ext>
            </a:extLst>
          </p:cNvPr>
          <p:cNvGrpSpPr/>
          <p:nvPr/>
        </p:nvGrpSpPr>
        <p:grpSpPr>
          <a:xfrm>
            <a:off x="16620558" y="5997156"/>
            <a:ext cx="4093374" cy="1515782"/>
            <a:chOff x="15634439" y="5997155"/>
            <a:chExt cx="4093374" cy="1515782"/>
          </a:xfrm>
          <a:solidFill>
            <a:schemeClr val="tx2">
              <a:lumMod val="40000"/>
              <a:lumOff val="60000"/>
            </a:schemeClr>
          </a:solidFill>
        </p:grpSpPr>
        <p:sp>
          <p:nvSpPr>
            <p:cNvPr id="17" name="Diagrama de flujo: terminador 16">
              <a:extLst>
                <a:ext uri="{FF2B5EF4-FFF2-40B4-BE49-F238E27FC236}">
                  <a16:creationId xmlns:a16="http://schemas.microsoft.com/office/drawing/2014/main" id="{8241214D-FABF-4D39-91A7-15214F5FC4EF}"/>
                </a:ext>
              </a:extLst>
            </p:cNvPr>
            <p:cNvSpPr/>
            <p:nvPr/>
          </p:nvSpPr>
          <p:spPr>
            <a:xfrm>
              <a:off x="16746292" y="5997155"/>
              <a:ext cx="2981521" cy="1515782"/>
            </a:xfrm>
            <a:prstGeom prst="flowChartTerminator">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Decisión: Deny</a:t>
              </a:r>
            </a:p>
            <a:p>
              <a:r>
                <a:rPr lang="es-ES" sz="2400" dirty="0">
                  <a:solidFill>
                    <a:schemeClr val="tx1"/>
                  </a:solidFill>
                  <a:latin typeface="Arial" panose="020B0604020202020204" pitchFamily="34" charset="0"/>
                  <a:cs typeface="Arial" panose="020B0604020202020204" pitchFamily="34" charset="0"/>
                </a:rPr>
                <a:t>(por defecto)</a:t>
              </a:r>
            </a:p>
          </p:txBody>
        </p:sp>
        <p:cxnSp>
          <p:nvCxnSpPr>
            <p:cNvPr id="25" name="Conector recto de flecha 24">
              <a:extLst>
                <a:ext uri="{FF2B5EF4-FFF2-40B4-BE49-F238E27FC236}">
                  <a16:creationId xmlns:a16="http://schemas.microsoft.com/office/drawing/2014/main" id="{56D72349-F76E-4B67-A0E8-E38E917DDE5F}"/>
                </a:ext>
              </a:extLst>
            </p:cNvPr>
            <p:cNvCxnSpPr>
              <a:stCxn id="16" idx="3"/>
              <a:endCxn id="17" idx="1"/>
            </p:cNvCxnSpPr>
            <p:nvPr/>
          </p:nvCxnSpPr>
          <p:spPr>
            <a:xfrm>
              <a:off x="15634439" y="6755045"/>
              <a:ext cx="1111853" cy="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0A6F5769-E6CF-47F3-9F7B-259174D2C31F}"/>
                </a:ext>
              </a:extLst>
            </p:cNvPr>
            <p:cNvSpPr txBox="1"/>
            <p:nvPr/>
          </p:nvSpPr>
          <p:spPr>
            <a:xfrm>
              <a:off x="15774805" y="6171429"/>
              <a:ext cx="731373" cy="461665"/>
            </a:xfrm>
            <a:prstGeom prst="rect">
              <a:avLst/>
            </a:prstGeom>
            <a:solidFill>
              <a:schemeClr val="bg1"/>
            </a:solidFill>
          </p:spPr>
          <p:txBody>
            <a:bodyPr wrap="square" rtlCol="0">
              <a:spAutoFit/>
            </a:bodyPr>
            <a:lstStyle/>
            <a:p>
              <a:r>
                <a:rPr lang="es-ES" sz="2400" dirty="0">
                  <a:solidFill>
                    <a:schemeClr val="tx1"/>
                  </a:solidFill>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68519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43</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6E6DF81B-E335-40B6-8A3B-B8AC9530B096}"/>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320145"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¡Sabes cómo crear una policy!</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3: Policies</a:t>
            </a:r>
          </a:p>
        </p:txBody>
      </p:sp>
    </p:spTree>
    <p:extLst>
      <p:ext uri="{BB962C8B-B14F-4D97-AF65-F5344CB8AC3E}">
        <p14:creationId xmlns:p14="http://schemas.microsoft.com/office/powerpoint/2010/main" val="33335092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44</a:t>
            </a:fld>
            <a:endParaRPr lang="es-ES"/>
          </a:p>
        </p:txBody>
      </p:sp>
      <p:pic>
        <p:nvPicPr>
          <p:cNvPr id="31" name="Imagen 30">
            <a:extLst>
              <a:ext uri="{FF2B5EF4-FFF2-40B4-BE49-F238E27FC236}">
                <a16:creationId xmlns:a16="http://schemas.microsoft.com/office/drawing/2014/main" id="{98B2C982-BDBA-4C87-9ABB-DBF925368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pic>
        <p:nvPicPr>
          <p:cNvPr id="28" name="Imagen 27">
            <a:extLst>
              <a:ext uri="{FF2B5EF4-FFF2-40B4-BE49-F238E27FC236}">
                <a16:creationId xmlns:a16="http://schemas.microsoft.com/office/drawing/2014/main" id="{F47E0944-12C7-4EE0-A9CE-3285B60802A1}"/>
              </a:ext>
            </a:extLst>
          </p:cNvPr>
          <p:cNvPicPr>
            <a:picLocks noChangeAspect="1"/>
          </p:cNvPicPr>
          <p:nvPr/>
        </p:nvPicPr>
        <p:blipFill>
          <a:blip r:embed="rId3"/>
          <a:stretch>
            <a:fillRect/>
          </a:stretch>
        </p:blipFill>
        <p:spPr>
          <a:xfrm>
            <a:off x="2399351" y="6033048"/>
            <a:ext cx="19585297" cy="4756872"/>
          </a:xfrm>
          <a:prstGeom prst="rect">
            <a:avLst/>
          </a:prstGeom>
        </p:spPr>
      </p:pic>
      <p:sp>
        <p:nvSpPr>
          <p:cNvPr id="29" name="Marcador de contenido 4">
            <a:extLst>
              <a:ext uri="{FF2B5EF4-FFF2-40B4-BE49-F238E27FC236}">
                <a16:creationId xmlns:a16="http://schemas.microsoft.com/office/drawing/2014/main" id="{6DBC9E93-B27C-427F-8A28-BD8BE0C5257D}"/>
              </a:ext>
            </a:extLst>
          </p:cNvPr>
          <p:cNvSpPr txBox="1">
            <a:spLocks/>
          </p:cNvSpPr>
          <p:nvPr/>
        </p:nvSpPr>
        <p:spPr>
          <a:xfrm>
            <a:off x="883920" y="268645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Utilizar políticas definidas por AWS para asignar permisos en la medida de lo posible.</a:t>
            </a:r>
          </a:p>
        </p:txBody>
      </p:sp>
      <p:sp>
        <p:nvSpPr>
          <p:cNvPr id="30" name="Marcador de contenido 4">
            <a:extLst>
              <a:ext uri="{FF2B5EF4-FFF2-40B4-BE49-F238E27FC236}">
                <a16:creationId xmlns:a16="http://schemas.microsoft.com/office/drawing/2014/main" id="{71C8184F-1C10-474A-AB82-6ADD2E652A6B}"/>
              </a:ext>
            </a:extLst>
          </p:cNvPr>
          <p:cNvSpPr txBox="1">
            <a:spLocks/>
          </p:cNvSpPr>
          <p:nvPr/>
        </p:nvSpPr>
        <p:spPr>
          <a:xfrm>
            <a:off x="883920" y="358700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Concede siempre privilegios mínimos.</a:t>
            </a:r>
          </a:p>
        </p:txBody>
      </p:sp>
      <p:sp>
        <p:nvSpPr>
          <p:cNvPr id="37" name="Marcador de contenido 4">
            <a:extLst>
              <a:ext uri="{FF2B5EF4-FFF2-40B4-BE49-F238E27FC236}">
                <a16:creationId xmlns:a16="http://schemas.microsoft.com/office/drawing/2014/main" id="{2286FCC5-CCEE-429C-9610-7F988368E114}"/>
              </a:ext>
            </a:extLst>
          </p:cNvPr>
          <p:cNvSpPr txBox="1">
            <a:spLocks/>
          </p:cNvSpPr>
          <p:nvPr/>
        </p:nvSpPr>
        <p:spPr>
          <a:xfrm>
            <a:off x="883920" y="448754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Uso de AWS Policy Simulator </a:t>
            </a:r>
            <a:r>
              <a:rPr lang="es-ES" sz="4000" b="0" dirty="0">
                <a:hlinkClick r:id="rId4"/>
              </a:rPr>
              <a:t>https://policysim.aws.amazon.com</a:t>
            </a:r>
            <a:r>
              <a:rPr lang="es-ES" sz="4000" b="0" dirty="0"/>
              <a:t>.</a:t>
            </a:r>
          </a:p>
        </p:txBody>
      </p:sp>
    </p:spTree>
    <p:extLst>
      <p:ext uri="{BB962C8B-B14F-4D97-AF65-F5344CB8AC3E}">
        <p14:creationId xmlns:p14="http://schemas.microsoft.com/office/powerpoint/2010/main" val="251103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AWS IAM – Usuarios federados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45</a:t>
            </a:fld>
            <a:endParaRPr lang="es-ES"/>
          </a:p>
        </p:txBody>
      </p:sp>
      <p:pic>
        <p:nvPicPr>
          <p:cNvPr id="31" name="Imagen 30">
            <a:extLst>
              <a:ext uri="{FF2B5EF4-FFF2-40B4-BE49-F238E27FC236}">
                <a16:creationId xmlns:a16="http://schemas.microsoft.com/office/drawing/2014/main" id="{98B2C982-BDBA-4C87-9ABB-DBF925368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sp>
        <p:nvSpPr>
          <p:cNvPr id="29" name="Marcador de contenido 4">
            <a:extLst>
              <a:ext uri="{FF2B5EF4-FFF2-40B4-BE49-F238E27FC236}">
                <a16:creationId xmlns:a16="http://schemas.microsoft.com/office/drawing/2014/main" id="{6DBC9E93-B27C-427F-8A28-BD8BE0C5257D}"/>
              </a:ext>
            </a:extLst>
          </p:cNvPr>
          <p:cNvSpPr txBox="1">
            <a:spLocks/>
          </p:cNvSpPr>
          <p:nvPr/>
        </p:nvSpPr>
        <p:spPr>
          <a:xfrm>
            <a:off x="883920" y="2686455"/>
            <a:ext cx="22738080" cy="2484061"/>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dirty="0"/>
              <a:t>Single Sign-On</a:t>
            </a:r>
          </a:p>
          <a:p>
            <a:pPr lvl="1">
              <a:spcBef>
                <a:spcPts val="3000"/>
              </a:spcBef>
            </a:pPr>
            <a:r>
              <a:rPr lang="es-ES" sz="3200" dirty="0">
                <a:solidFill>
                  <a:srgbClr val="4F616E"/>
                </a:solidFill>
              </a:rPr>
              <a:t>Evita múltiples usuarios y contraseñas que recordar y mantener.</a:t>
            </a:r>
          </a:p>
          <a:p>
            <a:pPr lvl="1">
              <a:spcBef>
                <a:spcPts val="1800"/>
              </a:spcBef>
            </a:pPr>
            <a:r>
              <a:rPr lang="es-ES" sz="3200" dirty="0">
                <a:solidFill>
                  <a:srgbClr val="4F616E"/>
                </a:solidFill>
              </a:rPr>
              <a:t>Facilita la vida a los administradores IT que gestionan usuarios.</a:t>
            </a:r>
          </a:p>
        </p:txBody>
      </p:sp>
      <p:sp>
        <p:nvSpPr>
          <p:cNvPr id="9" name="Marcador de contenido 4">
            <a:extLst>
              <a:ext uri="{FF2B5EF4-FFF2-40B4-BE49-F238E27FC236}">
                <a16:creationId xmlns:a16="http://schemas.microsoft.com/office/drawing/2014/main" id="{9BB9CDE4-A768-44F4-9DE8-45B2F9B02979}"/>
              </a:ext>
            </a:extLst>
          </p:cNvPr>
          <p:cNvSpPr txBox="1">
            <a:spLocks/>
          </p:cNvSpPr>
          <p:nvPr/>
        </p:nvSpPr>
        <p:spPr>
          <a:xfrm>
            <a:off x="883920" y="5299422"/>
            <a:ext cx="22738080" cy="3246063"/>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dirty="0"/>
              <a:t>Riesgos de seguridad reducidos</a:t>
            </a:r>
          </a:p>
          <a:p>
            <a:pPr lvl="1">
              <a:spcBef>
                <a:spcPts val="3000"/>
              </a:spcBef>
            </a:pPr>
            <a:r>
              <a:rPr lang="es-ES" sz="3200" dirty="0">
                <a:solidFill>
                  <a:srgbClr val="4F616E"/>
                </a:solidFill>
              </a:rPr>
              <a:t>Un único almacén de contraseñas, sin necesidad de sincronizar.</a:t>
            </a:r>
          </a:p>
          <a:p>
            <a:pPr lvl="1">
              <a:spcBef>
                <a:spcPts val="1800"/>
              </a:spcBef>
            </a:pPr>
            <a:r>
              <a:rPr lang="es-ES" sz="3200" dirty="0">
                <a:solidFill>
                  <a:srgbClr val="4F616E"/>
                </a:solidFill>
              </a:rPr>
              <a:t>Un único elemento que defender, con capacidad para utilizar más recursos de seguridad.</a:t>
            </a:r>
          </a:p>
          <a:p>
            <a:pPr lvl="1">
              <a:spcBef>
                <a:spcPts val="1800"/>
              </a:spcBef>
            </a:pPr>
            <a:r>
              <a:rPr lang="es-ES" sz="3200" dirty="0">
                <a:solidFill>
                  <a:srgbClr val="4F616E"/>
                </a:solidFill>
              </a:rPr>
              <a:t>Una única política global de contraseñas, más sencillo de administrar.</a:t>
            </a:r>
          </a:p>
        </p:txBody>
      </p:sp>
      <p:sp>
        <p:nvSpPr>
          <p:cNvPr id="10" name="Marcador de contenido 4">
            <a:extLst>
              <a:ext uri="{FF2B5EF4-FFF2-40B4-BE49-F238E27FC236}">
                <a16:creationId xmlns:a16="http://schemas.microsoft.com/office/drawing/2014/main" id="{E430995F-E288-443A-8067-469604930792}"/>
              </a:ext>
            </a:extLst>
          </p:cNvPr>
          <p:cNvSpPr txBox="1">
            <a:spLocks/>
          </p:cNvSpPr>
          <p:nvPr/>
        </p:nvSpPr>
        <p:spPr>
          <a:xfrm>
            <a:off x="883920" y="8674391"/>
            <a:ext cx="22738080" cy="2484061"/>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dirty="0"/>
              <a:t>Incremento en la productividad de la organización</a:t>
            </a:r>
          </a:p>
          <a:p>
            <a:pPr lvl="1">
              <a:spcBef>
                <a:spcPts val="3000"/>
              </a:spcBef>
            </a:pPr>
            <a:r>
              <a:rPr lang="es-ES" sz="3200" dirty="0">
                <a:solidFill>
                  <a:srgbClr val="4F616E"/>
                </a:solidFill>
              </a:rPr>
              <a:t>Se evita el tiempo perdido en introducir una tras otra diferentes credenciales en los portales corporativos</a:t>
            </a:r>
            <a:r>
              <a:rPr lang="en-US" sz="3200" dirty="0">
                <a:solidFill>
                  <a:srgbClr val="4F616E"/>
                </a:solidFill>
              </a:rPr>
              <a:t>.</a:t>
            </a:r>
          </a:p>
          <a:p>
            <a:pPr lvl="1">
              <a:spcBef>
                <a:spcPts val="1800"/>
              </a:spcBef>
            </a:pPr>
            <a:r>
              <a:rPr lang="es-ES" sz="3200" dirty="0">
                <a:solidFill>
                  <a:srgbClr val="4F616E"/>
                </a:solidFill>
              </a:rPr>
              <a:t>Se minimiza el tiempo que los equipos IT pierden en recuperar contraseñas olvidadas o erróneas</a:t>
            </a:r>
            <a:r>
              <a:rPr lang="en-US" sz="3200" dirty="0">
                <a:solidFill>
                  <a:srgbClr val="4F616E"/>
                </a:solidFill>
              </a:rPr>
              <a:t>.</a:t>
            </a:r>
          </a:p>
        </p:txBody>
      </p:sp>
    </p:spTree>
    <p:extLst>
      <p:ext uri="{BB962C8B-B14F-4D97-AF65-F5344CB8AC3E}">
        <p14:creationId xmlns:p14="http://schemas.microsoft.com/office/powerpoint/2010/main" val="8426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46</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D5602823-C335-4D15-8A5A-661AB5E06A0A}"/>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320145"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¡Has comprobado la federación!</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4: Federación de usuarios</a:t>
            </a:r>
          </a:p>
        </p:txBody>
      </p:sp>
    </p:spTree>
    <p:extLst>
      <p:ext uri="{BB962C8B-B14F-4D97-AF65-F5344CB8AC3E}">
        <p14:creationId xmlns:p14="http://schemas.microsoft.com/office/powerpoint/2010/main" val="17671042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4. Protección de Datos – Certificate Manager</a:t>
            </a:r>
          </a:p>
        </p:txBody>
      </p:sp>
    </p:spTree>
    <p:extLst>
      <p:ext uri="{BB962C8B-B14F-4D97-AF65-F5344CB8AC3E}">
        <p14:creationId xmlns:p14="http://schemas.microsoft.com/office/powerpoint/2010/main" val="349671282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Información en tránsito – Certificate Manager</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48</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2079413"/>
          </a:xfrm>
        </p:spPr>
        <p:txBody>
          <a:bodyPr/>
          <a:lstStyle/>
          <a:p>
            <a:pPr marL="0" indent="0">
              <a:buNone/>
            </a:pPr>
            <a:r>
              <a:rPr lang="es-ES" sz="4000" b="0" dirty="0"/>
              <a:t>AWS Certificate Manager es un servicio que permite aprovisionar, administrar e implementar con facilidad certificados para conexión segura de la capa de transporte (SSL/TLS) con servicios de AWS y recursos internos conectados.</a:t>
            </a:r>
          </a:p>
        </p:txBody>
      </p:sp>
      <p:sp>
        <p:nvSpPr>
          <p:cNvPr id="13" name="Marcador de contenido 4">
            <a:extLst>
              <a:ext uri="{FF2B5EF4-FFF2-40B4-BE49-F238E27FC236}">
                <a16:creationId xmlns:a16="http://schemas.microsoft.com/office/drawing/2014/main" id="{512D1A0C-9CE2-4104-95A7-E929818CE9B2}"/>
              </a:ext>
            </a:extLst>
          </p:cNvPr>
          <p:cNvSpPr txBox="1">
            <a:spLocks/>
          </p:cNvSpPr>
          <p:nvPr/>
        </p:nvSpPr>
        <p:spPr>
          <a:xfrm>
            <a:off x="883920" y="5006768"/>
            <a:ext cx="22738080" cy="795516"/>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La validez de los certificados emitidos a través de ACM es de 13 meses.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https://aws.amazon.com/es/certificate-manager</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9" name="Marcador de contenido 4">
            <a:extLst>
              <a:ext uri="{FF2B5EF4-FFF2-40B4-BE49-F238E27FC236}">
                <a16:creationId xmlns:a16="http://schemas.microsoft.com/office/drawing/2014/main" id="{6E8BE93F-29B2-44FD-ADBC-C84FEFAD8B0C}"/>
              </a:ext>
            </a:extLst>
          </p:cNvPr>
          <p:cNvSpPr txBox="1">
            <a:spLocks/>
          </p:cNvSpPr>
          <p:nvPr/>
        </p:nvSpPr>
        <p:spPr>
          <a:xfrm>
            <a:off x="883920" y="6037548"/>
            <a:ext cx="22738080" cy="1344154"/>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Los certificados que se administran en ACM usan claves RSA con un módulo de 2.048 bits y SHA-256.</a:t>
            </a:r>
          </a:p>
        </p:txBody>
      </p:sp>
      <p:sp>
        <p:nvSpPr>
          <p:cNvPr id="10" name="Marcador de contenido 4">
            <a:extLst>
              <a:ext uri="{FF2B5EF4-FFF2-40B4-BE49-F238E27FC236}">
                <a16:creationId xmlns:a16="http://schemas.microsoft.com/office/drawing/2014/main" id="{14CB7881-2248-4379-AFC7-88D430D971D0}"/>
              </a:ext>
            </a:extLst>
          </p:cNvPr>
          <p:cNvSpPr txBox="1">
            <a:spLocks/>
          </p:cNvSpPr>
          <p:nvPr/>
        </p:nvSpPr>
        <p:spPr>
          <a:xfrm>
            <a:off x="883920" y="7616967"/>
            <a:ext cx="22738080" cy="3804719"/>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Se pueden usar certificados de ACM con los siguientes servicios:</a:t>
            </a:r>
          </a:p>
          <a:p>
            <a:pPr lvl="1">
              <a:spcBef>
                <a:spcPts val="3000"/>
              </a:spcBef>
            </a:pPr>
            <a:r>
              <a:rPr lang="es-ES" sz="3200" dirty="0">
                <a:solidFill>
                  <a:srgbClr val="4F616E"/>
                </a:solidFill>
              </a:rPr>
              <a:t>Elastic Load Balancing</a:t>
            </a:r>
          </a:p>
          <a:p>
            <a:pPr lvl="1">
              <a:spcBef>
                <a:spcPts val="1800"/>
              </a:spcBef>
            </a:pPr>
            <a:r>
              <a:rPr lang="es-ES" sz="3200" dirty="0">
                <a:solidFill>
                  <a:srgbClr val="4F616E"/>
                </a:solidFill>
              </a:rPr>
              <a:t>CloudFront</a:t>
            </a:r>
          </a:p>
          <a:p>
            <a:pPr lvl="1">
              <a:spcBef>
                <a:spcPts val="1800"/>
              </a:spcBef>
            </a:pPr>
            <a:r>
              <a:rPr lang="es-ES" sz="3200" dirty="0">
                <a:solidFill>
                  <a:srgbClr val="4F616E"/>
                </a:solidFill>
              </a:rPr>
              <a:t>API Gateway</a:t>
            </a:r>
          </a:p>
          <a:p>
            <a:pPr lvl="1">
              <a:spcBef>
                <a:spcPts val="1800"/>
              </a:spcBef>
            </a:pPr>
            <a:r>
              <a:rPr lang="es-ES" sz="3200" dirty="0">
                <a:solidFill>
                  <a:srgbClr val="4F616E"/>
                </a:solidFill>
              </a:rPr>
              <a:t>AWS Elastic Beanstalk.</a:t>
            </a:r>
          </a:p>
        </p:txBody>
      </p:sp>
    </p:spTree>
    <p:extLst>
      <p:ext uri="{BB962C8B-B14F-4D97-AF65-F5344CB8AC3E}">
        <p14:creationId xmlns:p14="http://schemas.microsoft.com/office/powerpoint/2010/main" val="268387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Información en tránsito – Certificate Manager</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49</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2079413"/>
          </a:xfrm>
        </p:spPr>
        <p:txBody>
          <a:bodyPr/>
          <a:lstStyle/>
          <a:p>
            <a:pPr marL="0" indent="0">
              <a:buNone/>
            </a:pPr>
            <a:r>
              <a:rPr lang="es-ES" sz="4000" b="0" dirty="0"/>
              <a:t>AWS Certificate Manager es un servicio que permite aprovisionar, administrar e implementar con facilidad certificados para conexión segura de la capa de transporte (SSL/TLS) con servicios de AWS y recursos internos conectados.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https://aws.amazon.com/es/certificate-manager</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grpSp>
        <p:nvGrpSpPr>
          <p:cNvPr id="3" name="Grupo 2">
            <a:extLst>
              <a:ext uri="{FF2B5EF4-FFF2-40B4-BE49-F238E27FC236}">
                <a16:creationId xmlns:a16="http://schemas.microsoft.com/office/drawing/2014/main" id="{108AA2F3-C29D-4FDE-885A-0DD539EBF2B0}"/>
              </a:ext>
            </a:extLst>
          </p:cNvPr>
          <p:cNvGrpSpPr/>
          <p:nvPr/>
        </p:nvGrpSpPr>
        <p:grpSpPr>
          <a:xfrm>
            <a:off x="1377145" y="5254696"/>
            <a:ext cx="21580502" cy="2395914"/>
            <a:chOff x="1493520" y="5254696"/>
            <a:chExt cx="21580502" cy="2395914"/>
          </a:xfrm>
        </p:grpSpPr>
        <p:grpSp>
          <p:nvGrpSpPr>
            <p:cNvPr id="11" name="Grupo 10">
              <a:extLst>
                <a:ext uri="{FF2B5EF4-FFF2-40B4-BE49-F238E27FC236}">
                  <a16:creationId xmlns:a16="http://schemas.microsoft.com/office/drawing/2014/main" id="{1268429B-1036-49FE-9101-C70A937DCDA0}"/>
                </a:ext>
              </a:extLst>
            </p:cNvPr>
            <p:cNvGrpSpPr/>
            <p:nvPr/>
          </p:nvGrpSpPr>
          <p:grpSpPr>
            <a:xfrm>
              <a:off x="1493520" y="5254696"/>
              <a:ext cx="6954555" cy="2395914"/>
              <a:chOff x="838200" y="2668257"/>
              <a:chExt cx="3333340" cy="1148369"/>
            </a:xfrm>
          </p:grpSpPr>
          <p:grpSp>
            <p:nvGrpSpPr>
              <p:cNvPr id="16" name="Grupo 15">
                <a:extLst>
                  <a:ext uri="{FF2B5EF4-FFF2-40B4-BE49-F238E27FC236}">
                    <a16:creationId xmlns:a16="http://schemas.microsoft.com/office/drawing/2014/main" id="{A380EF56-E0C2-4495-B886-C73AD199451E}"/>
                  </a:ext>
                </a:extLst>
              </p:cNvPr>
              <p:cNvGrpSpPr/>
              <p:nvPr/>
            </p:nvGrpSpPr>
            <p:grpSpPr>
              <a:xfrm>
                <a:off x="3164113" y="2668257"/>
                <a:ext cx="1007427" cy="1148369"/>
                <a:chOff x="3128077" y="2715882"/>
                <a:chExt cx="1007427" cy="1148369"/>
              </a:xfrm>
            </p:grpSpPr>
            <p:pic>
              <p:nvPicPr>
                <p:cNvPr id="21" name="Picture 18">
                  <a:extLst>
                    <a:ext uri="{FF2B5EF4-FFF2-40B4-BE49-F238E27FC236}">
                      <a16:creationId xmlns:a16="http://schemas.microsoft.com/office/drawing/2014/main" id="{083E043A-6CA7-438F-A8B6-9D11B253BF38}"/>
                    </a:ext>
                  </a:extLst>
                </p:cNvPr>
                <p:cNvPicPr>
                  <a:picLocks noChangeAspect="1"/>
                </p:cNvPicPr>
                <p:nvPr/>
              </p:nvPicPr>
              <p:blipFill>
                <a:blip r:embed="rId4"/>
                <a:stretch>
                  <a:fillRect/>
                </a:stretch>
              </p:blipFill>
              <p:spPr>
                <a:xfrm>
                  <a:off x="3244220" y="2715882"/>
                  <a:ext cx="775143" cy="833645"/>
                </a:xfrm>
                <a:prstGeom prst="rect">
                  <a:avLst/>
                </a:prstGeom>
              </p:spPr>
            </p:pic>
            <p:sp>
              <p:nvSpPr>
                <p:cNvPr id="22" name="TextBox 44">
                  <a:extLst>
                    <a:ext uri="{FF2B5EF4-FFF2-40B4-BE49-F238E27FC236}">
                      <a16:creationId xmlns:a16="http://schemas.microsoft.com/office/drawing/2014/main" id="{8A75E372-9656-40AE-9B09-F3971AC1D210}"/>
                    </a:ext>
                  </a:extLst>
                </p:cNvPr>
                <p:cNvSpPr txBox="1"/>
                <p:nvPr/>
              </p:nvSpPr>
              <p:spPr>
                <a:xfrm>
                  <a:off x="3128077" y="3642974"/>
                  <a:ext cx="1007427" cy="221277"/>
                </a:xfrm>
                <a:prstGeom prst="rect">
                  <a:avLst/>
                </a:prstGeom>
                <a:noFill/>
              </p:spPr>
              <p:txBody>
                <a:bodyPr wrap="none" rtlCol="0">
                  <a:spAutoFit/>
                </a:bodyPr>
                <a:lstStyle/>
                <a:p>
                  <a:pPr algn="ctr"/>
                  <a:r>
                    <a:rPr lang="en-US" sz="2400" dirty="0">
                      <a:solidFill>
                        <a:srgbClr val="4F616E"/>
                      </a:solidFill>
                      <a:latin typeface="Arial" panose="020B0604020202020204" pitchFamily="34" charset="0"/>
                      <a:cs typeface="Arial" panose="020B0604020202020204" pitchFamily="34" charset="0"/>
                    </a:rPr>
                    <a:t>Instancia EC2</a:t>
                  </a:r>
                </a:p>
              </p:txBody>
            </p:sp>
            <p:sp>
              <p:nvSpPr>
                <p:cNvPr id="23" name="TextBox 45">
                  <a:extLst>
                    <a:ext uri="{FF2B5EF4-FFF2-40B4-BE49-F238E27FC236}">
                      <a16:creationId xmlns:a16="http://schemas.microsoft.com/office/drawing/2014/main" id="{3F4EED12-C780-4A0A-BF2D-EE7DA227ADF0}"/>
                    </a:ext>
                  </a:extLst>
                </p:cNvPr>
                <p:cNvSpPr txBox="1"/>
                <p:nvPr/>
              </p:nvSpPr>
              <p:spPr>
                <a:xfrm>
                  <a:off x="3324769" y="2901872"/>
                  <a:ext cx="614045" cy="398299"/>
                </a:xfrm>
                <a:prstGeom prst="rect">
                  <a:avLst/>
                </a:prstGeom>
                <a:noFill/>
              </p:spPr>
              <p:txBody>
                <a:bodyPr wrap="none" rtlCol="0">
                  <a:spAutoFit/>
                </a:bodyPr>
                <a:lstStyle/>
                <a:p>
                  <a:pPr algn="ctr"/>
                  <a:r>
                    <a:rPr lang="en-US" sz="2400" dirty="0">
                      <a:solidFill>
                        <a:schemeClr val="bg1"/>
                      </a:solidFill>
                      <a:latin typeface="Arial" panose="020B0604020202020204" pitchFamily="34" charset="0"/>
                      <a:cs typeface="Arial" panose="020B0604020202020204" pitchFamily="34" charset="0"/>
                    </a:rPr>
                    <a:t>servidor</a:t>
                  </a:r>
                </a:p>
                <a:p>
                  <a:pPr algn="ctr"/>
                  <a:r>
                    <a:rPr lang="en-US" sz="2400" dirty="0">
                      <a:solidFill>
                        <a:schemeClr val="bg1"/>
                      </a:solidFill>
                      <a:latin typeface="Arial" panose="020B0604020202020204" pitchFamily="34" charset="0"/>
                      <a:cs typeface="Arial" panose="020B0604020202020204" pitchFamily="34" charset="0"/>
                    </a:rPr>
                    <a:t>web</a:t>
                  </a:r>
                </a:p>
              </p:txBody>
            </p:sp>
          </p:grpSp>
          <p:pic>
            <p:nvPicPr>
              <p:cNvPr id="17" name="Imagen 16">
                <a:extLst>
                  <a:ext uri="{FF2B5EF4-FFF2-40B4-BE49-F238E27FC236}">
                    <a16:creationId xmlns:a16="http://schemas.microsoft.com/office/drawing/2014/main" id="{AE1805FA-C3E7-4CB9-B9B8-E920BC3D8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5082" y="2808370"/>
                <a:ext cx="553418" cy="553418"/>
              </a:xfrm>
              <a:prstGeom prst="rect">
                <a:avLst/>
              </a:prstGeom>
            </p:spPr>
          </p:pic>
          <p:pic>
            <p:nvPicPr>
              <p:cNvPr id="18" name="Imagen 17">
                <a:extLst>
                  <a:ext uri="{FF2B5EF4-FFF2-40B4-BE49-F238E27FC236}">
                    <a16:creationId xmlns:a16="http://schemas.microsoft.com/office/drawing/2014/main" id="{38FA7206-7AFE-4E50-A5D2-1E623D4087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2725079"/>
                <a:ext cx="720000" cy="720000"/>
              </a:xfrm>
              <a:prstGeom prst="rect">
                <a:avLst/>
              </a:prstGeom>
            </p:spPr>
          </p:pic>
          <p:sp>
            <p:nvSpPr>
              <p:cNvPr id="19" name="Flecha: a la derecha 18">
                <a:extLst>
                  <a:ext uri="{FF2B5EF4-FFF2-40B4-BE49-F238E27FC236}">
                    <a16:creationId xmlns:a16="http://schemas.microsoft.com/office/drawing/2014/main" id="{2FAF29A4-D54F-428B-8030-B069A8CF4E86}"/>
                  </a:ext>
                </a:extLst>
              </p:cNvPr>
              <p:cNvSpPr/>
              <p:nvPr/>
            </p:nvSpPr>
            <p:spPr>
              <a:xfrm>
                <a:off x="1658693" y="2956492"/>
                <a:ext cx="1080000" cy="25717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20" name="Rectángulo 19">
                <a:extLst>
                  <a:ext uri="{FF2B5EF4-FFF2-40B4-BE49-F238E27FC236}">
                    <a16:creationId xmlns:a16="http://schemas.microsoft.com/office/drawing/2014/main" id="{9239DC68-19E4-4E0D-A7C9-25F37F90CFBB}"/>
                  </a:ext>
                </a:extLst>
              </p:cNvPr>
              <p:cNvSpPr/>
              <p:nvPr/>
            </p:nvSpPr>
            <p:spPr>
              <a:xfrm>
                <a:off x="1994626" y="2974441"/>
                <a:ext cx="408134" cy="221277"/>
              </a:xfrm>
              <a:prstGeom prst="rect">
                <a:avLst/>
              </a:prstGeom>
            </p:spPr>
            <p:txBody>
              <a:bodyPr wrap="none">
                <a:spAutoFit/>
              </a:bodyPr>
              <a:lstStyle/>
              <a:p>
                <a:r>
                  <a:rPr lang="es-ES" sz="2400" dirty="0">
                    <a:solidFill>
                      <a:srgbClr val="4F616E"/>
                    </a:solidFill>
                    <a:latin typeface="Arial" panose="020B0604020202020204" pitchFamily="34" charset="0"/>
                    <a:cs typeface="Arial" panose="020B0604020202020204" pitchFamily="34" charset="0"/>
                  </a:rPr>
                  <a:t>https</a:t>
                </a:r>
              </a:p>
            </p:txBody>
          </p:sp>
        </p:grpSp>
        <p:sp>
          <p:nvSpPr>
            <p:cNvPr id="38" name="Rectángulo: esquinas redondeadas 37">
              <a:extLst>
                <a:ext uri="{FF2B5EF4-FFF2-40B4-BE49-F238E27FC236}">
                  <a16:creationId xmlns:a16="http://schemas.microsoft.com/office/drawing/2014/main" id="{6476542A-D9D0-4B5F-BE95-75BEA025F791}"/>
                </a:ext>
              </a:extLst>
            </p:cNvPr>
            <p:cNvSpPr/>
            <p:nvPr/>
          </p:nvSpPr>
          <p:spPr>
            <a:xfrm>
              <a:off x="13435813" y="5254697"/>
              <a:ext cx="9638209" cy="1739285"/>
            </a:xfrm>
            <a:prstGeom prst="roundRect">
              <a:avLst/>
            </a:prstGeom>
            <a:ln>
              <a:solidFill>
                <a:srgbClr val="3879B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sz="2400" dirty="0">
                  <a:solidFill>
                    <a:srgbClr val="4F616E"/>
                  </a:solidFill>
                  <a:latin typeface="Arial" panose="020B0604020202020204" pitchFamily="34" charset="0"/>
                  <a:cs typeface="Arial" panose="020B0604020202020204" pitchFamily="34" charset="0"/>
                </a:rPr>
                <a:t>El propio servidor se encarga de las tareas de cifrado de información en tránsito, consume recursos de máquina y complica el despliegue de certificados.</a:t>
              </a:r>
            </a:p>
          </p:txBody>
        </p:sp>
      </p:grpSp>
      <p:grpSp>
        <p:nvGrpSpPr>
          <p:cNvPr id="6" name="Grupo 5">
            <a:extLst>
              <a:ext uri="{FF2B5EF4-FFF2-40B4-BE49-F238E27FC236}">
                <a16:creationId xmlns:a16="http://schemas.microsoft.com/office/drawing/2014/main" id="{E3915217-A6A0-4714-931D-B9092DD013E8}"/>
              </a:ext>
            </a:extLst>
          </p:cNvPr>
          <p:cNvGrpSpPr/>
          <p:nvPr/>
        </p:nvGrpSpPr>
        <p:grpSpPr>
          <a:xfrm>
            <a:off x="1377144" y="8455069"/>
            <a:ext cx="21580503" cy="2573528"/>
            <a:chOff x="1493519" y="8455069"/>
            <a:chExt cx="21580503" cy="2573528"/>
          </a:xfrm>
        </p:grpSpPr>
        <p:grpSp>
          <p:nvGrpSpPr>
            <p:cNvPr id="24" name="Grupo 23">
              <a:extLst>
                <a:ext uri="{FF2B5EF4-FFF2-40B4-BE49-F238E27FC236}">
                  <a16:creationId xmlns:a16="http://schemas.microsoft.com/office/drawing/2014/main" id="{1A26AE88-FC91-4161-8E3C-E0BDEA5A7228}"/>
                </a:ext>
              </a:extLst>
            </p:cNvPr>
            <p:cNvGrpSpPr/>
            <p:nvPr/>
          </p:nvGrpSpPr>
          <p:grpSpPr>
            <a:xfrm>
              <a:off x="1493519" y="8455069"/>
              <a:ext cx="11107074" cy="2573528"/>
              <a:chOff x="838200" y="4224190"/>
              <a:chExt cx="5323656" cy="1233500"/>
            </a:xfrm>
          </p:grpSpPr>
          <p:grpSp>
            <p:nvGrpSpPr>
              <p:cNvPr id="25" name="Grupo 24">
                <a:extLst>
                  <a:ext uri="{FF2B5EF4-FFF2-40B4-BE49-F238E27FC236}">
                    <a16:creationId xmlns:a16="http://schemas.microsoft.com/office/drawing/2014/main" id="{DFFC4E05-E45B-4032-B663-44835B8069FD}"/>
                  </a:ext>
                </a:extLst>
              </p:cNvPr>
              <p:cNvGrpSpPr/>
              <p:nvPr/>
            </p:nvGrpSpPr>
            <p:grpSpPr>
              <a:xfrm>
                <a:off x="3168316" y="4224190"/>
                <a:ext cx="999021" cy="1233500"/>
                <a:chOff x="3168316" y="4224190"/>
                <a:chExt cx="999021" cy="1233500"/>
              </a:xfrm>
            </p:grpSpPr>
            <p:sp>
              <p:nvSpPr>
                <p:cNvPr id="36" name="TextBox 33">
                  <a:extLst>
                    <a:ext uri="{FF2B5EF4-FFF2-40B4-BE49-F238E27FC236}">
                      <a16:creationId xmlns:a16="http://schemas.microsoft.com/office/drawing/2014/main" id="{ABFC855B-CE94-4A6E-AA70-CFB26CE243A4}"/>
                    </a:ext>
                  </a:extLst>
                </p:cNvPr>
                <p:cNvSpPr txBox="1"/>
                <p:nvPr/>
              </p:nvSpPr>
              <p:spPr>
                <a:xfrm>
                  <a:off x="3168316" y="5059390"/>
                  <a:ext cx="999021" cy="398300"/>
                </a:xfrm>
                <a:prstGeom prst="rect">
                  <a:avLst/>
                </a:prstGeom>
                <a:noFill/>
              </p:spPr>
              <p:txBody>
                <a:bodyPr wrap="square" rtlCol="0">
                  <a:spAutoFit/>
                </a:bodyPr>
                <a:lstStyle/>
                <a:p>
                  <a:pPr algn="ctr"/>
                  <a:r>
                    <a:rPr lang="en-US" sz="2400" dirty="0">
                      <a:solidFill>
                        <a:srgbClr val="4F616E"/>
                      </a:solidFill>
                      <a:latin typeface="Arial" panose="020B0604020202020204" pitchFamily="34" charset="0"/>
                      <a:cs typeface="Arial" panose="020B0604020202020204" pitchFamily="34" charset="0"/>
                    </a:rPr>
                    <a:t>Elastic Load Balancer</a:t>
                  </a:r>
                </a:p>
              </p:txBody>
            </p:sp>
            <p:pic>
              <p:nvPicPr>
                <p:cNvPr id="37" name="Picture 61" descr="Amazon-Elastic-Load-Balacing.png">
                  <a:extLst>
                    <a:ext uri="{FF2B5EF4-FFF2-40B4-BE49-F238E27FC236}">
                      <a16:creationId xmlns:a16="http://schemas.microsoft.com/office/drawing/2014/main" id="{770FDFC2-3AB9-4392-8EA0-17E9193606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0226" y="4224190"/>
                  <a:ext cx="835200" cy="835200"/>
                </a:xfrm>
                <a:prstGeom prst="rect">
                  <a:avLst/>
                </a:prstGeom>
              </p:spPr>
            </p:pic>
          </p:grpSp>
          <p:grpSp>
            <p:nvGrpSpPr>
              <p:cNvPr id="26" name="Grupo 25">
                <a:extLst>
                  <a:ext uri="{FF2B5EF4-FFF2-40B4-BE49-F238E27FC236}">
                    <a16:creationId xmlns:a16="http://schemas.microsoft.com/office/drawing/2014/main" id="{86757F96-EC1F-4052-AE00-E7D6AB7A61F6}"/>
                  </a:ext>
                </a:extLst>
              </p:cNvPr>
              <p:cNvGrpSpPr/>
              <p:nvPr/>
            </p:nvGrpSpPr>
            <p:grpSpPr>
              <a:xfrm>
                <a:off x="5154429" y="4224190"/>
                <a:ext cx="1007427" cy="1148369"/>
                <a:chOff x="3128078" y="2715882"/>
                <a:chExt cx="1007427" cy="1148369"/>
              </a:xfrm>
            </p:grpSpPr>
            <p:pic>
              <p:nvPicPr>
                <p:cNvPr id="33" name="Picture 18">
                  <a:extLst>
                    <a:ext uri="{FF2B5EF4-FFF2-40B4-BE49-F238E27FC236}">
                      <a16:creationId xmlns:a16="http://schemas.microsoft.com/office/drawing/2014/main" id="{BBDF25EC-CD42-466E-83A2-BFE6A35EDC0B}"/>
                    </a:ext>
                  </a:extLst>
                </p:cNvPr>
                <p:cNvPicPr>
                  <a:picLocks noChangeAspect="1"/>
                </p:cNvPicPr>
                <p:nvPr/>
              </p:nvPicPr>
              <p:blipFill>
                <a:blip r:embed="rId4"/>
                <a:stretch>
                  <a:fillRect/>
                </a:stretch>
              </p:blipFill>
              <p:spPr>
                <a:xfrm>
                  <a:off x="3244220" y="2715882"/>
                  <a:ext cx="775143" cy="833645"/>
                </a:xfrm>
                <a:prstGeom prst="rect">
                  <a:avLst/>
                </a:prstGeom>
              </p:spPr>
            </p:pic>
            <p:sp>
              <p:nvSpPr>
                <p:cNvPr id="34" name="TextBox 44">
                  <a:extLst>
                    <a:ext uri="{FF2B5EF4-FFF2-40B4-BE49-F238E27FC236}">
                      <a16:creationId xmlns:a16="http://schemas.microsoft.com/office/drawing/2014/main" id="{74A3285F-4188-44E3-AA2D-170F4F8C2500}"/>
                    </a:ext>
                  </a:extLst>
                </p:cNvPr>
                <p:cNvSpPr txBox="1"/>
                <p:nvPr/>
              </p:nvSpPr>
              <p:spPr>
                <a:xfrm>
                  <a:off x="3128078" y="3642974"/>
                  <a:ext cx="1007427" cy="221277"/>
                </a:xfrm>
                <a:prstGeom prst="rect">
                  <a:avLst/>
                </a:prstGeom>
                <a:noFill/>
              </p:spPr>
              <p:txBody>
                <a:bodyPr wrap="none" rtlCol="0">
                  <a:spAutoFit/>
                </a:bodyPr>
                <a:lstStyle/>
                <a:p>
                  <a:pPr algn="ctr"/>
                  <a:r>
                    <a:rPr lang="en-US" sz="2400" dirty="0">
                      <a:solidFill>
                        <a:srgbClr val="4F616E"/>
                      </a:solidFill>
                      <a:latin typeface="Arial" panose="020B0604020202020204" pitchFamily="34" charset="0"/>
                      <a:cs typeface="Arial" panose="020B0604020202020204" pitchFamily="34" charset="0"/>
                    </a:rPr>
                    <a:t>Instancia EC2</a:t>
                  </a:r>
                </a:p>
              </p:txBody>
            </p:sp>
            <p:sp>
              <p:nvSpPr>
                <p:cNvPr id="35" name="TextBox 45">
                  <a:extLst>
                    <a:ext uri="{FF2B5EF4-FFF2-40B4-BE49-F238E27FC236}">
                      <a16:creationId xmlns:a16="http://schemas.microsoft.com/office/drawing/2014/main" id="{AAFACD17-A4C6-4031-98AA-8451C01F3E0B}"/>
                    </a:ext>
                  </a:extLst>
                </p:cNvPr>
                <p:cNvSpPr txBox="1"/>
                <p:nvPr/>
              </p:nvSpPr>
              <p:spPr>
                <a:xfrm>
                  <a:off x="3304408" y="2901872"/>
                  <a:ext cx="654766" cy="398299"/>
                </a:xfrm>
                <a:prstGeom prst="rect">
                  <a:avLst/>
                </a:prstGeom>
                <a:noFill/>
              </p:spPr>
              <p:txBody>
                <a:bodyPr wrap="none" rtlCol="0">
                  <a:spAutoFit/>
                </a:bodyPr>
                <a:lstStyle/>
                <a:p>
                  <a:pPr algn="ctr"/>
                  <a:r>
                    <a:rPr lang="en-US" sz="2400" dirty="0">
                      <a:solidFill>
                        <a:schemeClr val="bg1"/>
                      </a:solidFill>
                      <a:latin typeface="Arial" panose="020B0604020202020204" pitchFamily="34" charset="0"/>
                      <a:cs typeface="Arial" panose="020B0604020202020204" pitchFamily="34" charset="0"/>
                    </a:rPr>
                    <a:t>servidor </a:t>
                  </a:r>
                </a:p>
                <a:p>
                  <a:pPr algn="ctr"/>
                  <a:r>
                    <a:rPr lang="en-US" sz="2400" dirty="0">
                      <a:solidFill>
                        <a:schemeClr val="bg1"/>
                      </a:solidFill>
                      <a:latin typeface="Arial" panose="020B0604020202020204" pitchFamily="34" charset="0"/>
                      <a:cs typeface="Arial" panose="020B0604020202020204" pitchFamily="34" charset="0"/>
                    </a:rPr>
                    <a:t>web</a:t>
                  </a:r>
                </a:p>
              </p:txBody>
            </p:sp>
          </p:grpSp>
          <p:sp>
            <p:nvSpPr>
              <p:cNvPr id="27" name="Flecha: a la derecha 26">
                <a:extLst>
                  <a:ext uri="{FF2B5EF4-FFF2-40B4-BE49-F238E27FC236}">
                    <a16:creationId xmlns:a16="http://schemas.microsoft.com/office/drawing/2014/main" id="{4E70D284-EF94-4E51-81D8-0F50F66D32FD}"/>
                  </a:ext>
                </a:extLst>
              </p:cNvPr>
              <p:cNvSpPr/>
              <p:nvPr/>
            </p:nvSpPr>
            <p:spPr>
              <a:xfrm>
                <a:off x="4078078" y="4514037"/>
                <a:ext cx="1080000" cy="25717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28" name="Imagen 27">
                <a:extLst>
                  <a:ext uri="{FF2B5EF4-FFF2-40B4-BE49-F238E27FC236}">
                    <a16:creationId xmlns:a16="http://schemas.microsoft.com/office/drawing/2014/main" id="{A7337FF0-F657-428B-9122-C932E4618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657" y="4365915"/>
                <a:ext cx="553418" cy="553418"/>
              </a:xfrm>
              <a:prstGeom prst="rect">
                <a:avLst/>
              </a:prstGeom>
            </p:spPr>
          </p:pic>
          <p:pic>
            <p:nvPicPr>
              <p:cNvPr id="29" name="Imagen 28">
                <a:extLst>
                  <a:ext uri="{FF2B5EF4-FFF2-40B4-BE49-F238E27FC236}">
                    <a16:creationId xmlns:a16="http://schemas.microsoft.com/office/drawing/2014/main" id="{177B5237-C14A-404A-9625-327E0D8D54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4282624"/>
                <a:ext cx="720000" cy="720000"/>
              </a:xfrm>
              <a:prstGeom prst="rect">
                <a:avLst/>
              </a:prstGeom>
            </p:spPr>
          </p:pic>
          <p:sp>
            <p:nvSpPr>
              <p:cNvPr id="30" name="Flecha: a la derecha 29">
                <a:extLst>
                  <a:ext uri="{FF2B5EF4-FFF2-40B4-BE49-F238E27FC236}">
                    <a16:creationId xmlns:a16="http://schemas.microsoft.com/office/drawing/2014/main" id="{F1EED060-E898-40CD-9E05-612C99150F57}"/>
                  </a:ext>
                </a:extLst>
              </p:cNvPr>
              <p:cNvSpPr/>
              <p:nvPr/>
            </p:nvSpPr>
            <p:spPr>
              <a:xfrm>
                <a:off x="1658693" y="4514037"/>
                <a:ext cx="1080000" cy="25717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dirty="0"/>
              </a:p>
            </p:txBody>
          </p:sp>
          <p:sp>
            <p:nvSpPr>
              <p:cNvPr id="31" name="Rectángulo 30">
                <a:extLst>
                  <a:ext uri="{FF2B5EF4-FFF2-40B4-BE49-F238E27FC236}">
                    <a16:creationId xmlns:a16="http://schemas.microsoft.com/office/drawing/2014/main" id="{F4756DE2-B8AD-41E3-BA4B-AD2EA084F655}"/>
                  </a:ext>
                </a:extLst>
              </p:cNvPr>
              <p:cNvSpPr/>
              <p:nvPr/>
            </p:nvSpPr>
            <p:spPr>
              <a:xfrm>
                <a:off x="1994626" y="4531986"/>
                <a:ext cx="408134" cy="221277"/>
              </a:xfrm>
              <a:prstGeom prst="rect">
                <a:avLst/>
              </a:prstGeom>
            </p:spPr>
            <p:txBody>
              <a:bodyPr wrap="none">
                <a:spAutoFit/>
              </a:bodyPr>
              <a:lstStyle/>
              <a:p>
                <a:r>
                  <a:rPr lang="es-ES" sz="2400" dirty="0">
                    <a:solidFill>
                      <a:srgbClr val="4F616E"/>
                    </a:solidFill>
                    <a:latin typeface="Arial" panose="020B0604020202020204" pitchFamily="34" charset="0"/>
                    <a:cs typeface="Arial" panose="020B0604020202020204" pitchFamily="34" charset="0"/>
                  </a:rPr>
                  <a:t>https</a:t>
                </a:r>
              </a:p>
            </p:txBody>
          </p:sp>
          <p:sp>
            <p:nvSpPr>
              <p:cNvPr id="32" name="Rectángulo 31">
                <a:extLst>
                  <a:ext uri="{FF2B5EF4-FFF2-40B4-BE49-F238E27FC236}">
                    <a16:creationId xmlns:a16="http://schemas.microsoft.com/office/drawing/2014/main" id="{C11C090A-121D-4966-9179-433A7D43ABB9}"/>
                  </a:ext>
                </a:extLst>
              </p:cNvPr>
              <p:cNvSpPr/>
              <p:nvPr/>
            </p:nvSpPr>
            <p:spPr>
              <a:xfrm>
                <a:off x="4450890" y="4531986"/>
                <a:ext cx="334375" cy="221277"/>
              </a:xfrm>
              <a:prstGeom prst="rect">
                <a:avLst/>
              </a:prstGeom>
            </p:spPr>
            <p:txBody>
              <a:bodyPr wrap="none">
                <a:spAutoFit/>
              </a:bodyPr>
              <a:lstStyle/>
              <a:p>
                <a:r>
                  <a:rPr lang="es-ES" sz="2400" dirty="0">
                    <a:solidFill>
                      <a:srgbClr val="4F616E"/>
                    </a:solidFill>
                    <a:latin typeface="Arial" panose="020B0604020202020204" pitchFamily="34" charset="0"/>
                    <a:cs typeface="Arial" panose="020B0604020202020204" pitchFamily="34" charset="0"/>
                  </a:rPr>
                  <a:t>http</a:t>
                </a:r>
              </a:p>
            </p:txBody>
          </p:sp>
        </p:grpSp>
        <p:sp>
          <p:nvSpPr>
            <p:cNvPr id="39" name="Rectángulo: esquinas redondeadas 38">
              <a:extLst>
                <a:ext uri="{FF2B5EF4-FFF2-40B4-BE49-F238E27FC236}">
                  <a16:creationId xmlns:a16="http://schemas.microsoft.com/office/drawing/2014/main" id="{7FAE275D-A79D-440D-87E1-469BEA6F1F4A}"/>
                </a:ext>
              </a:extLst>
            </p:cNvPr>
            <p:cNvSpPr/>
            <p:nvPr/>
          </p:nvSpPr>
          <p:spPr>
            <a:xfrm>
              <a:off x="13435813" y="8455069"/>
              <a:ext cx="9638209" cy="1739285"/>
            </a:xfrm>
            <a:prstGeom prst="roundRect">
              <a:avLst/>
            </a:prstGeom>
            <a:ln>
              <a:solidFill>
                <a:srgbClr val="3879BB"/>
              </a:solidFill>
            </a:ln>
          </p:spPr>
          <p:style>
            <a:lnRef idx="2">
              <a:schemeClr val="accent2"/>
            </a:lnRef>
            <a:fillRef idx="1">
              <a:schemeClr val="lt1"/>
            </a:fillRef>
            <a:effectRef idx="0">
              <a:schemeClr val="accent2"/>
            </a:effectRef>
            <a:fontRef idx="minor">
              <a:schemeClr val="dk1"/>
            </a:fontRef>
          </p:style>
          <p:txBody>
            <a:bodyPr rtlCol="0" anchor="ctr"/>
            <a:lstStyle/>
            <a:p>
              <a:r>
                <a:rPr lang="es-ES" sz="2400" dirty="0">
                  <a:solidFill>
                    <a:srgbClr val="4F616E"/>
                  </a:solidFill>
                  <a:latin typeface="Arial" panose="020B0604020202020204" pitchFamily="34" charset="0"/>
                  <a:cs typeface="Arial" panose="020B0604020202020204" pitchFamily="34" charset="0"/>
                </a:rPr>
                <a:t>El balanceador es el que se encarga de las tareas de cifrado de información en tránsito. Permite aliviar recursos y facilita el despliegue en escalado.</a:t>
              </a:r>
            </a:p>
          </p:txBody>
        </p:sp>
      </p:grpSp>
    </p:spTree>
    <p:extLst>
      <p:ext uri="{BB962C8B-B14F-4D97-AF65-F5344CB8AC3E}">
        <p14:creationId xmlns:p14="http://schemas.microsoft.com/office/powerpoint/2010/main" val="243505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p:cNvSpPr>
            <a:spLocks noGrp="1"/>
          </p:cNvSpPr>
          <p:nvPr>
            <p:ph idx="1"/>
          </p:nvPr>
        </p:nvSpPr>
        <p:spPr>
          <a:xfrm>
            <a:off x="883921" y="2675467"/>
            <a:ext cx="22738080" cy="3439584"/>
          </a:xfrm>
        </p:spPr>
        <p:txBody>
          <a:bodyPr/>
          <a:lstStyle/>
          <a:p>
            <a:r>
              <a:rPr lang="es-ES" dirty="0"/>
              <a:t>Cristóbal Espinosa Morente</a:t>
            </a:r>
          </a:p>
          <a:p>
            <a:pPr marL="444500" lvl="1" indent="0">
              <a:spcBef>
                <a:spcPts val="600"/>
              </a:spcBef>
              <a:buNone/>
            </a:pPr>
            <a:endParaRPr lang="es-ES" sz="2000" dirty="0">
              <a:solidFill>
                <a:srgbClr val="4F616E"/>
              </a:solidFill>
            </a:endParaRPr>
          </a:p>
          <a:p>
            <a:pPr marL="444500" lvl="1" indent="0">
              <a:spcBef>
                <a:spcPts val="600"/>
              </a:spcBef>
              <a:buNone/>
            </a:pPr>
            <a:r>
              <a:rPr lang="es-ES" sz="4400" dirty="0">
                <a:solidFill>
                  <a:srgbClr val="4F616E"/>
                </a:solidFill>
              </a:rPr>
              <a:t>Cloud &amp; Security Manager | Profesor de Máster de Seguridad </a:t>
            </a:r>
          </a:p>
          <a:p>
            <a:pPr marL="444500" lvl="1" indent="0">
              <a:spcBef>
                <a:spcPts val="600"/>
              </a:spcBef>
              <a:buNone/>
            </a:pPr>
            <a:r>
              <a:rPr lang="es-ES" sz="4400" dirty="0">
                <a:solidFill>
                  <a:srgbClr val="4F616E"/>
                </a:solidFill>
              </a:rPr>
              <a:t>[CISA|27001LA|ePTP] | SecurityInside.info &amp; DefenderEye.com</a:t>
            </a:r>
          </a:p>
        </p:txBody>
      </p:sp>
      <p:sp>
        <p:nvSpPr>
          <p:cNvPr id="5" name="Título 4"/>
          <p:cNvSpPr>
            <a:spLocks noGrp="1"/>
          </p:cNvSpPr>
          <p:nvPr>
            <p:ph type="title"/>
          </p:nvPr>
        </p:nvSpPr>
        <p:spPr/>
        <p:txBody>
          <a:bodyPr/>
          <a:lstStyle/>
          <a:p>
            <a:pPr marL="0" indent="0" algn="l">
              <a:buNone/>
            </a:pPr>
            <a:r>
              <a:rPr lang="es-ES" dirty="0">
                <a:solidFill>
                  <a:srgbClr val="3879BB"/>
                </a:solidFill>
              </a:rPr>
              <a:t>Presentación</a:t>
            </a:r>
          </a:p>
        </p:txBody>
      </p:sp>
      <p:pic>
        <p:nvPicPr>
          <p:cNvPr id="6" name="Imagen 5">
            <a:extLst>
              <a:ext uri="{FF2B5EF4-FFF2-40B4-BE49-F238E27FC236}">
                <a16:creationId xmlns:a16="http://schemas.microsoft.com/office/drawing/2014/main" id="{8E53AB1B-51BD-47F6-B6E0-6EB92BFF3B09}"/>
              </a:ext>
            </a:extLst>
          </p:cNvPr>
          <p:cNvPicPr>
            <a:picLocks noChangeAspect="1"/>
          </p:cNvPicPr>
          <p:nvPr/>
        </p:nvPicPr>
        <p:blipFill rotWithShape="1">
          <a:blip r:embed="rId2">
            <a:extLst>
              <a:ext uri="{28A0092B-C50C-407E-A947-70E740481C1C}">
                <a14:useLocalDpi xmlns:a14="http://schemas.microsoft.com/office/drawing/2010/main" val="0"/>
              </a:ext>
            </a:extLst>
          </a:blip>
          <a:srcRect l="56326" r="664"/>
          <a:stretch/>
        </p:blipFill>
        <p:spPr>
          <a:xfrm>
            <a:off x="17713708" y="1422551"/>
            <a:ext cx="6415021" cy="6640289"/>
          </a:xfrm>
          <a:prstGeom prst="ellipse">
            <a:avLst/>
          </a:prstGeom>
          <a:ln>
            <a:noFill/>
          </a:ln>
          <a:effectLst>
            <a:softEdge rad="112500"/>
          </a:effectLst>
        </p:spPr>
      </p:pic>
      <p:pic>
        <p:nvPicPr>
          <p:cNvPr id="89" name="Imagen 88">
            <a:extLst>
              <a:ext uri="{FF2B5EF4-FFF2-40B4-BE49-F238E27FC236}">
                <a16:creationId xmlns:a16="http://schemas.microsoft.com/office/drawing/2014/main" id="{AA40EC1D-6275-4920-AE90-2A748EAA9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8583" y="8282798"/>
            <a:ext cx="4410001" cy="1800000"/>
          </a:xfrm>
          <a:prstGeom prst="rect">
            <a:avLst/>
          </a:prstGeom>
        </p:spPr>
      </p:pic>
      <p:pic>
        <p:nvPicPr>
          <p:cNvPr id="90" name="Imagen 89">
            <a:extLst>
              <a:ext uri="{FF2B5EF4-FFF2-40B4-BE49-F238E27FC236}">
                <a16:creationId xmlns:a16="http://schemas.microsoft.com/office/drawing/2014/main" id="{AA884F8E-7EFF-4285-834E-FF96BCB32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5641" y="9074710"/>
            <a:ext cx="2940001" cy="2160000"/>
          </a:xfrm>
          <a:prstGeom prst="rect">
            <a:avLst/>
          </a:prstGeom>
        </p:spPr>
      </p:pic>
      <p:pic>
        <p:nvPicPr>
          <p:cNvPr id="91" name="Imagen 90">
            <a:extLst>
              <a:ext uri="{FF2B5EF4-FFF2-40B4-BE49-F238E27FC236}">
                <a16:creationId xmlns:a16="http://schemas.microsoft.com/office/drawing/2014/main" id="{26C57B66-AFC8-40B6-9957-974DEC32E7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93583" y="10230587"/>
            <a:ext cx="4500001" cy="1440000"/>
          </a:xfrm>
          <a:prstGeom prst="rect">
            <a:avLst/>
          </a:prstGeom>
        </p:spPr>
      </p:pic>
      <p:grpSp>
        <p:nvGrpSpPr>
          <p:cNvPr id="2" name="Grupo 1">
            <a:extLst>
              <a:ext uri="{FF2B5EF4-FFF2-40B4-BE49-F238E27FC236}">
                <a16:creationId xmlns:a16="http://schemas.microsoft.com/office/drawing/2014/main" id="{56294468-431F-4279-81ED-1B6F3B67E649}"/>
              </a:ext>
            </a:extLst>
          </p:cNvPr>
          <p:cNvGrpSpPr/>
          <p:nvPr/>
        </p:nvGrpSpPr>
        <p:grpSpPr>
          <a:xfrm>
            <a:off x="2814295" y="5838768"/>
            <a:ext cx="1872788" cy="6798820"/>
            <a:chOff x="2419350" y="6651696"/>
            <a:chExt cx="980715" cy="4789785"/>
          </a:xfrm>
        </p:grpSpPr>
        <p:sp>
          <p:nvSpPr>
            <p:cNvPr id="45" name="Freeform 223">
              <a:extLst>
                <a:ext uri="{FF2B5EF4-FFF2-40B4-BE49-F238E27FC236}">
                  <a16:creationId xmlns:a16="http://schemas.microsoft.com/office/drawing/2014/main" id="{40A088FC-1F70-4B64-82A9-B8BA35587370}"/>
                </a:ext>
              </a:extLst>
            </p:cNvPr>
            <p:cNvSpPr>
              <a:spLocks noChangeArrowheads="1"/>
            </p:cNvSpPr>
            <p:nvPr/>
          </p:nvSpPr>
          <p:spPr bwMode="auto">
            <a:xfrm>
              <a:off x="2419350" y="7778536"/>
              <a:ext cx="980715" cy="286627"/>
            </a:xfrm>
            <a:custGeom>
              <a:avLst/>
              <a:gdLst>
                <a:gd name="T0" fmla="*/ 1543 w 1544"/>
                <a:gd name="T1" fmla="*/ 224 h 455"/>
                <a:gd name="T2" fmla="*/ 770 w 1544"/>
                <a:gd name="T3" fmla="*/ 0 h 455"/>
                <a:gd name="T4" fmla="*/ 0 w 1544"/>
                <a:gd name="T5" fmla="*/ 224 h 455"/>
                <a:gd name="T6" fmla="*/ 770 w 1544"/>
                <a:gd name="T7" fmla="*/ 454 h 455"/>
                <a:gd name="T8" fmla="*/ 1543 w 1544"/>
                <a:gd name="T9" fmla="*/ 224 h 455"/>
              </a:gdLst>
              <a:ahLst/>
              <a:cxnLst>
                <a:cxn ang="0">
                  <a:pos x="T0" y="T1"/>
                </a:cxn>
                <a:cxn ang="0">
                  <a:pos x="T2" y="T3"/>
                </a:cxn>
                <a:cxn ang="0">
                  <a:pos x="T4" y="T5"/>
                </a:cxn>
                <a:cxn ang="0">
                  <a:pos x="T6" y="T7"/>
                </a:cxn>
                <a:cxn ang="0">
                  <a:pos x="T8" y="T9"/>
                </a:cxn>
              </a:cxnLst>
              <a:rect l="0" t="0" r="r" b="b"/>
              <a:pathLst>
                <a:path w="1544" h="455">
                  <a:moveTo>
                    <a:pt x="1543" y="224"/>
                  </a:moveTo>
                  <a:lnTo>
                    <a:pt x="770" y="0"/>
                  </a:lnTo>
                  <a:lnTo>
                    <a:pt x="0" y="224"/>
                  </a:lnTo>
                  <a:lnTo>
                    <a:pt x="770" y="454"/>
                  </a:lnTo>
                  <a:lnTo>
                    <a:pt x="1543" y="224"/>
                  </a:lnTo>
                </a:path>
              </a:pathLst>
            </a:custGeom>
            <a:solidFill>
              <a:schemeClr val="accent2">
                <a:lumMod val="75000"/>
              </a:schemeClr>
            </a:solidFill>
            <a:ln>
              <a:noFill/>
            </a:ln>
            <a:effectLst/>
          </p:spPr>
          <p:txBody>
            <a:bodyPr wrap="none" anchor="ctr"/>
            <a:lstStyle/>
            <a:p>
              <a:endParaRPr lang="en-US" sz="2925" dirty="0">
                <a:latin typeface="Lato Light" charset="0"/>
              </a:endParaRPr>
            </a:p>
          </p:txBody>
        </p:sp>
        <p:sp>
          <p:nvSpPr>
            <p:cNvPr id="46" name="Freeform 225">
              <a:extLst>
                <a:ext uri="{FF2B5EF4-FFF2-40B4-BE49-F238E27FC236}">
                  <a16:creationId xmlns:a16="http://schemas.microsoft.com/office/drawing/2014/main" id="{72D4A516-8902-4C03-B9B9-CE557DE21E2F}"/>
                </a:ext>
              </a:extLst>
            </p:cNvPr>
            <p:cNvSpPr>
              <a:spLocks noChangeArrowheads="1"/>
            </p:cNvSpPr>
            <p:nvPr/>
          </p:nvSpPr>
          <p:spPr bwMode="auto">
            <a:xfrm>
              <a:off x="2419350" y="8722721"/>
              <a:ext cx="980715" cy="286627"/>
            </a:xfrm>
            <a:custGeom>
              <a:avLst/>
              <a:gdLst>
                <a:gd name="T0" fmla="*/ 1543 w 1544"/>
                <a:gd name="T1" fmla="*/ 224 h 455"/>
                <a:gd name="T2" fmla="*/ 770 w 1544"/>
                <a:gd name="T3" fmla="*/ 0 h 455"/>
                <a:gd name="T4" fmla="*/ 0 w 1544"/>
                <a:gd name="T5" fmla="*/ 224 h 455"/>
                <a:gd name="T6" fmla="*/ 770 w 1544"/>
                <a:gd name="T7" fmla="*/ 454 h 455"/>
                <a:gd name="T8" fmla="*/ 1543 w 1544"/>
                <a:gd name="T9" fmla="*/ 224 h 455"/>
              </a:gdLst>
              <a:ahLst/>
              <a:cxnLst>
                <a:cxn ang="0">
                  <a:pos x="T0" y="T1"/>
                </a:cxn>
                <a:cxn ang="0">
                  <a:pos x="T2" y="T3"/>
                </a:cxn>
                <a:cxn ang="0">
                  <a:pos x="T4" y="T5"/>
                </a:cxn>
                <a:cxn ang="0">
                  <a:pos x="T6" y="T7"/>
                </a:cxn>
                <a:cxn ang="0">
                  <a:pos x="T8" y="T9"/>
                </a:cxn>
              </a:cxnLst>
              <a:rect l="0" t="0" r="r" b="b"/>
              <a:pathLst>
                <a:path w="1544" h="455">
                  <a:moveTo>
                    <a:pt x="1543" y="224"/>
                  </a:moveTo>
                  <a:lnTo>
                    <a:pt x="770" y="0"/>
                  </a:lnTo>
                  <a:lnTo>
                    <a:pt x="0" y="224"/>
                  </a:lnTo>
                  <a:lnTo>
                    <a:pt x="770" y="454"/>
                  </a:lnTo>
                  <a:lnTo>
                    <a:pt x="1543" y="224"/>
                  </a:lnTo>
                </a:path>
              </a:pathLst>
            </a:custGeom>
            <a:solidFill>
              <a:schemeClr val="accent3">
                <a:lumMod val="75000"/>
              </a:schemeClr>
            </a:solidFill>
            <a:ln>
              <a:noFill/>
            </a:ln>
            <a:effectLst/>
          </p:spPr>
          <p:txBody>
            <a:bodyPr wrap="none" anchor="ctr"/>
            <a:lstStyle/>
            <a:p>
              <a:endParaRPr lang="en-US" sz="2925" dirty="0">
                <a:latin typeface="Lato Light" charset="0"/>
              </a:endParaRPr>
            </a:p>
          </p:txBody>
        </p:sp>
        <p:sp>
          <p:nvSpPr>
            <p:cNvPr id="47" name="Freeform 228">
              <a:extLst>
                <a:ext uri="{FF2B5EF4-FFF2-40B4-BE49-F238E27FC236}">
                  <a16:creationId xmlns:a16="http://schemas.microsoft.com/office/drawing/2014/main" id="{74A1EA05-43D5-4774-BB14-530ACB7093FE}"/>
                </a:ext>
              </a:extLst>
            </p:cNvPr>
            <p:cNvSpPr>
              <a:spLocks noChangeArrowheads="1"/>
            </p:cNvSpPr>
            <p:nvPr/>
          </p:nvSpPr>
          <p:spPr bwMode="auto">
            <a:xfrm>
              <a:off x="2419350" y="9672526"/>
              <a:ext cx="980715" cy="286627"/>
            </a:xfrm>
            <a:custGeom>
              <a:avLst/>
              <a:gdLst>
                <a:gd name="T0" fmla="*/ 1543 w 1544"/>
                <a:gd name="T1" fmla="*/ 224 h 454"/>
                <a:gd name="T2" fmla="*/ 770 w 1544"/>
                <a:gd name="T3" fmla="*/ 0 h 454"/>
                <a:gd name="T4" fmla="*/ 0 w 1544"/>
                <a:gd name="T5" fmla="*/ 224 h 454"/>
                <a:gd name="T6" fmla="*/ 770 w 1544"/>
                <a:gd name="T7" fmla="*/ 453 h 454"/>
                <a:gd name="T8" fmla="*/ 1543 w 1544"/>
                <a:gd name="T9" fmla="*/ 224 h 454"/>
              </a:gdLst>
              <a:ahLst/>
              <a:cxnLst>
                <a:cxn ang="0">
                  <a:pos x="T0" y="T1"/>
                </a:cxn>
                <a:cxn ang="0">
                  <a:pos x="T2" y="T3"/>
                </a:cxn>
                <a:cxn ang="0">
                  <a:pos x="T4" y="T5"/>
                </a:cxn>
                <a:cxn ang="0">
                  <a:pos x="T6" y="T7"/>
                </a:cxn>
                <a:cxn ang="0">
                  <a:pos x="T8" y="T9"/>
                </a:cxn>
              </a:cxnLst>
              <a:rect l="0" t="0" r="r" b="b"/>
              <a:pathLst>
                <a:path w="1544" h="454">
                  <a:moveTo>
                    <a:pt x="1543" y="224"/>
                  </a:moveTo>
                  <a:lnTo>
                    <a:pt x="770" y="0"/>
                  </a:lnTo>
                  <a:lnTo>
                    <a:pt x="0" y="224"/>
                  </a:lnTo>
                  <a:lnTo>
                    <a:pt x="770" y="453"/>
                  </a:lnTo>
                  <a:lnTo>
                    <a:pt x="1543" y="224"/>
                  </a:lnTo>
                </a:path>
              </a:pathLst>
            </a:custGeom>
            <a:solidFill>
              <a:schemeClr val="accent4"/>
            </a:solidFill>
            <a:ln>
              <a:noFill/>
            </a:ln>
            <a:effectLst/>
          </p:spPr>
          <p:txBody>
            <a:bodyPr wrap="none" anchor="ctr"/>
            <a:lstStyle/>
            <a:p>
              <a:endParaRPr lang="en-US" sz="2925" dirty="0">
                <a:latin typeface="Lato Light" charset="0"/>
              </a:endParaRPr>
            </a:p>
          </p:txBody>
        </p:sp>
        <p:sp>
          <p:nvSpPr>
            <p:cNvPr id="53" name="Freeform 232">
              <a:extLst>
                <a:ext uri="{FF2B5EF4-FFF2-40B4-BE49-F238E27FC236}">
                  <a16:creationId xmlns:a16="http://schemas.microsoft.com/office/drawing/2014/main" id="{8FC2E9F5-C233-4FB5-B267-49566053DB60}"/>
                </a:ext>
              </a:extLst>
            </p:cNvPr>
            <p:cNvSpPr>
              <a:spLocks noChangeArrowheads="1"/>
            </p:cNvSpPr>
            <p:nvPr/>
          </p:nvSpPr>
          <p:spPr bwMode="auto">
            <a:xfrm>
              <a:off x="2419350" y="6831542"/>
              <a:ext cx="980715" cy="286627"/>
            </a:xfrm>
            <a:custGeom>
              <a:avLst/>
              <a:gdLst>
                <a:gd name="T0" fmla="*/ 1543 w 1544"/>
                <a:gd name="T1" fmla="*/ 224 h 454"/>
                <a:gd name="T2" fmla="*/ 770 w 1544"/>
                <a:gd name="T3" fmla="*/ 0 h 454"/>
                <a:gd name="T4" fmla="*/ 0 w 1544"/>
                <a:gd name="T5" fmla="*/ 224 h 454"/>
                <a:gd name="T6" fmla="*/ 770 w 1544"/>
                <a:gd name="T7" fmla="*/ 453 h 454"/>
                <a:gd name="T8" fmla="*/ 1543 w 1544"/>
                <a:gd name="T9" fmla="*/ 224 h 454"/>
              </a:gdLst>
              <a:ahLst/>
              <a:cxnLst>
                <a:cxn ang="0">
                  <a:pos x="T0" y="T1"/>
                </a:cxn>
                <a:cxn ang="0">
                  <a:pos x="T2" y="T3"/>
                </a:cxn>
                <a:cxn ang="0">
                  <a:pos x="T4" y="T5"/>
                </a:cxn>
                <a:cxn ang="0">
                  <a:pos x="T6" y="T7"/>
                </a:cxn>
                <a:cxn ang="0">
                  <a:pos x="T8" y="T9"/>
                </a:cxn>
              </a:cxnLst>
              <a:rect l="0" t="0" r="r" b="b"/>
              <a:pathLst>
                <a:path w="1544" h="454">
                  <a:moveTo>
                    <a:pt x="1543" y="224"/>
                  </a:moveTo>
                  <a:lnTo>
                    <a:pt x="770" y="0"/>
                  </a:lnTo>
                  <a:lnTo>
                    <a:pt x="0" y="224"/>
                  </a:lnTo>
                  <a:lnTo>
                    <a:pt x="770" y="453"/>
                  </a:lnTo>
                  <a:lnTo>
                    <a:pt x="1543" y="224"/>
                  </a:lnTo>
                </a:path>
              </a:pathLst>
            </a:custGeom>
            <a:solidFill>
              <a:srgbClr val="7CB342"/>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925" dirty="0">
                <a:latin typeface="Lato Light" charset="0"/>
              </a:endParaRPr>
            </a:p>
          </p:txBody>
        </p:sp>
        <p:sp>
          <p:nvSpPr>
            <p:cNvPr id="54" name="Freeform 234">
              <a:extLst>
                <a:ext uri="{FF2B5EF4-FFF2-40B4-BE49-F238E27FC236}">
                  <a16:creationId xmlns:a16="http://schemas.microsoft.com/office/drawing/2014/main" id="{9E418A10-2419-4D98-A6FE-7DC03805979E}"/>
                </a:ext>
              </a:extLst>
            </p:cNvPr>
            <p:cNvSpPr>
              <a:spLocks noChangeArrowheads="1"/>
            </p:cNvSpPr>
            <p:nvPr/>
          </p:nvSpPr>
          <p:spPr bwMode="auto">
            <a:xfrm>
              <a:off x="3208980" y="7865649"/>
              <a:ext cx="191085" cy="109593"/>
            </a:xfrm>
            <a:custGeom>
              <a:avLst/>
              <a:gdLst>
                <a:gd name="T0" fmla="*/ 0 w 306"/>
                <a:gd name="T1" fmla="*/ 0 h 178"/>
                <a:gd name="T2" fmla="*/ 0 w 306"/>
                <a:gd name="T3" fmla="*/ 177 h 178"/>
                <a:gd name="T4" fmla="*/ 305 w 306"/>
                <a:gd name="T5" fmla="*/ 87 h 178"/>
                <a:gd name="T6" fmla="*/ 0 w 306"/>
                <a:gd name="T7" fmla="*/ 0 h 178"/>
              </a:gdLst>
              <a:ahLst/>
              <a:cxnLst>
                <a:cxn ang="0">
                  <a:pos x="T0" y="T1"/>
                </a:cxn>
                <a:cxn ang="0">
                  <a:pos x="T2" y="T3"/>
                </a:cxn>
                <a:cxn ang="0">
                  <a:pos x="T4" y="T5"/>
                </a:cxn>
                <a:cxn ang="0">
                  <a:pos x="T6" y="T7"/>
                </a:cxn>
              </a:cxnLst>
              <a:rect l="0" t="0" r="r" b="b"/>
              <a:pathLst>
                <a:path w="306" h="178">
                  <a:moveTo>
                    <a:pt x="0" y="0"/>
                  </a:moveTo>
                  <a:lnTo>
                    <a:pt x="0" y="177"/>
                  </a:lnTo>
                  <a:lnTo>
                    <a:pt x="305" y="87"/>
                  </a:lnTo>
                  <a:lnTo>
                    <a:pt x="0" y="0"/>
                  </a:lnTo>
                </a:path>
              </a:pathLst>
            </a:custGeom>
            <a:solidFill>
              <a:schemeClr val="accent2">
                <a:lumMod val="50000"/>
              </a:schemeClr>
            </a:solidFill>
            <a:ln>
              <a:noFill/>
            </a:ln>
            <a:effectLst/>
          </p:spPr>
          <p:txBody>
            <a:bodyPr wrap="none" anchor="ctr"/>
            <a:lstStyle/>
            <a:p>
              <a:endParaRPr lang="en-US" sz="2925" dirty="0">
                <a:latin typeface="Lato Light" charset="0"/>
              </a:endParaRPr>
            </a:p>
          </p:txBody>
        </p:sp>
        <p:sp>
          <p:nvSpPr>
            <p:cNvPr id="55" name="Freeform 246">
              <a:extLst>
                <a:ext uri="{FF2B5EF4-FFF2-40B4-BE49-F238E27FC236}">
                  <a16:creationId xmlns:a16="http://schemas.microsoft.com/office/drawing/2014/main" id="{4727CACD-3A0E-4A4B-BB87-C0AAB2E70663}"/>
                </a:ext>
              </a:extLst>
            </p:cNvPr>
            <p:cNvSpPr>
              <a:spLocks noChangeArrowheads="1"/>
            </p:cNvSpPr>
            <p:nvPr/>
          </p:nvSpPr>
          <p:spPr bwMode="auto">
            <a:xfrm>
              <a:off x="2419350" y="6915844"/>
              <a:ext cx="191085" cy="112403"/>
            </a:xfrm>
            <a:custGeom>
              <a:avLst/>
              <a:gdLst>
                <a:gd name="T0" fmla="*/ 305 w 306"/>
                <a:gd name="T1" fmla="*/ 0 h 181"/>
                <a:gd name="T2" fmla="*/ 0 w 306"/>
                <a:gd name="T3" fmla="*/ 90 h 181"/>
                <a:gd name="T4" fmla="*/ 305 w 306"/>
                <a:gd name="T5" fmla="*/ 180 h 181"/>
                <a:gd name="T6" fmla="*/ 305 w 306"/>
                <a:gd name="T7" fmla="*/ 0 h 181"/>
              </a:gdLst>
              <a:ahLst/>
              <a:cxnLst>
                <a:cxn ang="0">
                  <a:pos x="T0" y="T1"/>
                </a:cxn>
                <a:cxn ang="0">
                  <a:pos x="T2" y="T3"/>
                </a:cxn>
                <a:cxn ang="0">
                  <a:pos x="T4" y="T5"/>
                </a:cxn>
                <a:cxn ang="0">
                  <a:pos x="T6" y="T7"/>
                </a:cxn>
              </a:cxnLst>
              <a:rect l="0" t="0" r="r" b="b"/>
              <a:pathLst>
                <a:path w="306" h="181">
                  <a:moveTo>
                    <a:pt x="305" y="0"/>
                  </a:moveTo>
                  <a:lnTo>
                    <a:pt x="0" y="90"/>
                  </a:lnTo>
                  <a:lnTo>
                    <a:pt x="305" y="180"/>
                  </a:lnTo>
                  <a:lnTo>
                    <a:pt x="305" y="0"/>
                  </a:lnTo>
                </a:path>
              </a:pathLst>
            </a:custGeom>
            <a:solidFill>
              <a:schemeClr val="accent1">
                <a:lumMod val="75000"/>
              </a:schemeClr>
            </a:solidFill>
            <a:ln>
              <a:noFill/>
            </a:ln>
            <a:effectLst/>
          </p:spPr>
          <p:txBody>
            <a:bodyPr wrap="none" anchor="ctr"/>
            <a:lstStyle/>
            <a:p>
              <a:endParaRPr lang="en-US" sz="2925" dirty="0">
                <a:latin typeface="Lato Light" charset="0"/>
              </a:endParaRPr>
            </a:p>
          </p:txBody>
        </p:sp>
        <p:sp>
          <p:nvSpPr>
            <p:cNvPr id="56" name="Freeform 248">
              <a:extLst>
                <a:ext uri="{FF2B5EF4-FFF2-40B4-BE49-F238E27FC236}">
                  <a16:creationId xmlns:a16="http://schemas.microsoft.com/office/drawing/2014/main" id="{05758E71-648D-46FB-90CE-3096CC9C1741}"/>
                </a:ext>
              </a:extLst>
            </p:cNvPr>
            <p:cNvSpPr>
              <a:spLocks noChangeArrowheads="1"/>
            </p:cNvSpPr>
            <p:nvPr/>
          </p:nvSpPr>
          <p:spPr bwMode="auto">
            <a:xfrm>
              <a:off x="3208980" y="6915844"/>
              <a:ext cx="191085" cy="112403"/>
            </a:xfrm>
            <a:custGeom>
              <a:avLst/>
              <a:gdLst>
                <a:gd name="T0" fmla="*/ 0 w 306"/>
                <a:gd name="T1" fmla="*/ 0 h 181"/>
                <a:gd name="T2" fmla="*/ 0 w 306"/>
                <a:gd name="T3" fmla="*/ 180 h 181"/>
                <a:gd name="T4" fmla="*/ 305 w 306"/>
                <a:gd name="T5" fmla="*/ 90 h 181"/>
                <a:gd name="T6" fmla="*/ 0 w 306"/>
                <a:gd name="T7" fmla="*/ 0 h 181"/>
              </a:gdLst>
              <a:ahLst/>
              <a:cxnLst>
                <a:cxn ang="0">
                  <a:pos x="T0" y="T1"/>
                </a:cxn>
                <a:cxn ang="0">
                  <a:pos x="T2" y="T3"/>
                </a:cxn>
                <a:cxn ang="0">
                  <a:pos x="T4" y="T5"/>
                </a:cxn>
                <a:cxn ang="0">
                  <a:pos x="T6" y="T7"/>
                </a:cxn>
              </a:cxnLst>
              <a:rect l="0" t="0" r="r" b="b"/>
              <a:pathLst>
                <a:path w="306" h="181">
                  <a:moveTo>
                    <a:pt x="0" y="0"/>
                  </a:moveTo>
                  <a:lnTo>
                    <a:pt x="0" y="180"/>
                  </a:lnTo>
                  <a:lnTo>
                    <a:pt x="305" y="90"/>
                  </a:lnTo>
                  <a:lnTo>
                    <a:pt x="0" y="0"/>
                  </a:lnTo>
                </a:path>
              </a:pathLst>
            </a:custGeom>
            <a:solidFill>
              <a:schemeClr val="accent1">
                <a:lumMod val="50000"/>
              </a:schemeClr>
            </a:solidFill>
            <a:ln>
              <a:noFill/>
            </a:ln>
            <a:effectLst/>
          </p:spPr>
          <p:txBody>
            <a:bodyPr wrap="none" anchor="ctr"/>
            <a:lstStyle/>
            <a:p>
              <a:endParaRPr lang="en-US" sz="2925" dirty="0">
                <a:latin typeface="Lato Light" charset="0"/>
              </a:endParaRPr>
            </a:p>
          </p:txBody>
        </p:sp>
        <p:sp>
          <p:nvSpPr>
            <p:cNvPr id="57" name="Freeform 250">
              <a:extLst>
                <a:ext uri="{FF2B5EF4-FFF2-40B4-BE49-F238E27FC236}">
                  <a16:creationId xmlns:a16="http://schemas.microsoft.com/office/drawing/2014/main" id="{93C85DC0-9B8D-499D-8245-9E5992CD9A9C}"/>
                </a:ext>
              </a:extLst>
            </p:cNvPr>
            <p:cNvSpPr>
              <a:spLocks noChangeArrowheads="1"/>
            </p:cNvSpPr>
            <p:nvPr/>
          </p:nvSpPr>
          <p:spPr bwMode="auto">
            <a:xfrm>
              <a:off x="2613241" y="6651697"/>
              <a:ext cx="592924" cy="4789784"/>
            </a:xfrm>
            <a:custGeom>
              <a:avLst/>
              <a:gdLst>
                <a:gd name="T0" fmla="*/ 0 w 934"/>
                <a:gd name="T1" fmla="*/ 139 h 8125"/>
                <a:gd name="T2" fmla="*/ 465 w 934"/>
                <a:gd name="T3" fmla="*/ 0 h 8125"/>
                <a:gd name="T4" fmla="*/ 933 w 934"/>
                <a:gd name="T5" fmla="*/ 139 h 8125"/>
                <a:gd name="T6" fmla="*/ 933 w 934"/>
                <a:gd name="T7" fmla="*/ 8124 h 8125"/>
                <a:gd name="T8" fmla="*/ 0 w 934"/>
                <a:gd name="T9" fmla="*/ 8124 h 8125"/>
                <a:gd name="T10" fmla="*/ 0 w 934"/>
                <a:gd name="T11" fmla="*/ 139 h 8125"/>
              </a:gdLst>
              <a:ahLst/>
              <a:cxnLst>
                <a:cxn ang="0">
                  <a:pos x="T0" y="T1"/>
                </a:cxn>
                <a:cxn ang="0">
                  <a:pos x="T2" y="T3"/>
                </a:cxn>
                <a:cxn ang="0">
                  <a:pos x="T4" y="T5"/>
                </a:cxn>
                <a:cxn ang="0">
                  <a:pos x="T6" y="T7"/>
                </a:cxn>
                <a:cxn ang="0">
                  <a:pos x="T8" y="T9"/>
                </a:cxn>
                <a:cxn ang="0">
                  <a:pos x="T10" y="T11"/>
                </a:cxn>
              </a:cxnLst>
              <a:rect l="0" t="0" r="r" b="b"/>
              <a:pathLst>
                <a:path w="934" h="8125">
                  <a:moveTo>
                    <a:pt x="0" y="139"/>
                  </a:moveTo>
                  <a:lnTo>
                    <a:pt x="465" y="0"/>
                  </a:lnTo>
                  <a:lnTo>
                    <a:pt x="933" y="139"/>
                  </a:lnTo>
                  <a:lnTo>
                    <a:pt x="933" y="8124"/>
                  </a:lnTo>
                  <a:lnTo>
                    <a:pt x="0" y="8124"/>
                  </a:lnTo>
                  <a:lnTo>
                    <a:pt x="0" y="139"/>
                  </a:lnTo>
                </a:path>
              </a:pathLst>
            </a:custGeom>
            <a:solidFill>
              <a:schemeClr val="bg1">
                <a:lumMod val="85000"/>
              </a:schemeClr>
            </a:solidFill>
            <a:ln>
              <a:noFill/>
            </a:ln>
            <a:effectLst/>
          </p:spPr>
          <p:txBody>
            <a:bodyPr wrap="none" anchor="ctr"/>
            <a:lstStyle/>
            <a:p>
              <a:endParaRPr lang="en-US" sz="2925" dirty="0">
                <a:latin typeface="Lato Light" charset="0"/>
              </a:endParaRPr>
            </a:p>
          </p:txBody>
        </p:sp>
        <p:sp>
          <p:nvSpPr>
            <p:cNvPr id="58" name="Freeform 254">
              <a:extLst>
                <a:ext uri="{FF2B5EF4-FFF2-40B4-BE49-F238E27FC236}">
                  <a16:creationId xmlns:a16="http://schemas.microsoft.com/office/drawing/2014/main" id="{B95AC449-5041-496A-A020-E5EC5EFB64F3}"/>
                </a:ext>
              </a:extLst>
            </p:cNvPr>
            <p:cNvSpPr>
              <a:spLocks noChangeArrowheads="1"/>
            </p:cNvSpPr>
            <p:nvPr/>
          </p:nvSpPr>
          <p:spPr bwMode="auto">
            <a:xfrm>
              <a:off x="2613245" y="9582603"/>
              <a:ext cx="295057" cy="376550"/>
            </a:xfrm>
            <a:custGeom>
              <a:avLst/>
              <a:gdLst>
                <a:gd name="T0" fmla="*/ 0 w 466"/>
                <a:gd name="T1" fmla="*/ 0 h 594"/>
                <a:gd name="T2" fmla="*/ 0 w 466"/>
                <a:gd name="T3" fmla="*/ 454 h 594"/>
                <a:gd name="T4" fmla="*/ 465 w 466"/>
                <a:gd name="T5" fmla="*/ 593 h 594"/>
                <a:gd name="T6" fmla="*/ 465 w 466"/>
                <a:gd name="T7" fmla="*/ 140 h 594"/>
                <a:gd name="T8" fmla="*/ 0 w 466"/>
                <a:gd name="T9" fmla="*/ 0 h 594"/>
              </a:gdLst>
              <a:ahLst/>
              <a:cxnLst>
                <a:cxn ang="0">
                  <a:pos x="T0" y="T1"/>
                </a:cxn>
                <a:cxn ang="0">
                  <a:pos x="T2" y="T3"/>
                </a:cxn>
                <a:cxn ang="0">
                  <a:pos x="T4" y="T5"/>
                </a:cxn>
                <a:cxn ang="0">
                  <a:pos x="T6" y="T7"/>
                </a:cxn>
                <a:cxn ang="0">
                  <a:pos x="T8" y="T9"/>
                </a:cxn>
              </a:cxnLst>
              <a:rect l="0" t="0" r="r" b="b"/>
              <a:pathLst>
                <a:path w="466" h="594">
                  <a:moveTo>
                    <a:pt x="0" y="0"/>
                  </a:moveTo>
                  <a:lnTo>
                    <a:pt x="0" y="454"/>
                  </a:lnTo>
                  <a:lnTo>
                    <a:pt x="465" y="593"/>
                  </a:lnTo>
                  <a:lnTo>
                    <a:pt x="465" y="140"/>
                  </a:lnTo>
                  <a:lnTo>
                    <a:pt x="0" y="0"/>
                  </a:lnTo>
                </a:path>
              </a:pathLst>
            </a:custGeom>
            <a:solidFill>
              <a:schemeClr val="bg1">
                <a:lumMod val="95000"/>
              </a:schemeClr>
            </a:solidFill>
            <a:ln>
              <a:noFill/>
            </a:ln>
            <a:effectLst/>
          </p:spPr>
          <p:txBody>
            <a:bodyPr wrap="none" anchor="ctr"/>
            <a:lstStyle/>
            <a:p>
              <a:endParaRPr lang="en-US" sz="2925" dirty="0">
                <a:latin typeface="Lato Light" charset="0"/>
              </a:endParaRPr>
            </a:p>
          </p:txBody>
        </p:sp>
        <p:sp>
          <p:nvSpPr>
            <p:cNvPr id="59" name="Freeform 255">
              <a:extLst>
                <a:ext uri="{FF2B5EF4-FFF2-40B4-BE49-F238E27FC236}">
                  <a16:creationId xmlns:a16="http://schemas.microsoft.com/office/drawing/2014/main" id="{E4DAEAFF-B1D6-436A-8D40-A03B71285521}"/>
                </a:ext>
              </a:extLst>
            </p:cNvPr>
            <p:cNvSpPr>
              <a:spLocks noChangeArrowheads="1"/>
            </p:cNvSpPr>
            <p:nvPr/>
          </p:nvSpPr>
          <p:spPr bwMode="auto">
            <a:xfrm>
              <a:off x="2613245" y="8638418"/>
              <a:ext cx="295057" cy="373740"/>
            </a:xfrm>
            <a:custGeom>
              <a:avLst/>
              <a:gdLst>
                <a:gd name="T0" fmla="*/ 0 w 466"/>
                <a:gd name="T1" fmla="*/ 0 h 591"/>
                <a:gd name="T2" fmla="*/ 0 w 466"/>
                <a:gd name="T3" fmla="*/ 453 h 591"/>
                <a:gd name="T4" fmla="*/ 465 w 466"/>
                <a:gd name="T5" fmla="*/ 590 h 591"/>
                <a:gd name="T6" fmla="*/ 465 w 466"/>
                <a:gd name="T7" fmla="*/ 136 h 591"/>
                <a:gd name="T8" fmla="*/ 0 w 466"/>
                <a:gd name="T9" fmla="*/ 0 h 591"/>
              </a:gdLst>
              <a:ahLst/>
              <a:cxnLst>
                <a:cxn ang="0">
                  <a:pos x="T0" y="T1"/>
                </a:cxn>
                <a:cxn ang="0">
                  <a:pos x="T2" y="T3"/>
                </a:cxn>
                <a:cxn ang="0">
                  <a:pos x="T4" y="T5"/>
                </a:cxn>
                <a:cxn ang="0">
                  <a:pos x="T6" y="T7"/>
                </a:cxn>
                <a:cxn ang="0">
                  <a:pos x="T8" y="T9"/>
                </a:cxn>
              </a:cxnLst>
              <a:rect l="0" t="0" r="r" b="b"/>
              <a:pathLst>
                <a:path w="466" h="591">
                  <a:moveTo>
                    <a:pt x="0" y="0"/>
                  </a:moveTo>
                  <a:lnTo>
                    <a:pt x="0" y="453"/>
                  </a:lnTo>
                  <a:lnTo>
                    <a:pt x="465" y="590"/>
                  </a:lnTo>
                  <a:lnTo>
                    <a:pt x="465" y="136"/>
                  </a:lnTo>
                  <a:lnTo>
                    <a:pt x="0" y="0"/>
                  </a:lnTo>
                </a:path>
              </a:pathLst>
            </a:custGeom>
            <a:solidFill>
              <a:schemeClr val="bg1">
                <a:lumMod val="95000"/>
              </a:schemeClr>
            </a:solidFill>
            <a:ln>
              <a:noFill/>
            </a:ln>
            <a:effectLst/>
          </p:spPr>
          <p:txBody>
            <a:bodyPr wrap="none" anchor="ctr"/>
            <a:lstStyle/>
            <a:p>
              <a:endParaRPr lang="en-US" sz="2925" dirty="0">
                <a:latin typeface="Lato Light" charset="0"/>
              </a:endParaRPr>
            </a:p>
          </p:txBody>
        </p:sp>
        <p:sp>
          <p:nvSpPr>
            <p:cNvPr id="60" name="Freeform 256">
              <a:extLst>
                <a:ext uri="{FF2B5EF4-FFF2-40B4-BE49-F238E27FC236}">
                  <a16:creationId xmlns:a16="http://schemas.microsoft.com/office/drawing/2014/main" id="{CF2F2FA7-0947-4E34-968A-AA975E989598}"/>
                </a:ext>
              </a:extLst>
            </p:cNvPr>
            <p:cNvSpPr>
              <a:spLocks noChangeArrowheads="1"/>
            </p:cNvSpPr>
            <p:nvPr/>
          </p:nvSpPr>
          <p:spPr bwMode="auto">
            <a:xfrm>
              <a:off x="2613245" y="7688614"/>
              <a:ext cx="295057" cy="376550"/>
            </a:xfrm>
            <a:custGeom>
              <a:avLst/>
              <a:gdLst>
                <a:gd name="T0" fmla="*/ 0 w 466"/>
                <a:gd name="T1" fmla="*/ 0 h 594"/>
                <a:gd name="T2" fmla="*/ 0 w 466"/>
                <a:gd name="T3" fmla="*/ 453 h 594"/>
                <a:gd name="T4" fmla="*/ 465 w 466"/>
                <a:gd name="T5" fmla="*/ 593 h 594"/>
                <a:gd name="T6" fmla="*/ 465 w 466"/>
                <a:gd name="T7" fmla="*/ 139 h 594"/>
                <a:gd name="T8" fmla="*/ 0 w 466"/>
                <a:gd name="T9" fmla="*/ 0 h 594"/>
              </a:gdLst>
              <a:ahLst/>
              <a:cxnLst>
                <a:cxn ang="0">
                  <a:pos x="T0" y="T1"/>
                </a:cxn>
                <a:cxn ang="0">
                  <a:pos x="T2" y="T3"/>
                </a:cxn>
                <a:cxn ang="0">
                  <a:pos x="T4" y="T5"/>
                </a:cxn>
                <a:cxn ang="0">
                  <a:pos x="T6" y="T7"/>
                </a:cxn>
                <a:cxn ang="0">
                  <a:pos x="T8" y="T9"/>
                </a:cxn>
              </a:cxnLst>
              <a:rect l="0" t="0" r="r" b="b"/>
              <a:pathLst>
                <a:path w="466" h="594">
                  <a:moveTo>
                    <a:pt x="0" y="0"/>
                  </a:moveTo>
                  <a:lnTo>
                    <a:pt x="0" y="453"/>
                  </a:lnTo>
                  <a:lnTo>
                    <a:pt x="465" y="593"/>
                  </a:lnTo>
                  <a:lnTo>
                    <a:pt x="465" y="139"/>
                  </a:lnTo>
                  <a:lnTo>
                    <a:pt x="0" y="0"/>
                  </a:lnTo>
                </a:path>
              </a:pathLst>
            </a:custGeom>
            <a:solidFill>
              <a:schemeClr val="bg1">
                <a:lumMod val="95000"/>
              </a:schemeClr>
            </a:solidFill>
            <a:ln>
              <a:noFill/>
            </a:ln>
            <a:effectLst/>
          </p:spPr>
          <p:txBody>
            <a:bodyPr wrap="none" anchor="ctr"/>
            <a:lstStyle/>
            <a:p>
              <a:endParaRPr lang="en-US" sz="2925" dirty="0">
                <a:latin typeface="Lato Light" charset="0"/>
              </a:endParaRPr>
            </a:p>
          </p:txBody>
        </p:sp>
        <p:sp>
          <p:nvSpPr>
            <p:cNvPr id="61" name="Freeform 257">
              <a:extLst>
                <a:ext uri="{FF2B5EF4-FFF2-40B4-BE49-F238E27FC236}">
                  <a16:creationId xmlns:a16="http://schemas.microsoft.com/office/drawing/2014/main" id="{C67AFEA8-AD50-414F-BD0D-1C88800DF898}"/>
                </a:ext>
              </a:extLst>
            </p:cNvPr>
            <p:cNvSpPr>
              <a:spLocks noChangeArrowheads="1"/>
            </p:cNvSpPr>
            <p:nvPr/>
          </p:nvSpPr>
          <p:spPr bwMode="auto">
            <a:xfrm>
              <a:off x="2613245" y="6651696"/>
              <a:ext cx="295057" cy="466472"/>
            </a:xfrm>
            <a:custGeom>
              <a:avLst/>
              <a:gdLst>
                <a:gd name="T0" fmla="*/ 465 w 466"/>
                <a:gd name="T1" fmla="*/ 0 h 736"/>
                <a:gd name="T2" fmla="*/ 0 w 466"/>
                <a:gd name="T3" fmla="*/ 139 h 736"/>
                <a:gd name="T4" fmla="*/ 0 w 466"/>
                <a:gd name="T5" fmla="*/ 596 h 736"/>
                <a:gd name="T6" fmla="*/ 465 w 466"/>
                <a:gd name="T7" fmla="*/ 735 h 736"/>
                <a:gd name="T8" fmla="*/ 465 w 466"/>
                <a:gd name="T9" fmla="*/ 0 h 736"/>
              </a:gdLst>
              <a:ahLst/>
              <a:cxnLst>
                <a:cxn ang="0">
                  <a:pos x="T0" y="T1"/>
                </a:cxn>
                <a:cxn ang="0">
                  <a:pos x="T2" y="T3"/>
                </a:cxn>
                <a:cxn ang="0">
                  <a:pos x="T4" y="T5"/>
                </a:cxn>
                <a:cxn ang="0">
                  <a:pos x="T6" y="T7"/>
                </a:cxn>
                <a:cxn ang="0">
                  <a:pos x="T8" y="T9"/>
                </a:cxn>
              </a:cxnLst>
              <a:rect l="0" t="0" r="r" b="b"/>
              <a:pathLst>
                <a:path w="466" h="736">
                  <a:moveTo>
                    <a:pt x="465" y="0"/>
                  </a:moveTo>
                  <a:lnTo>
                    <a:pt x="0" y="139"/>
                  </a:lnTo>
                  <a:lnTo>
                    <a:pt x="0" y="596"/>
                  </a:lnTo>
                  <a:lnTo>
                    <a:pt x="465" y="735"/>
                  </a:lnTo>
                  <a:lnTo>
                    <a:pt x="465" y="0"/>
                  </a:lnTo>
                </a:path>
              </a:pathLst>
            </a:custGeom>
            <a:solidFill>
              <a:schemeClr val="bg1">
                <a:lumMod val="95000"/>
              </a:schemeClr>
            </a:solidFill>
            <a:ln>
              <a:noFill/>
            </a:ln>
            <a:effectLst/>
          </p:spPr>
          <p:txBody>
            <a:bodyPr wrap="none" anchor="ctr"/>
            <a:lstStyle/>
            <a:p>
              <a:endParaRPr lang="en-US" sz="2925" dirty="0">
                <a:latin typeface="Lato Light" charset="0"/>
              </a:endParaRPr>
            </a:p>
          </p:txBody>
        </p:sp>
        <p:sp>
          <p:nvSpPr>
            <p:cNvPr id="62" name="Freeform 258">
              <a:extLst>
                <a:ext uri="{FF2B5EF4-FFF2-40B4-BE49-F238E27FC236}">
                  <a16:creationId xmlns:a16="http://schemas.microsoft.com/office/drawing/2014/main" id="{97ACD121-8190-402F-A2F1-2149878E7D57}"/>
                </a:ext>
              </a:extLst>
            </p:cNvPr>
            <p:cNvSpPr>
              <a:spLocks noChangeArrowheads="1"/>
            </p:cNvSpPr>
            <p:nvPr/>
          </p:nvSpPr>
          <p:spPr bwMode="auto">
            <a:xfrm>
              <a:off x="2419350" y="6974855"/>
              <a:ext cx="980715" cy="800871"/>
            </a:xfrm>
            <a:custGeom>
              <a:avLst/>
              <a:gdLst>
                <a:gd name="T0" fmla="*/ 0 w 1544"/>
                <a:gd name="T1" fmla="*/ 1032 h 1262"/>
                <a:gd name="T2" fmla="*/ 770 w 1544"/>
                <a:gd name="T3" fmla="*/ 1261 h 1262"/>
                <a:gd name="T4" fmla="*/ 1543 w 1544"/>
                <a:gd name="T5" fmla="*/ 1032 h 1262"/>
                <a:gd name="T6" fmla="*/ 1543 w 1544"/>
                <a:gd name="T7" fmla="*/ 0 h 1262"/>
                <a:gd name="T8" fmla="*/ 770 w 1544"/>
                <a:gd name="T9" fmla="*/ 229 h 1262"/>
                <a:gd name="T10" fmla="*/ 0 w 1544"/>
                <a:gd name="T11" fmla="*/ 0 h 1262"/>
                <a:gd name="T12" fmla="*/ 0 w 1544"/>
                <a:gd name="T13" fmla="*/ 1032 h 1262"/>
              </a:gdLst>
              <a:ahLst/>
              <a:cxnLst>
                <a:cxn ang="0">
                  <a:pos x="T0" y="T1"/>
                </a:cxn>
                <a:cxn ang="0">
                  <a:pos x="T2" y="T3"/>
                </a:cxn>
                <a:cxn ang="0">
                  <a:pos x="T4" y="T5"/>
                </a:cxn>
                <a:cxn ang="0">
                  <a:pos x="T6" y="T7"/>
                </a:cxn>
                <a:cxn ang="0">
                  <a:pos x="T8" y="T9"/>
                </a:cxn>
                <a:cxn ang="0">
                  <a:pos x="T10" y="T11"/>
                </a:cxn>
                <a:cxn ang="0">
                  <a:pos x="T12" y="T13"/>
                </a:cxn>
              </a:cxnLst>
              <a:rect l="0" t="0" r="r" b="b"/>
              <a:pathLst>
                <a:path w="1544" h="1262">
                  <a:moveTo>
                    <a:pt x="0" y="1032"/>
                  </a:moveTo>
                  <a:lnTo>
                    <a:pt x="770" y="1261"/>
                  </a:lnTo>
                  <a:lnTo>
                    <a:pt x="1543" y="1032"/>
                  </a:lnTo>
                  <a:lnTo>
                    <a:pt x="1543" y="0"/>
                  </a:lnTo>
                  <a:lnTo>
                    <a:pt x="770" y="229"/>
                  </a:lnTo>
                  <a:lnTo>
                    <a:pt x="0" y="0"/>
                  </a:lnTo>
                  <a:lnTo>
                    <a:pt x="0" y="1032"/>
                  </a:lnTo>
                </a:path>
              </a:pathLst>
            </a:custGeom>
            <a:solidFill>
              <a:schemeClr val="accent1">
                <a:lumMod val="75000"/>
              </a:schemeClr>
            </a:solidFill>
            <a:ln>
              <a:noFill/>
            </a:ln>
            <a:effectLst/>
          </p:spPr>
          <p:txBody>
            <a:bodyPr wrap="none" anchor="ctr"/>
            <a:lstStyle/>
            <a:p>
              <a:endParaRPr lang="en-US" sz="2925" dirty="0">
                <a:latin typeface="Lato Light" charset="0"/>
              </a:endParaRPr>
            </a:p>
          </p:txBody>
        </p:sp>
        <p:sp>
          <p:nvSpPr>
            <p:cNvPr id="63" name="Freeform 259">
              <a:extLst>
                <a:ext uri="{FF2B5EF4-FFF2-40B4-BE49-F238E27FC236}">
                  <a16:creationId xmlns:a16="http://schemas.microsoft.com/office/drawing/2014/main" id="{57D18E5C-05ED-4C40-B91C-60D773836050}"/>
                </a:ext>
              </a:extLst>
            </p:cNvPr>
            <p:cNvSpPr>
              <a:spLocks noChangeArrowheads="1"/>
            </p:cNvSpPr>
            <p:nvPr/>
          </p:nvSpPr>
          <p:spPr bwMode="auto">
            <a:xfrm>
              <a:off x="2419350" y="6974855"/>
              <a:ext cx="488952" cy="800871"/>
            </a:xfrm>
            <a:custGeom>
              <a:avLst/>
              <a:gdLst>
                <a:gd name="T0" fmla="*/ 0 w 771"/>
                <a:gd name="T1" fmla="*/ 0 h 1262"/>
                <a:gd name="T2" fmla="*/ 0 w 771"/>
                <a:gd name="T3" fmla="*/ 1032 h 1262"/>
                <a:gd name="T4" fmla="*/ 770 w 771"/>
                <a:gd name="T5" fmla="*/ 1261 h 1262"/>
                <a:gd name="T6" fmla="*/ 770 w 771"/>
                <a:gd name="T7" fmla="*/ 229 h 1262"/>
                <a:gd name="T8" fmla="*/ 305 w 771"/>
                <a:gd name="T9" fmla="*/ 90 h 1262"/>
                <a:gd name="T10" fmla="*/ 0 w 771"/>
                <a:gd name="T11" fmla="*/ 0 h 1262"/>
              </a:gdLst>
              <a:ahLst/>
              <a:cxnLst>
                <a:cxn ang="0">
                  <a:pos x="T0" y="T1"/>
                </a:cxn>
                <a:cxn ang="0">
                  <a:pos x="T2" y="T3"/>
                </a:cxn>
                <a:cxn ang="0">
                  <a:pos x="T4" y="T5"/>
                </a:cxn>
                <a:cxn ang="0">
                  <a:pos x="T6" y="T7"/>
                </a:cxn>
                <a:cxn ang="0">
                  <a:pos x="T8" y="T9"/>
                </a:cxn>
                <a:cxn ang="0">
                  <a:pos x="T10" y="T11"/>
                </a:cxn>
              </a:cxnLst>
              <a:rect l="0" t="0" r="r" b="b"/>
              <a:pathLst>
                <a:path w="771" h="1262">
                  <a:moveTo>
                    <a:pt x="0" y="0"/>
                  </a:moveTo>
                  <a:lnTo>
                    <a:pt x="0" y="1032"/>
                  </a:lnTo>
                  <a:lnTo>
                    <a:pt x="770" y="1261"/>
                  </a:lnTo>
                  <a:lnTo>
                    <a:pt x="770" y="229"/>
                  </a:lnTo>
                  <a:lnTo>
                    <a:pt x="305" y="90"/>
                  </a:lnTo>
                  <a:lnTo>
                    <a:pt x="0" y="0"/>
                  </a:lnTo>
                </a:path>
              </a:pathLst>
            </a:custGeom>
            <a:solidFill>
              <a:schemeClr val="accent1"/>
            </a:solidFill>
            <a:ln>
              <a:noFill/>
            </a:ln>
            <a:effectLst/>
          </p:spPr>
          <p:txBody>
            <a:bodyPr wrap="none" anchor="ctr"/>
            <a:lstStyle/>
            <a:p>
              <a:endParaRPr lang="en-US" sz="2925" dirty="0">
                <a:latin typeface="Lato Light" charset="0"/>
              </a:endParaRPr>
            </a:p>
          </p:txBody>
        </p:sp>
        <p:sp>
          <p:nvSpPr>
            <p:cNvPr id="64" name="Freeform 260">
              <a:extLst>
                <a:ext uri="{FF2B5EF4-FFF2-40B4-BE49-F238E27FC236}">
                  <a16:creationId xmlns:a16="http://schemas.microsoft.com/office/drawing/2014/main" id="{3EC7D954-1052-45D1-89E9-FC195011BB82}"/>
                </a:ext>
              </a:extLst>
            </p:cNvPr>
            <p:cNvSpPr>
              <a:spLocks noChangeArrowheads="1"/>
            </p:cNvSpPr>
            <p:nvPr/>
          </p:nvSpPr>
          <p:spPr bwMode="auto">
            <a:xfrm>
              <a:off x="2419350" y="7921849"/>
              <a:ext cx="980715" cy="800871"/>
            </a:xfrm>
            <a:custGeom>
              <a:avLst/>
              <a:gdLst>
                <a:gd name="T0" fmla="*/ 0 w 1544"/>
                <a:gd name="T1" fmla="*/ 1032 h 1262"/>
                <a:gd name="T2" fmla="*/ 770 w 1544"/>
                <a:gd name="T3" fmla="*/ 1261 h 1262"/>
                <a:gd name="T4" fmla="*/ 1543 w 1544"/>
                <a:gd name="T5" fmla="*/ 1032 h 1262"/>
                <a:gd name="T6" fmla="*/ 1543 w 1544"/>
                <a:gd name="T7" fmla="*/ 0 h 1262"/>
                <a:gd name="T8" fmla="*/ 770 w 1544"/>
                <a:gd name="T9" fmla="*/ 230 h 1262"/>
                <a:gd name="T10" fmla="*/ 0 w 1544"/>
                <a:gd name="T11" fmla="*/ 0 h 1262"/>
                <a:gd name="T12" fmla="*/ 0 w 1544"/>
                <a:gd name="T13" fmla="*/ 1032 h 1262"/>
              </a:gdLst>
              <a:ahLst/>
              <a:cxnLst>
                <a:cxn ang="0">
                  <a:pos x="T0" y="T1"/>
                </a:cxn>
                <a:cxn ang="0">
                  <a:pos x="T2" y="T3"/>
                </a:cxn>
                <a:cxn ang="0">
                  <a:pos x="T4" y="T5"/>
                </a:cxn>
                <a:cxn ang="0">
                  <a:pos x="T6" y="T7"/>
                </a:cxn>
                <a:cxn ang="0">
                  <a:pos x="T8" y="T9"/>
                </a:cxn>
                <a:cxn ang="0">
                  <a:pos x="T10" y="T11"/>
                </a:cxn>
                <a:cxn ang="0">
                  <a:pos x="T12" y="T13"/>
                </a:cxn>
              </a:cxnLst>
              <a:rect l="0" t="0" r="r" b="b"/>
              <a:pathLst>
                <a:path w="1544" h="1262">
                  <a:moveTo>
                    <a:pt x="0" y="1032"/>
                  </a:moveTo>
                  <a:lnTo>
                    <a:pt x="770" y="1261"/>
                  </a:lnTo>
                  <a:lnTo>
                    <a:pt x="1543" y="1032"/>
                  </a:lnTo>
                  <a:lnTo>
                    <a:pt x="1543" y="0"/>
                  </a:lnTo>
                  <a:lnTo>
                    <a:pt x="770" y="230"/>
                  </a:lnTo>
                  <a:lnTo>
                    <a:pt x="0" y="0"/>
                  </a:lnTo>
                  <a:lnTo>
                    <a:pt x="0" y="1032"/>
                  </a:lnTo>
                </a:path>
              </a:pathLst>
            </a:custGeom>
            <a:solidFill>
              <a:schemeClr val="accent2">
                <a:lumMod val="75000"/>
              </a:schemeClr>
            </a:solidFill>
            <a:ln>
              <a:noFill/>
            </a:ln>
            <a:effectLst/>
          </p:spPr>
          <p:txBody>
            <a:bodyPr wrap="none" anchor="ctr"/>
            <a:lstStyle/>
            <a:p>
              <a:endParaRPr lang="en-US" sz="2925" dirty="0">
                <a:latin typeface="Lato Light" charset="0"/>
              </a:endParaRPr>
            </a:p>
          </p:txBody>
        </p:sp>
        <p:sp>
          <p:nvSpPr>
            <p:cNvPr id="65" name="Freeform 261">
              <a:extLst>
                <a:ext uri="{FF2B5EF4-FFF2-40B4-BE49-F238E27FC236}">
                  <a16:creationId xmlns:a16="http://schemas.microsoft.com/office/drawing/2014/main" id="{7C45DA0D-E760-492E-9303-FBA81C34A8F0}"/>
                </a:ext>
              </a:extLst>
            </p:cNvPr>
            <p:cNvSpPr>
              <a:spLocks noChangeArrowheads="1"/>
            </p:cNvSpPr>
            <p:nvPr/>
          </p:nvSpPr>
          <p:spPr bwMode="auto">
            <a:xfrm>
              <a:off x="2419350" y="7921850"/>
              <a:ext cx="488952" cy="800871"/>
            </a:xfrm>
            <a:custGeom>
              <a:avLst/>
              <a:gdLst>
                <a:gd name="T0" fmla="*/ 0 w 771"/>
                <a:gd name="T1" fmla="*/ 0 h 1262"/>
                <a:gd name="T2" fmla="*/ 0 w 771"/>
                <a:gd name="T3" fmla="*/ 1032 h 1262"/>
                <a:gd name="T4" fmla="*/ 770 w 771"/>
                <a:gd name="T5" fmla="*/ 1261 h 1262"/>
                <a:gd name="T6" fmla="*/ 770 w 771"/>
                <a:gd name="T7" fmla="*/ 230 h 1262"/>
                <a:gd name="T8" fmla="*/ 305 w 771"/>
                <a:gd name="T9" fmla="*/ 90 h 1262"/>
                <a:gd name="T10" fmla="*/ 0 w 771"/>
                <a:gd name="T11" fmla="*/ 0 h 1262"/>
              </a:gdLst>
              <a:ahLst/>
              <a:cxnLst>
                <a:cxn ang="0">
                  <a:pos x="T0" y="T1"/>
                </a:cxn>
                <a:cxn ang="0">
                  <a:pos x="T2" y="T3"/>
                </a:cxn>
                <a:cxn ang="0">
                  <a:pos x="T4" y="T5"/>
                </a:cxn>
                <a:cxn ang="0">
                  <a:pos x="T6" y="T7"/>
                </a:cxn>
                <a:cxn ang="0">
                  <a:pos x="T8" y="T9"/>
                </a:cxn>
                <a:cxn ang="0">
                  <a:pos x="T10" y="T11"/>
                </a:cxn>
              </a:cxnLst>
              <a:rect l="0" t="0" r="r" b="b"/>
              <a:pathLst>
                <a:path w="771" h="1262">
                  <a:moveTo>
                    <a:pt x="0" y="0"/>
                  </a:moveTo>
                  <a:lnTo>
                    <a:pt x="0" y="1032"/>
                  </a:lnTo>
                  <a:lnTo>
                    <a:pt x="770" y="1261"/>
                  </a:lnTo>
                  <a:lnTo>
                    <a:pt x="770" y="230"/>
                  </a:lnTo>
                  <a:lnTo>
                    <a:pt x="305" y="90"/>
                  </a:lnTo>
                  <a:lnTo>
                    <a:pt x="0" y="0"/>
                  </a:lnTo>
                </a:path>
              </a:pathLst>
            </a:custGeom>
            <a:solidFill>
              <a:schemeClr val="accent2"/>
            </a:solidFill>
            <a:ln>
              <a:noFill/>
            </a:ln>
            <a:effectLst/>
          </p:spPr>
          <p:txBody>
            <a:bodyPr wrap="none" anchor="ctr"/>
            <a:lstStyle/>
            <a:p>
              <a:endParaRPr lang="en-US" sz="2925" dirty="0">
                <a:latin typeface="Lato Light" charset="0"/>
              </a:endParaRPr>
            </a:p>
          </p:txBody>
        </p:sp>
        <p:sp>
          <p:nvSpPr>
            <p:cNvPr id="66" name="Freeform 262">
              <a:extLst>
                <a:ext uri="{FF2B5EF4-FFF2-40B4-BE49-F238E27FC236}">
                  <a16:creationId xmlns:a16="http://schemas.microsoft.com/office/drawing/2014/main" id="{C3FF4B59-338B-4F7F-8076-8C7841285180}"/>
                </a:ext>
              </a:extLst>
            </p:cNvPr>
            <p:cNvSpPr>
              <a:spLocks noChangeArrowheads="1"/>
            </p:cNvSpPr>
            <p:nvPr/>
          </p:nvSpPr>
          <p:spPr bwMode="auto">
            <a:xfrm>
              <a:off x="2419350" y="8866034"/>
              <a:ext cx="980715" cy="803681"/>
            </a:xfrm>
            <a:custGeom>
              <a:avLst/>
              <a:gdLst>
                <a:gd name="T0" fmla="*/ 0 w 1544"/>
                <a:gd name="T1" fmla="*/ 1035 h 1266"/>
                <a:gd name="T2" fmla="*/ 770 w 1544"/>
                <a:gd name="T3" fmla="*/ 1265 h 1266"/>
                <a:gd name="T4" fmla="*/ 1543 w 1544"/>
                <a:gd name="T5" fmla="*/ 1035 h 1266"/>
                <a:gd name="T6" fmla="*/ 1543 w 1544"/>
                <a:gd name="T7" fmla="*/ 0 h 1266"/>
                <a:gd name="T8" fmla="*/ 770 w 1544"/>
                <a:gd name="T9" fmla="*/ 230 h 1266"/>
                <a:gd name="T10" fmla="*/ 0 w 1544"/>
                <a:gd name="T11" fmla="*/ 0 h 1266"/>
                <a:gd name="T12" fmla="*/ 0 w 1544"/>
                <a:gd name="T13" fmla="*/ 1035 h 1266"/>
              </a:gdLst>
              <a:ahLst/>
              <a:cxnLst>
                <a:cxn ang="0">
                  <a:pos x="T0" y="T1"/>
                </a:cxn>
                <a:cxn ang="0">
                  <a:pos x="T2" y="T3"/>
                </a:cxn>
                <a:cxn ang="0">
                  <a:pos x="T4" y="T5"/>
                </a:cxn>
                <a:cxn ang="0">
                  <a:pos x="T6" y="T7"/>
                </a:cxn>
                <a:cxn ang="0">
                  <a:pos x="T8" y="T9"/>
                </a:cxn>
                <a:cxn ang="0">
                  <a:pos x="T10" y="T11"/>
                </a:cxn>
                <a:cxn ang="0">
                  <a:pos x="T12" y="T13"/>
                </a:cxn>
              </a:cxnLst>
              <a:rect l="0" t="0" r="r" b="b"/>
              <a:pathLst>
                <a:path w="1544" h="1266">
                  <a:moveTo>
                    <a:pt x="0" y="1035"/>
                  </a:moveTo>
                  <a:lnTo>
                    <a:pt x="770" y="1265"/>
                  </a:lnTo>
                  <a:lnTo>
                    <a:pt x="1543" y="1035"/>
                  </a:lnTo>
                  <a:lnTo>
                    <a:pt x="1543" y="0"/>
                  </a:lnTo>
                  <a:lnTo>
                    <a:pt x="770" y="230"/>
                  </a:lnTo>
                  <a:lnTo>
                    <a:pt x="0" y="0"/>
                  </a:lnTo>
                  <a:lnTo>
                    <a:pt x="0" y="1035"/>
                  </a:lnTo>
                </a:path>
              </a:pathLst>
            </a:custGeom>
            <a:solidFill>
              <a:schemeClr val="accent3">
                <a:lumMod val="75000"/>
              </a:schemeClr>
            </a:solidFill>
            <a:ln>
              <a:noFill/>
            </a:ln>
            <a:effectLst/>
          </p:spPr>
          <p:txBody>
            <a:bodyPr wrap="none" anchor="ctr"/>
            <a:lstStyle/>
            <a:p>
              <a:endParaRPr lang="en-US" sz="2925" dirty="0">
                <a:latin typeface="Lato Light" charset="0"/>
              </a:endParaRPr>
            </a:p>
          </p:txBody>
        </p:sp>
        <p:sp>
          <p:nvSpPr>
            <p:cNvPr id="67" name="Freeform 263">
              <a:extLst>
                <a:ext uri="{FF2B5EF4-FFF2-40B4-BE49-F238E27FC236}">
                  <a16:creationId xmlns:a16="http://schemas.microsoft.com/office/drawing/2014/main" id="{3F1CCB95-9536-44F5-9812-9C9E34262A40}"/>
                </a:ext>
              </a:extLst>
            </p:cNvPr>
            <p:cNvSpPr>
              <a:spLocks noChangeArrowheads="1"/>
            </p:cNvSpPr>
            <p:nvPr/>
          </p:nvSpPr>
          <p:spPr bwMode="auto">
            <a:xfrm>
              <a:off x="2419350" y="8866034"/>
              <a:ext cx="488952" cy="803681"/>
            </a:xfrm>
            <a:custGeom>
              <a:avLst/>
              <a:gdLst>
                <a:gd name="T0" fmla="*/ 0 w 771"/>
                <a:gd name="T1" fmla="*/ 0 h 1266"/>
                <a:gd name="T2" fmla="*/ 0 w 771"/>
                <a:gd name="T3" fmla="*/ 1035 h 1266"/>
                <a:gd name="T4" fmla="*/ 770 w 771"/>
                <a:gd name="T5" fmla="*/ 1265 h 1266"/>
                <a:gd name="T6" fmla="*/ 770 w 771"/>
                <a:gd name="T7" fmla="*/ 230 h 1266"/>
                <a:gd name="T8" fmla="*/ 305 w 771"/>
                <a:gd name="T9" fmla="*/ 93 h 1266"/>
                <a:gd name="T10" fmla="*/ 0 w 771"/>
                <a:gd name="T11" fmla="*/ 0 h 1266"/>
              </a:gdLst>
              <a:ahLst/>
              <a:cxnLst>
                <a:cxn ang="0">
                  <a:pos x="T0" y="T1"/>
                </a:cxn>
                <a:cxn ang="0">
                  <a:pos x="T2" y="T3"/>
                </a:cxn>
                <a:cxn ang="0">
                  <a:pos x="T4" y="T5"/>
                </a:cxn>
                <a:cxn ang="0">
                  <a:pos x="T6" y="T7"/>
                </a:cxn>
                <a:cxn ang="0">
                  <a:pos x="T8" y="T9"/>
                </a:cxn>
                <a:cxn ang="0">
                  <a:pos x="T10" y="T11"/>
                </a:cxn>
              </a:cxnLst>
              <a:rect l="0" t="0" r="r" b="b"/>
              <a:pathLst>
                <a:path w="771" h="1266">
                  <a:moveTo>
                    <a:pt x="0" y="0"/>
                  </a:moveTo>
                  <a:lnTo>
                    <a:pt x="0" y="1035"/>
                  </a:lnTo>
                  <a:lnTo>
                    <a:pt x="770" y="1265"/>
                  </a:lnTo>
                  <a:lnTo>
                    <a:pt x="770" y="230"/>
                  </a:lnTo>
                  <a:lnTo>
                    <a:pt x="305" y="93"/>
                  </a:lnTo>
                  <a:lnTo>
                    <a:pt x="0" y="0"/>
                  </a:lnTo>
                </a:path>
              </a:pathLst>
            </a:custGeom>
            <a:solidFill>
              <a:schemeClr val="accent3"/>
            </a:solidFill>
            <a:ln>
              <a:noFill/>
            </a:ln>
            <a:effectLst/>
          </p:spPr>
          <p:txBody>
            <a:bodyPr wrap="none" anchor="ctr"/>
            <a:lstStyle/>
            <a:p>
              <a:endParaRPr lang="en-US" sz="2925" dirty="0">
                <a:latin typeface="Lato Light" charset="0"/>
              </a:endParaRPr>
            </a:p>
          </p:txBody>
        </p:sp>
        <p:sp>
          <p:nvSpPr>
            <p:cNvPr id="68" name="Freeform 264">
              <a:extLst>
                <a:ext uri="{FF2B5EF4-FFF2-40B4-BE49-F238E27FC236}">
                  <a16:creationId xmlns:a16="http://schemas.microsoft.com/office/drawing/2014/main" id="{79DB04DF-281F-4261-8F31-A1830CE30507}"/>
                </a:ext>
              </a:extLst>
            </p:cNvPr>
            <p:cNvSpPr>
              <a:spLocks noChangeArrowheads="1"/>
            </p:cNvSpPr>
            <p:nvPr/>
          </p:nvSpPr>
          <p:spPr bwMode="auto">
            <a:xfrm>
              <a:off x="2419350" y="9815840"/>
              <a:ext cx="980715" cy="800871"/>
            </a:xfrm>
            <a:custGeom>
              <a:avLst/>
              <a:gdLst>
                <a:gd name="T0" fmla="*/ 0 w 1544"/>
                <a:gd name="T1" fmla="*/ 1031 h 1262"/>
                <a:gd name="T2" fmla="*/ 770 w 1544"/>
                <a:gd name="T3" fmla="*/ 1261 h 1262"/>
                <a:gd name="T4" fmla="*/ 1543 w 1544"/>
                <a:gd name="T5" fmla="*/ 1031 h 1262"/>
                <a:gd name="T6" fmla="*/ 1543 w 1544"/>
                <a:gd name="T7" fmla="*/ 0 h 1262"/>
                <a:gd name="T8" fmla="*/ 770 w 1544"/>
                <a:gd name="T9" fmla="*/ 229 h 1262"/>
                <a:gd name="T10" fmla="*/ 0 w 1544"/>
                <a:gd name="T11" fmla="*/ 0 h 1262"/>
                <a:gd name="T12" fmla="*/ 0 w 1544"/>
                <a:gd name="T13" fmla="*/ 1031 h 1262"/>
              </a:gdLst>
              <a:ahLst/>
              <a:cxnLst>
                <a:cxn ang="0">
                  <a:pos x="T0" y="T1"/>
                </a:cxn>
                <a:cxn ang="0">
                  <a:pos x="T2" y="T3"/>
                </a:cxn>
                <a:cxn ang="0">
                  <a:pos x="T4" y="T5"/>
                </a:cxn>
                <a:cxn ang="0">
                  <a:pos x="T6" y="T7"/>
                </a:cxn>
                <a:cxn ang="0">
                  <a:pos x="T8" y="T9"/>
                </a:cxn>
                <a:cxn ang="0">
                  <a:pos x="T10" y="T11"/>
                </a:cxn>
                <a:cxn ang="0">
                  <a:pos x="T12" y="T13"/>
                </a:cxn>
              </a:cxnLst>
              <a:rect l="0" t="0" r="r" b="b"/>
              <a:pathLst>
                <a:path w="1544" h="1262">
                  <a:moveTo>
                    <a:pt x="0" y="1031"/>
                  </a:moveTo>
                  <a:lnTo>
                    <a:pt x="770" y="1261"/>
                  </a:lnTo>
                  <a:lnTo>
                    <a:pt x="1543" y="1031"/>
                  </a:lnTo>
                  <a:lnTo>
                    <a:pt x="1543" y="0"/>
                  </a:lnTo>
                  <a:lnTo>
                    <a:pt x="770" y="229"/>
                  </a:lnTo>
                  <a:lnTo>
                    <a:pt x="0" y="0"/>
                  </a:lnTo>
                  <a:lnTo>
                    <a:pt x="0" y="1031"/>
                  </a:lnTo>
                </a:path>
              </a:pathLst>
            </a:custGeom>
            <a:solidFill>
              <a:schemeClr val="accent4">
                <a:lumMod val="75000"/>
              </a:schemeClr>
            </a:solidFill>
            <a:ln>
              <a:noFill/>
            </a:ln>
            <a:effectLst/>
          </p:spPr>
          <p:txBody>
            <a:bodyPr wrap="none" anchor="ctr"/>
            <a:lstStyle/>
            <a:p>
              <a:endParaRPr lang="en-US" sz="2925" dirty="0">
                <a:latin typeface="Lato Light" charset="0"/>
              </a:endParaRPr>
            </a:p>
          </p:txBody>
        </p:sp>
        <p:sp>
          <p:nvSpPr>
            <p:cNvPr id="69" name="Freeform 265">
              <a:extLst>
                <a:ext uri="{FF2B5EF4-FFF2-40B4-BE49-F238E27FC236}">
                  <a16:creationId xmlns:a16="http://schemas.microsoft.com/office/drawing/2014/main" id="{910B6651-9057-4792-B506-1578464FFE26}"/>
                </a:ext>
              </a:extLst>
            </p:cNvPr>
            <p:cNvSpPr>
              <a:spLocks noChangeArrowheads="1"/>
            </p:cNvSpPr>
            <p:nvPr/>
          </p:nvSpPr>
          <p:spPr bwMode="auto">
            <a:xfrm>
              <a:off x="2419350" y="9815840"/>
              <a:ext cx="488952" cy="800871"/>
            </a:xfrm>
            <a:custGeom>
              <a:avLst/>
              <a:gdLst>
                <a:gd name="T0" fmla="*/ 0 w 771"/>
                <a:gd name="T1" fmla="*/ 0 h 1262"/>
                <a:gd name="T2" fmla="*/ 0 w 771"/>
                <a:gd name="T3" fmla="*/ 1031 h 1262"/>
                <a:gd name="T4" fmla="*/ 770 w 771"/>
                <a:gd name="T5" fmla="*/ 1261 h 1262"/>
                <a:gd name="T6" fmla="*/ 770 w 771"/>
                <a:gd name="T7" fmla="*/ 229 h 1262"/>
                <a:gd name="T8" fmla="*/ 305 w 771"/>
                <a:gd name="T9" fmla="*/ 90 h 1262"/>
                <a:gd name="T10" fmla="*/ 0 w 771"/>
                <a:gd name="T11" fmla="*/ 0 h 1262"/>
              </a:gdLst>
              <a:ahLst/>
              <a:cxnLst>
                <a:cxn ang="0">
                  <a:pos x="T0" y="T1"/>
                </a:cxn>
                <a:cxn ang="0">
                  <a:pos x="T2" y="T3"/>
                </a:cxn>
                <a:cxn ang="0">
                  <a:pos x="T4" y="T5"/>
                </a:cxn>
                <a:cxn ang="0">
                  <a:pos x="T6" y="T7"/>
                </a:cxn>
                <a:cxn ang="0">
                  <a:pos x="T8" y="T9"/>
                </a:cxn>
                <a:cxn ang="0">
                  <a:pos x="T10" y="T11"/>
                </a:cxn>
              </a:cxnLst>
              <a:rect l="0" t="0" r="r" b="b"/>
              <a:pathLst>
                <a:path w="771" h="1262">
                  <a:moveTo>
                    <a:pt x="0" y="0"/>
                  </a:moveTo>
                  <a:lnTo>
                    <a:pt x="0" y="1031"/>
                  </a:lnTo>
                  <a:lnTo>
                    <a:pt x="770" y="1261"/>
                  </a:lnTo>
                  <a:lnTo>
                    <a:pt x="770" y="229"/>
                  </a:lnTo>
                  <a:lnTo>
                    <a:pt x="305" y="90"/>
                  </a:lnTo>
                  <a:lnTo>
                    <a:pt x="0" y="0"/>
                  </a:lnTo>
                </a:path>
              </a:pathLst>
            </a:custGeom>
            <a:solidFill>
              <a:srgbClr val="62869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925" dirty="0">
                <a:latin typeface="Lato Light" charset="0"/>
              </a:endParaRPr>
            </a:p>
          </p:txBody>
        </p:sp>
        <p:sp>
          <p:nvSpPr>
            <p:cNvPr id="70" name="Freeform 237">
              <a:extLst>
                <a:ext uri="{FF2B5EF4-FFF2-40B4-BE49-F238E27FC236}">
                  <a16:creationId xmlns:a16="http://schemas.microsoft.com/office/drawing/2014/main" id="{65DD7B2B-8DF9-4B4D-A0EA-DD7578EBBE1A}"/>
                </a:ext>
              </a:extLst>
            </p:cNvPr>
            <p:cNvSpPr>
              <a:spLocks noChangeArrowheads="1"/>
            </p:cNvSpPr>
            <p:nvPr/>
          </p:nvSpPr>
          <p:spPr bwMode="auto">
            <a:xfrm>
              <a:off x="3208980" y="8812643"/>
              <a:ext cx="191085" cy="112403"/>
            </a:xfrm>
            <a:custGeom>
              <a:avLst/>
              <a:gdLst>
                <a:gd name="T0" fmla="*/ 0 w 306"/>
                <a:gd name="T1" fmla="*/ 0 h 181"/>
                <a:gd name="T2" fmla="*/ 0 w 306"/>
                <a:gd name="T3" fmla="*/ 180 h 181"/>
                <a:gd name="T4" fmla="*/ 305 w 306"/>
                <a:gd name="T5" fmla="*/ 87 h 181"/>
                <a:gd name="T6" fmla="*/ 0 w 306"/>
                <a:gd name="T7" fmla="*/ 0 h 181"/>
              </a:gdLst>
              <a:ahLst/>
              <a:cxnLst>
                <a:cxn ang="0">
                  <a:pos x="T0" y="T1"/>
                </a:cxn>
                <a:cxn ang="0">
                  <a:pos x="T2" y="T3"/>
                </a:cxn>
                <a:cxn ang="0">
                  <a:pos x="T4" y="T5"/>
                </a:cxn>
                <a:cxn ang="0">
                  <a:pos x="T6" y="T7"/>
                </a:cxn>
              </a:cxnLst>
              <a:rect l="0" t="0" r="r" b="b"/>
              <a:pathLst>
                <a:path w="306" h="181">
                  <a:moveTo>
                    <a:pt x="0" y="0"/>
                  </a:moveTo>
                  <a:lnTo>
                    <a:pt x="0" y="180"/>
                  </a:lnTo>
                  <a:lnTo>
                    <a:pt x="305" y="87"/>
                  </a:lnTo>
                  <a:lnTo>
                    <a:pt x="0" y="0"/>
                  </a:lnTo>
                </a:path>
              </a:pathLst>
            </a:custGeom>
            <a:solidFill>
              <a:schemeClr val="accent3">
                <a:lumMod val="50000"/>
              </a:schemeClr>
            </a:solidFill>
            <a:ln>
              <a:noFill/>
            </a:ln>
            <a:effectLst/>
          </p:spPr>
          <p:txBody>
            <a:bodyPr wrap="none" anchor="ctr"/>
            <a:lstStyle/>
            <a:p>
              <a:endParaRPr lang="en-US" sz="2925" dirty="0">
                <a:latin typeface="Lato Light" charset="0"/>
              </a:endParaRPr>
            </a:p>
          </p:txBody>
        </p:sp>
        <p:sp>
          <p:nvSpPr>
            <p:cNvPr id="71" name="Freeform 240">
              <a:extLst>
                <a:ext uri="{FF2B5EF4-FFF2-40B4-BE49-F238E27FC236}">
                  <a16:creationId xmlns:a16="http://schemas.microsoft.com/office/drawing/2014/main" id="{68A3AEAD-EAAF-4E1C-8201-5CB49B36FD25}"/>
                </a:ext>
              </a:extLst>
            </p:cNvPr>
            <p:cNvSpPr>
              <a:spLocks noChangeArrowheads="1"/>
            </p:cNvSpPr>
            <p:nvPr/>
          </p:nvSpPr>
          <p:spPr bwMode="auto">
            <a:xfrm>
              <a:off x="3208980" y="9759636"/>
              <a:ext cx="191085" cy="112403"/>
            </a:xfrm>
            <a:custGeom>
              <a:avLst/>
              <a:gdLst>
                <a:gd name="T0" fmla="*/ 0 w 306"/>
                <a:gd name="T1" fmla="*/ 0 h 181"/>
                <a:gd name="T2" fmla="*/ 0 w 306"/>
                <a:gd name="T3" fmla="*/ 180 h 181"/>
                <a:gd name="T4" fmla="*/ 305 w 306"/>
                <a:gd name="T5" fmla="*/ 90 h 181"/>
                <a:gd name="T6" fmla="*/ 0 w 306"/>
                <a:gd name="T7" fmla="*/ 0 h 181"/>
              </a:gdLst>
              <a:ahLst/>
              <a:cxnLst>
                <a:cxn ang="0">
                  <a:pos x="T0" y="T1"/>
                </a:cxn>
                <a:cxn ang="0">
                  <a:pos x="T2" y="T3"/>
                </a:cxn>
                <a:cxn ang="0">
                  <a:pos x="T4" y="T5"/>
                </a:cxn>
                <a:cxn ang="0">
                  <a:pos x="T6" y="T7"/>
                </a:cxn>
              </a:cxnLst>
              <a:rect l="0" t="0" r="r" b="b"/>
              <a:pathLst>
                <a:path w="306" h="181">
                  <a:moveTo>
                    <a:pt x="0" y="0"/>
                  </a:moveTo>
                  <a:lnTo>
                    <a:pt x="0" y="180"/>
                  </a:lnTo>
                  <a:lnTo>
                    <a:pt x="305" y="90"/>
                  </a:lnTo>
                  <a:lnTo>
                    <a:pt x="0" y="0"/>
                  </a:lnTo>
                </a:path>
              </a:pathLst>
            </a:custGeom>
            <a:solidFill>
              <a:schemeClr val="accent4">
                <a:lumMod val="50000"/>
              </a:schemeClr>
            </a:solidFill>
            <a:ln>
              <a:noFill/>
            </a:ln>
            <a:effectLst/>
          </p:spPr>
          <p:txBody>
            <a:bodyPr wrap="none" anchor="ctr"/>
            <a:lstStyle/>
            <a:p>
              <a:endParaRPr lang="en-US" sz="2925" dirty="0">
                <a:latin typeface="Lato Light" charset="0"/>
              </a:endParaRPr>
            </a:p>
          </p:txBody>
        </p:sp>
        <p:sp>
          <p:nvSpPr>
            <p:cNvPr id="92" name="Freeform 253">
              <a:extLst>
                <a:ext uri="{FF2B5EF4-FFF2-40B4-BE49-F238E27FC236}">
                  <a16:creationId xmlns:a16="http://schemas.microsoft.com/office/drawing/2014/main" id="{BEC4900A-9A43-4384-9DFA-0CAA4894C852}"/>
                </a:ext>
              </a:extLst>
            </p:cNvPr>
            <p:cNvSpPr>
              <a:spLocks noChangeArrowheads="1"/>
            </p:cNvSpPr>
            <p:nvPr/>
          </p:nvSpPr>
          <p:spPr bwMode="auto">
            <a:xfrm>
              <a:off x="2609295" y="10278470"/>
              <a:ext cx="295057" cy="1163007"/>
            </a:xfrm>
            <a:custGeom>
              <a:avLst/>
              <a:gdLst>
                <a:gd name="T0" fmla="*/ 0 w 466"/>
                <a:gd name="T1" fmla="*/ 0 h 594"/>
                <a:gd name="T2" fmla="*/ 0 w 466"/>
                <a:gd name="T3" fmla="*/ 453 h 594"/>
                <a:gd name="T4" fmla="*/ 465 w 466"/>
                <a:gd name="T5" fmla="*/ 593 h 594"/>
                <a:gd name="T6" fmla="*/ 465 w 466"/>
                <a:gd name="T7" fmla="*/ 139 h 594"/>
                <a:gd name="T8" fmla="*/ 0 w 466"/>
                <a:gd name="T9" fmla="*/ 0 h 594"/>
              </a:gdLst>
              <a:ahLst/>
              <a:cxnLst>
                <a:cxn ang="0">
                  <a:pos x="T0" y="T1"/>
                </a:cxn>
                <a:cxn ang="0">
                  <a:pos x="T2" y="T3"/>
                </a:cxn>
                <a:cxn ang="0">
                  <a:pos x="T4" y="T5"/>
                </a:cxn>
                <a:cxn ang="0">
                  <a:pos x="T6" y="T7"/>
                </a:cxn>
                <a:cxn ang="0">
                  <a:pos x="T8" y="T9"/>
                </a:cxn>
              </a:cxnLst>
              <a:rect l="0" t="0" r="r" b="b"/>
              <a:pathLst>
                <a:path w="466" h="594">
                  <a:moveTo>
                    <a:pt x="0" y="0"/>
                  </a:moveTo>
                  <a:lnTo>
                    <a:pt x="0" y="453"/>
                  </a:lnTo>
                  <a:lnTo>
                    <a:pt x="465" y="593"/>
                  </a:lnTo>
                  <a:lnTo>
                    <a:pt x="465" y="139"/>
                  </a:lnTo>
                  <a:lnTo>
                    <a:pt x="0" y="0"/>
                  </a:lnTo>
                </a:path>
              </a:pathLst>
            </a:custGeom>
            <a:solidFill>
              <a:schemeClr val="bg1">
                <a:lumMod val="95000"/>
              </a:schemeClr>
            </a:solidFill>
            <a:ln>
              <a:noFill/>
            </a:ln>
            <a:effectLst/>
          </p:spPr>
          <p:txBody>
            <a:bodyPr wrap="none" anchor="ctr"/>
            <a:lstStyle/>
            <a:p>
              <a:endParaRPr lang="en-US" sz="2925" dirty="0">
                <a:latin typeface="Lato Light" charset="0"/>
              </a:endParaRPr>
            </a:p>
          </p:txBody>
        </p:sp>
        <p:sp>
          <p:nvSpPr>
            <p:cNvPr id="75" name="Freeform 266">
              <a:extLst>
                <a:ext uri="{FF2B5EF4-FFF2-40B4-BE49-F238E27FC236}">
                  <a16:creationId xmlns:a16="http://schemas.microsoft.com/office/drawing/2014/main" id="{253B1FEB-CB8E-4679-9FB9-B6D5B5B1A637}"/>
                </a:ext>
              </a:extLst>
            </p:cNvPr>
            <p:cNvSpPr>
              <a:spLocks noChangeArrowheads="1"/>
            </p:cNvSpPr>
            <p:nvPr/>
          </p:nvSpPr>
          <p:spPr bwMode="auto">
            <a:xfrm>
              <a:off x="2419350" y="9815838"/>
              <a:ext cx="488952" cy="800871"/>
            </a:xfrm>
            <a:custGeom>
              <a:avLst/>
              <a:gdLst>
                <a:gd name="T0" fmla="*/ 0 w 771"/>
                <a:gd name="T1" fmla="*/ 0 h 1262"/>
                <a:gd name="T2" fmla="*/ 0 w 771"/>
                <a:gd name="T3" fmla="*/ 1031 h 1262"/>
                <a:gd name="T4" fmla="*/ 770 w 771"/>
                <a:gd name="T5" fmla="*/ 1261 h 1262"/>
                <a:gd name="T6" fmla="*/ 770 w 771"/>
                <a:gd name="T7" fmla="*/ 229 h 1262"/>
                <a:gd name="T8" fmla="*/ 305 w 771"/>
                <a:gd name="T9" fmla="*/ 90 h 1262"/>
                <a:gd name="T10" fmla="*/ 0 w 771"/>
                <a:gd name="T11" fmla="*/ 0 h 1262"/>
              </a:gdLst>
              <a:ahLst/>
              <a:cxnLst>
                <a:cxn ang="0">
                  <a:pos x="T0" y="T1"/>
                </a:cxn>
                <a:cxn ang="0">
                  <a:pos x="T2" y="T3"/>
                </a:cxn>
                <a:cxn ang="0">
                  <a:pos x="T4" y="T5"/>
                </a:cxn>
                <a:cxn ang="0">
                  <a:pos x="T6" y="T7"/>
                </a:cxn>
                <a:cxn ang="0">
                  <a:pos x="T8" y="T9"/>
                </a:cxn>
                <a:cxn ang="0">
                  <a:pos x="T10" y="T11"/>
                </a:cxn>
              </a:cxnLst>
              <a:rect l="0" t="0" r="r" b="b"/>
              <a:pathLst>
                <a:path w="771" h="1262">
                  <a:moveTo>
                    <a:pt x="0" y="0"/>
                  </a:moveTo>
                  <a:lnTo>
                    <a:pt x="0" y="1031"/>
                  </a:lnTo>
                  <a:lnTo>
                    <a:pt x="770" y="1261"/>
                  </a:lnTo>
                  <a:lnTo>
                    <a:pt x="770" y="229"/>
                  </a:lnTo>
                  <a:lnTo>
                    <a:pt x="305" y="90"/>
                  </a:lnTo>
                  <a:lnTo>
                    <a:pt x="0" y="0"/>
                  </a:lnTo>
                </a:path>
              </a:pathLst>
            </a:custGeom>
            <a:solidFill>
              <a:schemeClr val="accent4"/>
            </a:solidFill>
            <a:ln>
              <a:noFill/>
            </a:ln>
            <a:effectLst/>
          </p:spPr>
          <p:txBody>
            <a:bodyPr wrap="none" anchor="ctr"/>
            <a:lstStyle/>
            <a:p>
              <a:endParaRPr lang="en-US" sz="2925" dirty="0">
                <a:latin typeface="Lato Light" charset="0"/>
              </a:endParaRPr>
            </a:p>
          </p:txBody>
        </p:sp>
      </p:grpSp>
      <p:grpSp>
        <p:nvGrpSpPr>
          <p:cNvPr id="33" name="Grupo 32">
            <a:extLst>
              <a:ext uri="{FF2B5EF4-FFF2-40B4-BE49-F238E27FC236}">
                <a16:creationId xmlns:a16="http://schemas.microsoft.com/office/drawing/2014/main" id="{777BB7A4-AF44-4FA6-9CA8-784CF7E2718C}"/>
              </a:ext>
            </a:extLst>
          </p:cNvPr>
          <p:cNvGrpSpPr/>
          <p:nvPr/>
        </p:nvGrpSpPr>
        <p:grpSpPr>
          <a:xfrm>
            <a:off x="3288066" y="9344649"/>
            <a:ext cx="11548857" cy="468400"/>
            <a:chOff x="3288066" y="9469210"/>
            <a:chExt cx="11548857" cy="468400"/>
          </a:xfrm>
        </p:grpSpPr>
        <p:cxnSp>
          <p:nvCxnSpPr>
            <p:cNvPr id="84" name="Straight Arrow Connector 141">
              <a:extLst>
                <a:ext uri="{FF2B5EF4-FFF2-40B4-BE49-F238E27FC236}">
                  <a16:creationId xmlns:a16="http://schemas.microsoft.com/office/drawing/2014/main" id="{CE252087-E5CA-451A-9F7B-AF472B582E24}"/>
                </a:ext>
              </a:extLst>
            </p:cNvPr>
            <p:cNvCxnSpPr/>
            <p:nvPr/>
          </p:nvCxnSpPr>
          <p:spPr>
            <a:xfrm>
              <a:off x="5143382" y="9703410"/>
              <a:ext cx="3600000" cy="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146">
              <a:extLst>
                <a:ext uri="{FF2B5EF4-FFF2-40B4-BE49-F238E27FC236}">
                  <a16:creationId xmlns:a16="http://schemas.microsoft.com/office/drawing/2014/main" id="{906EAF8F-A9E0-4FFC-9853-7DBEA8CF2AFE}"/>
                </a:ext>
              </a:extLst>
            </p:cNvPr>
            <p:cNvSpPr txBox="1"/>
            <p:nvPr/>
          </p:nvSpPr>
          <p:spPr>
            <a:xfrm>
              <a:off x="8896923" y="9469210"/>
              <a:ext cx="5940000" cy="468400"/>
            </a:xfrm>
            <a:prstGeom prst="rect">
              <a:avLst/>
            </a:prstGeom>
            <a:noFill/>
          </p:spPr>
          <p:txBody>
            <a:bodyPr wrap="square" lIns="37150" tIns="18575" rIns="37150" bIns="18575" rtlCol="0">
              <a:spAutoFit/>
            </a:bodyPr>
            <a:lstStyle/>
            <a:p>
              <a:pPr algn="ctr"/>
              <a:r>
                <a:rPr lang="en-US" sz="2800" b="1" dirty="0">
                  <a:solidFill>
                    <a:srgbClr val="4F616E"/>
                  </a:solidFill>
                  <a:latin typeface="Arial" panose="020B0604020202020204" pitchFamily="34" charset="0"/>
                  <a:cs typeface="Arial" panose="020B0604020202020204" pitchFamily="34" charset="0"/>
                </a:rPr>
                <a:t>Diploma honorífico U. Granada</a:t>
              </a:r>
              <a:endParaRPr lang="id-ID" sz="2800" b="1" dirty="0">
                <a:solidFill>
                  <a:srgbClr val="4F616E"/>
                </a:solidFill>
                <a:latin typeface="Arial" panose="020B0604020202020204" pitchFamily="34" charset="0"/>
                <a:cs typeface="Arial" panose="020B0604020202020204" pitchFamily="34" charset="0"/>
              </a:endParaRPr>
            </a:p>
          </p:txBody>
        </p:sp>
        <p:sp>
          <p:nvSpPr>
            <p:cNvPr id="72" name="TextBox 149">
              <a:extLst>
                <a:ext uri="{FF2B5EF4-FFF2-40B4-BE49-F238E27FC236}">
                  <a16:creationId xmlns:a16="http://schemas.microsoft.com/office/drawing/2014/main" id="{98DFEFA2-DE96-414D-A25F-2D82E0305208}"/>
                </a:ext>
              </a:extLst>
            </p:cNvPr>
            <p:cNvSpPr txBox="1"/>
            <p:nvPr/>
          </p:nvSpPr>
          <p:spPr>
            <a:xfrm>
              <a:off x="3288066" y="9499988"/>
              <a:ext cx="846071" cy="406845"/>
            </a:xfrm>
            <a:prstGeom prst="rect">
              <a:avLst/>
            </a:prstGeom>
            <a:noFill/>
          </p:spPr>
          <p:txBody>
            <a:bodyPr wrap="none" lIns="37150" tIns="18575" rIns="37150" bIns="18575" rtlCol="0">
              <a:spAutoFit/>
            </a:bodyPr>
            <a:lstStyle/>
            <a:p>
              <a:r>
                <a:rPr lang="en-US" sz="2400" b="1" dirty="0">
                  <a:solidFill>
                    <a:schemeClr val="bg1"/>
                  </a:solidFill>
                  <a:latin typeface="Arial" panose="020B0604020202020204" pitchFamily="34" charset="0"/>
                  <a:ea typeface="Lato" charset="0"/>
                  <a:cs typeface="Arial" panose="020B0604020202020204" pitchFamily="34" charset="0"/>
                </a:rPr>
                <a:t>2.008</a:t>
              </a:r>
              <a:endParaRPr lang="id-ID" sz="2400" b="1" dirty="0">
                <a:solidFill>
                  <a:schemeClr val="bg1"/>
                </a:solidFill>
                <a:latin typeface="Arial" panose="020B0604020202020204" pitchFamily="34" charset="0"/>
                <a:ea typeface="Lato" charset="0"/>
                <a:cs typeface="Arial" panose="020B0604020202020204" pitchFamily="34" charset="0"/>
              </a:endParaRPr>
            </a:p>
          </p:txBody>
        </p:sp>
      </p:grpSp>
      <p:grpSp>
        <p:nvGrpSpPr>
          <p:cNvPr id="29" name="Grupo 28">
            <a:extLst>
              <a:ext uri="{FF2B5EF4-FFF2-40B4-BE49-F238E27FC236}">
                <a16:creationId xmlns:a16="http://schemas.microsoft.com/office/drawing/2014/main" id="{2F5D9538-ECCE-43A0-A8B7-FF3B79612AF2}"/>
              </a:ext>
            </a:extLst>
          </p:cNvPr>
          <p:cNvGrpSpPr/>
          <p:nvPr/>
        </p:nvGrpSpPr>
        <p:grpSpPr>
          <a:xfrm>
            <a:off x="3288066" y="8005423"/>
            <a:ext cx="11548857" cy="468400"/>
            <a:chOff x="3288066" y="8135389"/>
            <a:chExt cx="11548857" cy="468400"/>
          </a:xfrm>
        </p:grpSpPr>
        <p:cxnSp>
          <p:nvCxnSpPr>
            <p:cNvPr id="81" name="Straight Arrow Connector 141">
              <a:extLst>
                <a:ext uri="{FF2B5EF4-FFF2-40B4-BE49-F238E27FC236}">
                  <a16:creationId xmlns:a16="http://schemas.microsoft.com/office/drawing/2014/main" id="{C8C71F4E-76C6-4C6C-B4BD-E989063BCE5A}"/>
                </a:ext>
              </a:extLst>
            </p:cNvPr>
            <p:cNvCxnSpPr/>
            <p:nvPr/>
          </p:nvCxnSpPr>
          <p:spPr>
            <a:xfrm>
              <a:off x="5143382" y="8369589"/>
              <a:ext cx="3600000" cy="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146">
              <a:extLst>
                <a:ext uri="{FF2B5EF4-FFF2-40B4-BE49-F238E27FC236}">
                  <a16:creationId xmlns:a16="http://schemas.microsoft.com/office/drawing/2014/main" id="{1D1EA33C-78AD-45C1-9A8B-29E64216B80F}"/>
                </a:ext>
              </a:extLst>
            </p:cNvPr>
            <p:cNvSpPr txBox="1"/>
            <p:nvPr/>
          </p:nvSpPr>
          <p:spPr>
            <a:xfrm>
              <a:off x="8896923" y="8135389"/>
              <a:ext cx="5940000" cy="468400"/>
            </a:xfrm>
            <a:prstGeom prst="rect">
              <a:avLst/>
            </a:prstGeom>
            <a:noFill/>
          </p:spPr>
          <p:txBody>
            <a:bodyPr wrap="square" lIns="37150" tIns="18575" rIns="37150" bIns="18575" rtlCol="0">
              <a:spAutoFit/>
            </a:bodyPr>
            <a:lstStyle/>
            <a:p>
              <a:r>
                <a:rPr lang="en-US" sz="2800" b="1" dirty="0">
                  <a:solidFill>
                    <a:srgbClr val="4F616E"/>
                  </a:solidFill>
                  <a:latin typeface="Arial" panose="020B0604020202020204" pitchFamily="34" charset="0"/>
                  <a:cs typeface="Arial" panose="020B0604020202020204" pitchFamily="34" charset="0"/>
                </a:rPr>
                <a:t>X Premio Granada Joven</a:t>
              </a:r>
              <a:endParaRPr lang="id-ID" sz="2800" b="1" dirty="0">
                <a:solidFill>
                  <a:srgbClr val="4F616E"/>
                </a:solidFill>
                <a:latin typeface="Arial" panose="020B0604020202020204" pitchFamily="34" charset="0"/>
                <a:cs typeface="Arial" panose="020B0604020202020204" pitchFamily="34" charset="0"/>
              </a:endParaRPr>
            </a:p>
          </p:txBody>
        </p:sp>
        <p:sp>
          <p:nvSpPr>
            <p:cNvPr id="73" name="TextBox 150">
              <a:extLst>
                <a:ext uri="{FF2B5EF4-FFF2-40B4-BE49-F238E27FC236}">
                  <a16:creationId xmlns:a16="http://schemas.microsoft.com/office/drawing/2014/main" id="{87C1C1F6-C7C4-442D-AA92-895553971C2B}"/>
                </a:ext>
              </a:extLst>
            </p:cNvPr>
            <p:cNvSpPr txBox="1"/>
            <p:nvPr/>
          </p:nvSpPr>
          <p:spPr>
            <a:xfrm>
              <a:off x="3288066" y="8166167"/>
              <a:ext cx="846071" cy="406845"/>
            </a:xfrm>
            <a:prstGeom prst="rect">
              <a:avLst/>
            </a:prstGeom>
            <a:noFill/>
          </p:spPr>
          <p:txBody>
            <a:bodyPr wrap="none" lIns="37150" tIns="18575" rIns="37150" bIns="18575" rtlCol="0">
              <a:spAutoFit/>
            </a:bodyPr>
            <a:lstStyle/>
            <a:p>
              <a:pPr algn="ctr"/>
              <a:r>
                <a:rPr lang="en-US" sz="2400" b="1" dirty="0">
                  <a:solidFill>
                    <a:schemeClr val="bg1"/>
                  </a:solidFill>
                  <a:latin typeface="Arial" panose="020B0604020202020204" pitchFamily="34" charset="0"/>
                  <a:ea typeface="Lato" charset="0"/>
                  <a:cs typeface="Arial" panose="020B0604020202020204" pitchFamily="34" charset="0"/>
                </a:rPr>
                <a:t>2.009</a:t>
              </a:r>
              <a:endParaRPr lang="id-ID" sz="2400" b="1" dirty="0">
                <a:solidFill>
                  <a:schemeClr val="bg1"/>
                </a:solidFill>
                <a:latin typeface="Arial" panose="020B0604020202020204" pitchFamily="34" charset="0"/>
                <a:ea typeface="Lato" charset="0"/>
                <a:cs typeface="Arial" panose="020B0604020202020204" pitchFamily="34" charset="0"/>
              </a:endParaRPr>
            </a:p>
          </p:txBody>
        </p:sp>
      </p:grpSp>
      <p:grpSp>
        <p:nvGrpSpPr>
          <p:cNvPr id="25" name="Grupo 24">
            <a:extLst>
              <a:ext uri="{FF2B5EF4-FFF2-40B4-BE49-F238E27FC236}">
                <a16:creationId xmlns:a16="http://schemas.microsoft.com/office/drawing/2014/main" id="{044FD610-F89E-458E-B125-037E200CB19B}"/>
              </a:ext>
            </a:extLst>
          </p:cNvPr>
          <p:cNvGrpSpPr/>
          <p:nvPr/>
        </p:nvGrpSpPr>
        <p:grpSpPr>
          <a:xfrm>
            <a:off x="3288066" y="6666197"/>
            <a:ext cx="11548857" cy="468400"/>
            <a:chOff x="3288066" y="6773771"/>
            <a:chExt cx="11548857" cy="468400"/>
          </a:xfrm>
        </p:grpSpPr>
        <p:grpSp>
          <p:nvGrpSpPr>
            <p:cNvPr id="21" name="Grupo 20">
              <a:extLst>
                <a:ext uri="{FF2B5EF4-FFF2-40B4-BE49-F238E27FC236}">
                  <a16:creationId xmlns:a16="http://schemas.microsoft.com/office/drawing/2014/main" id="{C861F551-B3EA-4B05-9BAE-69EC7CABE69F}"/>
                </a:ext>
              </a:extLst>
            </p:cNvPr>
            <p:cNvGrpSpPr/>
            <p:nvPr/>
          </p:nvGrpSpPr>
          <p:grpSpPr>
            <a:xfrm>
              <a:off x="5143382" y="6773771"/>
              <a:ext cx="9693541" cy="468400"/>
              <a:chOff x="5143382" y="6658064"/>
              <a:chExt cx="9693541" cy="468400"/>
            </a:xfrm>
          </p:grpSpPr>
          <p:cxnSp>
            <p:nvCxnSpPr>
              <p:cNvPr id="78" name="Straight Arrow Connector 141">
                <a:extLst>
                  <a:ext uri="{FF2B5EF4-FFF2-40B4-BE49-F238E27FC236}">
                    <a16:creationId xmlns:a16="http://schemas.microsoft.com/office/drawing/2014/main" id="{89E83172-6AF5-4709-A18A-698516A2548A}"/>
                  </a:ext>
                </a:extLst>
              </p:cNvPr>
              <p:cNvCxnSpPr/>
              <p:nvPr/>
            </p:nvCxnSpPr>
            <p:spPr>
              <a:xfrm>
                <a:off x="5143382" y="6892264"/>
                <a:ext cx="3600000" cy="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146">
                <a:extLst>
                  <a:ext uri="{FF2B5EF4-FFF2-40B4-BE49-F238E27FC236}">
                    <a16:creationId xmlns:a16="http://schemas.microsoft.com/office/drawing/2014/main" id="{21429EBE-7556-477B-84C2-4455B0C136E3}"/>
                  </a:ext>
                </a:extLst>
              </p:cNvPr>
              <p:cNvSpPr txBox="1"/>
              <p:nvPr/>
            </p:nvSpPr>
            <p:spPr>
              <a:xfrm>
                <a:off x="8896923" y="6658064"/>
                <a:ext cx="5940000" cy="468400"/>
              </a:xfrm>
              <a:prstGeom prst="rect">
                <a:avLst/>
              </a:prstGeom>
              <a:noFill/>
            </p:spPr>
            <p:txBody>
              <a:bodyPr wrap="square" lIns="37150" tIns="18575" rIns="37150" bIns="18575" rtlCol="0">
                <a:spAutoFit/>
              </a:bodyPr>
              <a:lstStyle/>
              <a:p>
                <a:pPr algn="ctr"/>
                <a:r>
                  <a:rPr lang="en-US" sz="2800" b="1" dirty="0">
                    <a:solidFill>
                      <a:srgbClr val="4F616E"/>
                    </a:solidFill>
                    <a:latin typeface="Arial" panose="020B0604020202020204" pitchFamily="34" charset="0"/>
                    <a:ea typeface="Lato" charset="0"/>
                    <a:cs typeface="Arial" panose="020B0604020202020204" pitchFamily="34" charset="0"/>
                  </a:rPr>
                  <a:t>Microsoft Active Professional</a:t>
                </a:r>
                <a:endParaRPr lang="id-ID" sz="2800" b="1" dirty="0">
                  <a:solidFill>
                    <a:srgbClr val="4F616E"/>
                  </a:solidFill>
                  <a:latin typeface="Arial" panose="020B0604020202020204" pitchFamily="34" charset="0"/>
                  <a:ea typeface="Lato" charset="0"/>
                  <a:cs typeface="Arial" panose="020B0604020202020204" pitchFamily="34" charset="0"/>
                </a:endParaRPr>
              </a:p>
            </p:txBody>
          </p:sp>
        </p:grpSp>
        <p:sp>
          <p:nvSpPr>
            <p:cNvPr id="74" name="TextBox 151">
              <a:extLst>
                <a:ext uri="{FF2B5EF4-FFF2-40B4-BE49-F238E27FC236}">
                  <a16:creationId xmlns:a16="http://schemas.microsoft.com/office/drawing/2014/main" id="{BAE88B75-C33E-415C-B373-A31851BDB855}"/>
                </a:ext>
              </a:extLst>
            </p:cNvPr>
            <p:cNvSpPr txBox="1"/>
            <p:nvPr/>
          </p:nvSpPr>
          <p:spPr>
            <a:xfrm>
              <a:off x="3288066" y="6804549"/>
              <a:ext cx="846071" cy="406845"/>
            </a:xfrm>
            <a:prstGeom prst="rect">
              <a:avLst/>
            </a:prstGeom>
            <a:noFill/>
          </p:spPr>
          <p:txBody>
            <a:bodyPr wrap="none" lIns="37150" tIns="18575" rIns="37150" bIns="18575" rtlCol="0">
              <a:spAutoFit/>
            </a:bodyPr>
            <a:lstStyle/>
            <a:p>
              <a:pPr algn="ctr"/>
              <a:r>
                <a:rPr lang="en-US" sz="2400" b="1" dirty="0">
                  <a:solidFill>
                    <a:schemeClr val="bg1"/>
                  </a:solidFill>
                  <a:latin typeface="Arial" panose="020B0604020202020204" pitchFamily="34" charset="0"/>
                  <a:ea typeface="Lato" charset="0"/>
                  <a:cs typeface="Arial" panose="020B0604020202020204" pitchFamily="34" charset="0"/>
                </a:rPr>
                <a:t>2.010</a:t>
              </a:r>
              <a:endParaRPr lang="id-ID" sz="2400" b="1" dirty="0">
                <a:solidFill>
                  <a:schemeClr val="bg1"/>
                </a:solidFill>
                <a:latin typeface="Arial" panose="020B0604020202020204" pitchFamily="34" charset="0"/>
                <a:ea typeface="Lato" charset="0"/>
                <a:cs typeface="Arial" panose="020B0604020202020204" pitchFamily="34" charset="0"/>
              </a:endParaRPr>
            </a:p>
          </p:txBody>
        </p:sp>
      </p:grpSp>
      <p:grpSp>
        <p:nvGrpSpPr>
          <p:cNvPr id="37" name="Grupo 36">
            <a:extLst>
              <a:ext uri="{FF2B5EF4-FFF2-40B4-BE49-F238E27FC236}">
                <a16:creationId xmlns:a16="http://schemas.microsoft.com/office/drawing/2014/main" id="{CA8A2D6C-D7C5-4E9B-850B-C79682E6FF8E}"/>
              </a:ext>
            </a:extLst>
          </p:cNvPr>
          <p:cNvGrpSpPr/>
          <p:nvPr/>
        </p:nvGrpSpPr>
        <p:grpSpPr>
          <a:xfrm>
            <a:off x="3288066" y="10683874"/>
            <a:ext cx="11548857" cy="468400"/>
            <a:chOff x="3288066" y="10791448"/>
            <a:chExt cx="11548857" cy="468400"/>
          </a:xfrm>
        </p:grpSpPr>
        <p:cxnSp>
          <p:nvCxnSpPr>
            <p:cNvPr id="87" name="Straight Arrow Connector 141">
              <a:extLst>
                <a:ext uri="{FF2B5EF4-FFF2-40B4-BE49-F238E27FC236}">
                  <a16:creationId xmlns:a16="http://schemas.microsoft.com/office/drawing/2014/main" id="{F5D4D2D3-1FE0-4794-8208-F11F6CC9A7A1}"/>
                </a:ext>
              </a:extLst>
            </p:cNvPr>
            <p:cNvCxnSpPr/>
            <p:nvPr/>
          </p:nvCxnSpPr>
          <p:spPr>
            <a:xfrm>
              <a:off x="5143382" y="11025648"/>
              <a:ext cx="3600000" cy="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146">
              <a:extLst>
                <a:ext uri="{FF2B5EF4-FFF2-40B4-BE49-F238E27FC236}">
                  <a16:creationId xmlns:a16="http://schemas.microsoft.com/office/drawing/2014/main" id="{97B682B3-A87E-4C4C-B179-B234C6D86C10}"/>
                </a:ext>
              </a:extLst>
            </p:cNvPr>
            <p:cNvSpPr txBox="1"/>
            <p:nvPr/>
          </p:nvSpPr>
          <p:spPr>
            <a:xfrm>
              <a:off x="8896923" y="10791448"/>
              <a:ext cx="5940000" cy="468400"/>
            </a:xfrm>
            <a:prstGeom prst="rect">
              <a:avLst/>
            </a:prstGeom>
            <a:noFill/>
          </p:spPr>
          <p:txBody>
            <a:bodyPr wrap="square" lIns="37150" tIns="18575" rIns="37150" bIns="18575" rtlCol="0">
              <a:spAutoFit/>
            </a:bodyPr>
            <a:lstStyle/>
            <a:p>
              <a:r>
                <a:rPr lang="en-US" sz="2800" b="1" dirty="0">
                  <a:solidFill>
                    <a:srgbClr val="4F616E"/>
                  </a:solidFill>
                  <a:latin typeface="Arial" panose="020B0604020202020204" pitchFamily="34" charset="0"/>
                  <a:cs typeface="Arial" panose="020B0604020202020204" pitchFamily="34" charset="0"/>
                </a:rPr>
                <a:t>Microsoft Imagine Cup</a:t>
              </a:r>
              <a:endParaRPr lang="id-ID" sz="2800" b="1" dirty="0">
                <a:solidFill>
                  <a:srgbClr val="4F616E"/>
                </a:solidFill>
                <a:latin typeface="Arial" panose="020B0604020202020204" pitchFamily="34" charset="0"/>
                <a:cs typeface="Arial" panose="020B0604020202020204" pitchFamily="34" charset="0"/>
              </a:endParaRPr>
            </a:p>
          </p:txBody>
        </p:sp>
        <p:sp>
          <p:nvSpPr>
            <p:cNvPr id="76" name="TextBox 148">
              <a:extLst>
                <a:ext uri="{FF2B5EF4-FFF2-40B4-BE49-F238E27FC236}">
                  <a16:creationId xmlns:a16="http://schemas.microsoft.com/office/drawing/2014/main" id="{52BA284B-8A25-4DFB-80C1-B9B8A7DD41ED}"/>
                </a:ext>
              </a:extLst>
            </p:cNvPr>
            <p:cNvSpPr txBox="1"/>
            <p:nvPr/>
          </p:nvSpPr>
          <p:spPr>
            <a:xfrm>
              <a:off x="3288066" y="10822226"/>
              <a:ext cx="846071" cy="406845"/>
            </a:xfrm>
            <a:prstGeom prst="rect">
              <a:avLst/>
            </a:prstGeom>
            <a:noFill/>
          </p:spPr>
          <p:txBody>
            <a:bodyPr wrap="none" lIns="37150" tIns="18575" rIns="37150" bIns="18575" rtlCol="0">
              <a:spAutoFit/>
            </a:bodyPr>
            <a:lstStyle/>
            <a:p>
              <a:r>
                <a:rPr lang="en-US" sz="2400" b="1" dirty="0">
                  <a:solidFill>
                    <a:schemeClr val="bg1"/>
                  </a:solidFill>
                  <a:latin typeface="Arial" panose="020B0604020202020204" pitchFamily="34" charset="0"/>
                  <a:ea typeface="Lato" charset="0"/>
                  <a:cs typeface="Arial" panose="020B0604020202020204" pitchFamily="34" charset="0"/>
                </a:rPr>
                <a:t>2.007</a:t>
              </a:r>
              <a:endParaRPr lang="id-ID" sz="2400" b="1" dirty="0">
                <a:solidFill>
                  <a:schemeClr val="bg1"/>
                </a:solidFill>
                <a:latin typeface="Arial" panose="020B0604020202020204" pitchFamily="34" charset="0"/>
                <a:ea typeface="Lato" charset="0"/>
                <a:cs typeface="Arial" panose="020B0604020202020204" pitchFamily="34" charset="0"/>
              </a:endParaRPr>
            </a:p>
          </p:txBody>
        </p:sp>
      </p:grpSp>
      <p:pic>
        <p:nvPicPr>
          <p:cNvPr id="93" name="Imagen 92">
            <a:extLst>
              <a:ext uri="{FF2B5EF4-FFF2-40B4-BE49-F238E27FC236}">
                <a16:creationId xmlns:a16="http://schemas.microsoft.com/office/drawing/2014/main" id="{CA3CD769-D4AD-499A-8792-2F62A821631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1144" y="11059006"/>
            <a:ext cx="5810250" cy="2505075"/>
          </a:xfrm>
          <a:prstGeom prst="rect">
            <a:avLst/>
          </a:prstGeom>
        </p:spPr>
      </p:pic>
      <p:grpSp>
        <p:nvGrpSpPr>
          <p:cNvPr id="51" name="Grupo 50">
            <a:extLst>
              <a:ext uri="{FF2B5EF4-FFF2-40B4-BE49-F238E27FC236}">
                <a16:creationId xmlns:a16="http://schemas.microsoft.com/office/drawing/2014/main" id="{8E4E5594-AB02-4DD5-8284-2B779E786C60}"/>
              </a:ext>
            </a:extLst>
          </p:cNvPr>
          <p:cNvGrpSpPr/>
          <p:nvPr/>
        </p:nvGrpSpPr>
        <p:grpSpPr>
          <a:xfrm>
            <a:off x="627530" y="417324"/>
            <a:ext cx="10578352" cy="432032"/>
            <a:chOff x="627530" y="417324"/>
            <a:chExt cx="10578352" cy="432032"/>
          </a:xfrm>
        </p:grpSpPr>
        <p:sp>
          <p:nvSpPr>
            <p:cNvPr id="52" name="Rectángulo: esquinas redondeadas 51">
              <a:extLst>
                <a:ext uri="{FF2B5EF4-FFF2-40B4-BE49-F238E27FC236}">
                  <a16:creationId xmlns:a16="http://schemas.microsoft.com/office/drawing/2014/main" id="{43D13623-ECED-4FB3-B398-AE9048B9C7CD}"/>
                </a:ext>
              </a:extLst>
            </p:cNvPr>
            <p:cNvSpPr/>
            <p:nvPr/>
          </p:nvSpPr>
          <p:spPr>
            <a:xfrm>
              <a:off x="627530" y="417324"/>
              <a:ext cx="10578352" cy="432032"/>
            </a:xfrm>
            <a:prstGeom prst="roundRect">
              <a:avLst/>
            </a:prstGeom>
            <a:blipFill rotWithShape="1">
              <a:blip r:embed="rId7"/>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https://www.linkedin.com/in/tobal</a:t>
              </a:r>
            </a:p>
          </p:txBody>
        </p:sp>
        <p:pic>
          <p:nvPicPr>
            <p:cNvPr id="77" name="Imagen 76">
              <a:extLst>
                <a:ext uri="{FF2B5EF4-FFF2-40B4-BE49-F238E27FC236}">
                  <a16:creationId xmlns:a16="http://schemas.microsoft.com/office/drawing/2014/main" id="{2C54F5EC-5B17-4ECB-890D-30540DC889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17605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50</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C30E537B-3AF5-4DC7-B505-DDADBB4AAE8C}"/>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320145"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¡Has aprendido a pedir un certificado!</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6: Solicitar un certificado</a:t>
            </a:r>
          </a:p>
        </p:txBody>
      </p:sp>
    </p:spTree>
    <p:extLst>
      <p:ext uri="{BB962C8B-B14F-4D97-AF65-F5344CB8AC3E}">
        <p14:creationId xmlns:p14="http://schemas.microsoft.com/office/powerpoint/2010/main" val="22377949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4. Protección de Datos – </a:t>
            </a:r>
            <a:r>
              <a:rPr lang="es-ES" sz="6600" dirty="0"/>
              <a:t>Key Management Service</a:t>
            </a:r>
          </a:p>
        </p:txBody>
      </p:sp>
    </p:spTree>
    <p:extLst>
      <p:ext uri="{BB962C8B-B14F-4D97-AF65-F5344CB8AC3E}">
        <p14:creationId xmlns:p14="http://schemas.microsoft.com/office/powerpoint/2010/main" val="3981890810"/>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Información en reposo – Key Management Service</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52</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530774"/>
          </a:xfrm>
        </p:spPr>
        <p:txBody>
          <a:bodyPr/>
          <a:lstStyle/>
          <a:p>
            <a:pPr marL="0" indent="0">
              <a:buNone/>
            </a:pPr>
            <a:r>
              <a:rPr lang="es-ES" sz="4000" b="0" dirty="0"/>
              <a:t>AWS Key Management Service (KMS) permite ejercer un control centralizado de las claves de cifrado que se utilizan para proteger los datos en su lugar de almacenamiento. </a:t>
            </a:r>
          </a:p>
        </p:txBody>
      </p:sp>
      <p:sp>
        <p:nvSpPr>
          <p:cNvPr id="13" name="Marcador de contenido 4">
            <a:extLst>
              <a:ext uri="{FF2B5EF4-FFF2-40B4-BE49-F238E27FC236}">
                <a16:creationId xmlns:a16="http://schemas.microsoft.com/office/drawing/2014/main" id="{512D1A0C-9CE2-4104-95A7-E929818CE9B2}"/>
              </a:ext>
            </a:extLst>
          </p:cNvPr>
          <p:cNvSpPr txBox="1">
            <a:spLocks/>
          </p:cNvSpPr>
          <p:nvPr/>
        </p:nvSpPr>
        <p:spPr>
          <a:xfrm>
            <a:off x="883920" y="4467161"/>
            <a:ext cx="22738080" cy="795516"/>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Crear claves con nombre y descripción.</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https://aws.amazon.com/es/kms/details</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9" name="Marcador de contenido 4">
            <a:extLst>
              <a:ext uri="{FF2B5EF4-FFF2-40B4-BE49-F238E27FC236}">
                <a16:creationId xmlns:a16="http://schemas.microsoft.com/office/drawing/2014/main" id="{6E8BE93F-29B2-44FD-ADBC-C84FEFAD8B0C}"/>
              </a:ext>
            </a:extLst>
          </p:cNvPr>
          <p:cNvSpPr txBox="1">
            <a:spLocks/>
          </p:cNvSpPr>
          <p:nvPr/>
        </p:nvSpPr>
        <p:spPr>
          <a:xfrm>
            <a:off x="883920" y="5516783"/>
            <a:ext cx="22738080" cy="82045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Definir qué usuarios y roles pueden administrar y usar las claves para cifrar y descifrar.</a:t>
            </a:r>
          </a:p>
        </p:txBody>
      </p:sp>
      <p:sp>
        <p:nvSpPr>
          <p:cNvPr id="11" name="Marcador de contenido 4">
            <a:extLst>
              <a:ext uri="{FF2B5EF4-FFF2-40B4-BE49-F238E27FC236}">
                <a16:creationId xmlns:a16="http://schemas.microsoft.com/office/drawing/2014/main" id="{EE1E0E59-B4E9-42D3-9F6F-FDDA2C7ECB07}"/>
              </a:ext>
            </a:extLst>
          </p:cNvPr>
          <p:cNvSpPr txBox="1">
            <a:spLocks/>
          </p:cNvSpPr>
          <p:nvPr/>
        </p:nvSpPr>
        <p:spPr>
          <a:xfrm>
            <a:off x="883920" y="6591341"/>
            <a:ext cx="22738080" cy="795516"/>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Rotar automáticamente las claves.</a:t>
            </a:r>
          </a:p>
        </p:txBody>
      </p:sp>
      <p:sp>
        <p:nvSpPr>
          <p:cNvPr id="16" name="Marcador de contenido 4">
            <a:extLst>
              <a:ext uri="{FF2B5EF4-FFF2-40B4-BE49-F238E27FC236}">
                <a16:creationId xmlns:a16="http://schemas.microsoft.com/office/drawing/2014/main" id="{1697413B-DB73-471D-96E8-1DC4BC680371}"/>
              </a:ext>
            </a:extLst>
          </p:cNvPr>
          <p:cNvSpPr txBox="1">
            <a:spLocks/>
          </p:cNvSpPr>
          <p:nvPr/>
        </p:nvSpPr>
        <p:spPr>
          <a:xfrm>
            <a:off x="883920" y="7640963"/>
            <a:ext cx="22738080" cy="82045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Habilitar / deshabilitar temporalmente las claves.</a:t>
            </a:r>
          </a:p>
        </p:txBody>
      </p:sp>
      <p:sp>
        <p:nvSpPr>
          <p:cNvPr id="17" name="Marcador de contenido 4">
            <a:extLst>
              <a:ext uri="{FF2B5EF4-FFF2-40B4-BE49-F238E27FC236}">
                <a16:creationId xmlns:a16="http://schemas.microsoft.com/office/drawing/2014/main" id="{EA177D77-74AE-49EC-8FAB-71B3109620DA}"/>
              </a:ext>
            </a:extLst>
          </p:cNvPr>
          <p:cNvSpPr txBox="1">
            <a:spLocks/>
          </p:cNvSpPr>
          <p:nvPr/>
        </p:nvSpPr>
        <p:spPr>
          <a:xfrm>
            <a:off x="883920" y="8715521"/>
            <a:ext cx="22738080" cy="795516"/>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Auditar el uso de las claves mediante AWS CloudTrail.</a:t>
            </a:r>
          </a:p>
        </p:txBody>
      </p:sp>
      <p:sp>
        <p:nvSpPr>
          <p:cNvPr id="18" name="Marcador de contenido 4">
            <a:extLst>
              <a:ext uri="{FF2B5EF4-FFF2-40B4-BE49-F238E27FC236}">
                <a16:creationId xmlns:a16="http://schemas.microsoft.com/office/drawing/2014/main" id="{0A15264D-EC65-4CCD-B145-E764A26389ED}"/>
              </a:ext>
            </a:extLst>
          </p:cNvPr>
          <p:cNvSpPr txBox="1">
            <a:spLocks/>
          </p:cNvSpPr>
          <p:nvPr/>
        </p:nvSpPr>
        <p:spPr>
          <a:xfrm>
            <a:off x="883920" y="9765143"/>
            <a:ext cx="22738080" cy="82045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Importar claves de nuestro entorno on-premise.</a:t>
            </a:r>
          </a:p>
        </p:txBody>
      </p:sp>
    </p:spTree>
    <p:extLst>
      <p:ext uri="{BB962C8B-B14F-4D97-AF65-F5344CB8AC3E}">
        <p14:creationId xmlns:p14="http://schemas.microsoft.com/office/powerpoint/2010/main" val="41973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1" grpId="0"/>
      <p:bldP spid="16" grpId="0"/>
      <p:bldP spid="17"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Información en reposo – Key Management Service</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53</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799253"/>
          </a:xfrm>
        </p:spPr>
        <p:txBody>
          <a:bodyPr/>
          <a:lstStyle/>
          <a:p>
            <a:pPr marL="0" indent="0">
              <a:buNone/>
            </a:pPr>
            <a:r>
              <a:rPr lang="es-ES" sz="4000" b="0" dirty="0"/>
              <a:t>AWS KMS está integrado en los siguientes servicios:</a:t>
            </a:r>
          </a:p>
        </p:txBody>
      </p:sp>
      <p:pic>
        <p:nvPicPr>
          <p:cNvPr id="20" name="Imagen 19">
            <a:extLst>
              <a:ext uri="{FF2B5EF4-FFF2-40B4-BE49-F238E27FC236}">
                <a16:creationId xmlns:a16="http://schemas.microsoft.com/office/drawing/2014/main" id="{55ED0DB3-8BB9-4C99-B214-C3B1CB691E9D}"/>
              </a:ext>
            </a:extLst>
          </p:cNvPr>
          <p:cNvPicPr>
            <a:picLocks noChangeAspect="1"/>
          </p:cNvPicPr>
          <p:nvPr/>
        </p:nvPicPr>
        <p:blipFill>
          <a:blip r:embed="rId2"/>
          <a:stretch>
            <a:fillRect/>
          </a:stretch>
        </p:blipFill>
        <p:spPr>
          <a:xfrm>
            <a:off x="4123450" y="3734178"/>
            <a:ext cx="16137100" cy="7411415"/>
          </a:xfrm>
          <a:prstGeom prst="rect">
            <a:avLst/>
          </a:prstGeom>
        </p:spPr>
      </p:pic>
      <p:sp>
        <p:nvSpPr>
          <p:cNvPr id="21" name="Rectángulo: esquinas redondeadas 20">
            <a:extLst>
              <a:ext uri="{FF2B5EF4-FFF2-40B4-BE49-F238E27FC236}">
                <a16:creationId xmlns:a16="http://schemas.microsoft.com/office/drawing/2014/main" id="{DE8F6C2C-1E64-4065-96DE-79EC0DDE4CE8}"/>
              </a:ext>
            </a:extLst>
          </p:cNvPr>
          <p:cNvSpPr/>
          <p:nvPr/>
        </p:nvSpPr>
        <p:spPr>
          <a:xfrm>
            <a:off x="4123452" y="8152690"/>
            <a:ext cx="1395311" cy="487802"/>
          </a:xfrm>
          <a:prstGeom prst="roundRect">
            <a:avLst/>
          </a:prstGeom>
          <a:solidFill>
            <a:srgbClr val="3879B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2" name="Rectángulo: esquinas redondeadas 21">
            <a:extLst>
              <a:ext uri="{FF2B5EF4-FFF2-40B4-BE49-F238E27FC236}">
                <a16:creationId xmlns:a16="http://schemas.microsoft.com/office/drawing/2014/main" id="{8A885C87-BF40-4315-854D-94A6AF38108D}"/>
              </a:ext>
            </a:extLst>
          </p:cNvPr>
          <p:cNvSpPr/>
          <p:nvPr/>
        </p:nvSpPr>
        <p:spPr>
          <a:xfrm>
            <a:off x="8566981" y="10240054"/>
            <a:ext cx="1284643" cy="487802"/>
          </a:xfrm>
          <a:prstGeom prst="roundRect">
            <a:avLst/>
          </a:prstGeom>
          <a:solidFill>
            <a:srgbClr val="3879B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3" name="Rectángulo: esquinas redondeadas 22">
            <a:extLst>
              <a:ext uri="{FF2B5EF4-FFF2-40B4-BE49-F238E27FC236}">
                <a16:creationId xmlns:a16="http://schemas.microsoft.com/office/drawing/2014/main" id="{DA40A933-D6CB-4647-A183-1DF5ECE120D6}"/>
              </a:ext>
            </a:extLst>
          </p:cNvPr>
          <p:cNvSpPr/>
          <p:nvPr/>
        </p:nvSpPr>
        <p:spPr>
          <a:xfrm>
            <a:off x="8566978" y="8670291"/>
            <a:ext cx="3925476" cy="487802"/>
          </a:xfrm>
          <a:prstGeom prst="roundRect">
            <a:avLst/>
          </a:prstGeom>
          <a:solidFill>
            <a:srgbClr val="3879B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4" name="Rectángulo: esquinas redondeadas 23">
            <a:extLst>
              <a:ext uri="{FF2B5EF4-FFF2-40B4-BE49-F238E27FC236}">
                <a16:creationId xmlns:a16="http://schemas.microsoft.com/office/drawing/2014/main" id="{2AD720FA-2C5F-4331-8F0D-619A38486DA1}"/>
              </a:ext>
            </a:extLst>
          </p:cNvPr>
          <p:cNvSpPr/>
          <p:nvPr/>
        </p:nvSpPr>
        <p:spPr>
          <a:xfrm>
            <a:off x="13026373" y="6082349"/>
            <a:ext cx="1628527" cy="487802"/>
          </a:xfrm>
          <a:prstGeom prst="roundRect">
            <a:avLst/>
          </a:prstGeom>
          <a:solidFill>
            <a:srgbClr val="3879B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grpSp>
        <p:nvGrpSpPr>
          <p:cNvPr id="25" name="Grupo 24">
            <a:extLst>
              <a:ext uri="{FF2B5EF4-FFF2-40B4-BE49-F238E27FC236}">
                <a16:creationId xmlns:a16="http://schemas.microsoft.com/office/drawing/2014/main" id="{12D571AB-7A41-4834-A1B0-B9F8645DD68A}"/>
              </a:ext>
            </a:extLst>
          </p:cNvPr>
          <p:cNvGrpSpPr/>
          <p:nvPr/>
        </p:nvGrpSpPr>
        <p:grpSpPr>
          <a:xfrm>
            <a:off x="627530" y="417324"/>
            <a:ext cx="10578352" cy="432032"/>
            <a:chOff x="627530" y="417324"/>
            <a:chExt cx="10578352" cy="432032"/>
          </a:xfrm>
        </p:grpSpPr>
        <p:sp>
          <p:nvSpPr>
            <p:cNvPr id="26" name="Rectángulo: esquinas redondeadas 25">
              <a:extLst>
                <a:ext uri="{FF2B5EF4-FFF2-40B4-BE49-F238E27FC236}">
                  <a16:creationId xmlns:a16="http://schemas.microsoft.com/office/drawing/2014/main" id="{7F212DCA-74D5-42DD-8C6B-D63B4CDCBC61}"/>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https://aws.amazon.com/es/kms/details</a:t>
              </a:r>
            </a:p>
          </p:txBody>
        </p:sp>
        <p:pic>
          <p:nvPicPr>
            <p:cNvPr id="27" name="Imagen 26">
              <a:extLst>
                <a:ext uri="{FF2B5EF4-FFF2-40B4-BE49-F238E27FC236}">
                  <a16:creationId xmlns:a16="http://schemas.microsoft.com/office/drawing/2014/main" id="{6C59555D-392C-4B8B-8376-B5CCD50552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15904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54</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D88BA05F-FF33-4FB5-8184-20866A12242E}"/>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320145"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¡Has aprendido a crear una key!</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7: Key Management Service</a:t>
            </a:r>
          </a:p>
        </p:txBody>
      </p:sp>
    </p:spTree>
    <p:extLst>
      <p:ext uri="{BB962C8B-B14F-4D97-AF65-F5344CB8AC3E}">
        <p14:creationId xmlns:p14="http://schemas.microsoft.com/office/powerpoint/2010/main" val="20565535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Protección de datos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55</a:t>
            </a:fld>
            <a:endParaRPr lang="es-ES"/>
          </a:p>
        </p:txBody>
      </p:sp>
      <p:sp>
        <p:nvSpPr>
          <p:cNvPr id="18" name="Marcador de contenido 4">
            <a:extLst>
              <a:ext uri="{FF2B5EF4-FFF2-40B4-BE49-F238E27FC236}">
                <a16:creationId xmlns:a16="http://schemas.microsoft.com/office/drawing/2014/main" id="{5F23FCE5-D0E6-4EA9-B3C6-ED63CE64635D}"/>
              </a:ext>
            </a:extLst>
          </p:cNvPr>
          <p:cNvSpPr txBox="1">
            <a:spLocks/>
          </p:cNvSpPr>
          <p:nvPr/>
        </p:nvSpPr>
        <p:spPr>
          <a:xfrm>
            <a:off x="883920" y="5215304"/>
            <a:ext cx="22738080" cy="795516"/>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Preocúpate de cifrar la información en tránsito.</a:t>
            </a:r>
          </a:p>
        </p:txBody>
      </p:sp>
      <p:sp>
        <p:nvSpPr>
          <p:cNvPr id="19" name="Marcador de contenido 4">
            <a:extLst>
              <a:ext uri="{FF2B5EF4-FFF2-40B4-BE49-F238E27FC236}">
                <a16:creationId xmlns:a16="http://schemas.microsoft.com/office/drawing/2014/main" id="{D48F0ABB-9800-4BB0-A8AD-681769B62F43}"/>
              </a:ext>
            </a:extLst>
          </p:cNvPr>
          <p:cNvSpPr txBox="1">
            <a:spLocks/>
          </p:cNvSpPr>
          <p:nvPr/>
        </p:nvSpPr>
        <p:spPr>
          <a:xfrm>
            <a:off x="883920" y="6264926"/>
            <a:ext cx="22738080" cy="82045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a:buFont typeface="Wingdings" panose="05000000000000000000" pitchFamily="2" charset="2"/>
              <a:buChar char="§"/>
            </a:pPr>
            <a:r>
              <a:rPr lang="es-ES" sz="4000" b="0" dirty="0"/>
              <a:t>Preocúpate de cifrar la información en reposo.</a:t>
            </a:r>
          </a:p>
        </p:txBody>
      </p:sp>
      <p:sp>
        <p:nvSpPr>
          <p:cNvPr id="25" name="Marcador de contenido 4">
            <a:extLst>
              <a:ext uri="{FF2B5EF4-FFF2-40B4-BE49-F238E27FC236}">
                <a16:creationId xmlns:a16="http://schemas.microsoft.com/office/drawing/2014/main" id="{45CAE59A-977C-4405-B1E3-2D06AEE07B90}"/>
              </a:ext>
            </a:extLst>
          </p:cNvPr>
          <p:cNvSpPr txBox="1">
            <a:spLocks/>
          </p:cNvSpPr>
          <p:nvPr/>
        </p:nvSpPr>
        <p:spPr>
          <a:xfrm>
            <a:off x="883920" y="7339484"/>
            <a:ext cx="22738080" cy="795516"/>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a:buFont typeface="Wingdings" panose="05000000000000000000" pitchFamily="2" charset="2"/>
              <a:buChar char="§"/>
            </a:pPr>
            <a:r>
              <a:rPr lang="es-ES" sz="4000" b="0" dirty="0"/>
              <a:t>Por si no ha quedado claro… ¡CIFRA TU INFORMACIÓN!</a:t>
            </a:r>
          </a:p>
        </p:txBody>
      </p:sp>
      <p:pic>
        <p:nvPicPr>
          <p:cNvPr id="26" name="Imagen 25">
            <a:extLst>
              <a:ext uri="{FF2B5EF4-FFF2-40B4-BE49-F238E27FC236}">
                <a16:creationId xmlns:a16="http://schemas.microsoft.com/office/drawing/2014/main" id="{4098277D-5F2E-4243-B044-0D341CDEB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8991" y="3404734"/>
            <a:ext cx="6388006" cy="76230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5802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5. Servicios de Infraestructura – VPC</a:t>
            </a:r>
          </a:p>
        </p:txBody>
      </p:sp>
    </p:spTree>
    <p:extLst>
      <p:ext uri="{BB962C8B-B14F-4D97-AF65-F5344CB8AC3E}">
        <p14:creationId xmlns:p14="http://schemas.microsoft.com/office/powerpoint/2010/main" val="58443863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VPC</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57</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2993814"/>
          </a:xfrm>
        </p:spPr>
        <p:txBody>
          <a:bodyPr/>
          <a:lstStyle/>
          <a:p>
            <a:pPr marL="0" indent="0">
              <a:spcBef>
                <a:spcPts val="3000"/>
              </a:spcBef>
              <a:buNone/>
            </a:pPr>
            <a:r>
              <a:rPr lang="es-ES" sz="4000" b="0" dirty="0"/>
              <a:t>Amazon Virtual Private Cloud (VPC) permite aprovisionar una sección de la nube de AWS aislada de forma lógica, en la que se pueden lanzar recursos. </a:t>
            </a:r>
          </a:p>
          <a:p>
            <a:pPr marL="0" indent="0">
              <a:spcBef>
                <a:spcPts val="3000"/>
              </a:spcBef>
              <a:buNone/>
            </a:pPr>
            <a:r>
              <a:rPr lang="es-ES" sz="4000" b="0" dirty="0"/>
              <a:t>Nos permite controlar todos los aspectos del entorno de red virtual, incluida la selección del rango de direcciones IP, la creación de subredes y la configuración de tablas de ruteo y Gateway de red.</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https://aws.amazon.com/es/vpc</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9" name="Marcador de contenido 4">
            <a:extLst>
              <a:ext uri="{FF2B5EF4-FFF2-40B4-BE49-F238E27FC236}">
                <a16:creationId xmlns:a16="http://schemas.microsoft.com/office/drawing/2014/main" id="{6E8BE93F-29B2-44FD-ADBC-C84FEFAD8B0C}"/>
              </a:ext>
            </a:extLst>
          </p:cNvPr>
          <p:cNvSpPr txBox="1">
            <a:spLocks/>
          </p:cNvSpPr>
          <p:nvPr/>
        </p:nvSpPr>
        <p:spPr>
          <a:xfrm>
            <a:off x="883920" y="6037548"/>
            <a:ext cx="22738080" cy="1344154"/>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dirty="0"/>
              <a:t>Conexión privada a otras VPC: </a:t>
            </a:r>
            <a:r>
              <a:rPr lang="es-ES" sz="4000" b="0" dirty="0"/>
              <a:t>podemos emparejar varias VPC para compartir recursos en varias redes virtuales que sean propiedad de nuestra cuenta u otras cuentas de AWS.</a:t>
            </a:r>
          </a:p>
        </p:txBody>
      </p:sp>
      <p:sp>
        <p:nvSpPr>
          <p:cNvPr id="11" name="Marcador de contenido 4">
            <a:extLst>
              <a:ext uri="{FF2B5EF4-FFF2-40B4-BE49-F238E27FC236}">
                <a16:creationId xmlns:a16="http://schemas.microsoft.com/office/drawing/2014/main" id="{BDAC8BED-5DA1-4339-9937-0B197D7BD077}"/>
              </a:ext>
            </a:extLst>
          </p:cNvPr>
          <p:cNvSpPr txBox="1">
            <a:spLocks/>
          </p:cNvSpPr>
          <p:nvPr/>
        </p:nvSpPr>
        <p:spPr>
          <a:xfrm>
            <a:off x="883920" y="7717414"/>
            <a:ext cx="22738080" cy="146357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dirty="0"/>
              <a:t>Conexión directa a Internet (subredes públicas):</a:t>
            </a:r>
            <a:r>
              <a:rPr lang="es-ES" sz="4000" b="0" dirty="0"/>
              <a:t> podemos lanzar instancias en una subred de acceso público en la que puedan enviar y recibir tráfico a través de Internet.</a:t>
            </a:r>
          </a:p>
        </p:txBody>
      </p:sp>
    </p:spTree>
    <p:extLst>
      <p:ext uri="{BB962C8B-B14F-4D97-AF65-F5344CB8AC3E}">
        <p14:creationId xmlns:p14="http://schemas.microsoft.com/office/powerpoint/2010/main" val="30637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VPC</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58</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2993814"/>
          </a:xfrm>
        </p:spPr>
        <p:txBody>
          <a:bodyPr/>
          <a:lstStyle/>
          <a:p>
            <a:pPr marL="0" indent="0">
              <a:spcBef>
                <a:spcPts val="3000"/>
              </a:spcBef>
              <a:buNone/>
            </a:pPr>
            <a:r>
              <a:rPr lang="es-ES" sz="4000" b="0" dirty="0"/>
              <a:t>Amazon Virtual Private Cloud (VPC) permite aprovisionar una sección de la nube de AWS aislada de forma lógica, en la que se pueden lanzar recursos. </a:t>
            </a:r>
          </a:p>
          <a:p>
            <a:pPr marL="0" indent="0">
              <a:spcBef>
                <a:spcPts val="3000"/>
              </a:spcBef>
              <a:buNone/>
            </a:pPr>
            <a:r>
              <a:rPr lang="es-ES" sz="4000" b="0" dirty="0"/>
              <a:t>Nos permite controlar todos los aspectos del entorno de red virtual, incluida la selección del rango de direcciones IP, la creación de subredes y la configuración de tablas de ruteo y Gateway de red.</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https://aws.amazon.com/es/vpc</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1" name="Marcador de contenido 4">
            <a:extLst>
              <a:ext uri="{FF2B5EF4-FFF2-40B4-BE49-F238E27FC236}">
                <a16:creationId xmlns:a16="http://schemas.microsoft.com/office/drawing/2014/main" id="{BDAC8BED-5DA1-4339-9937-0B197D7BD077}"/>
              </a:ext>
            </a:extLst>
          </p:cNvPr>
          <p:cNvSpPr txBox="1">
            <a:spLocks/>
          </p:cNvSpPr>
          <p:nvPr/>
        </p:nvSpPr>
        <p:spPr>
          <a:xfrm>
            <a:off x="883920" y="6038247"/>
            <a:ext cx="22738080" cy="3175994"/>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dirty="0"/>
              <a:t>Conexión a Internet mediante traducción de direcciones de red (NAT, subredes privadas): </a:t>
            </a:r>
            <a:r>
              <a:rPr lang="es-ES" sz="4000" b="0" dirty="0"/>
              <a:t>es posible utilizar subredes privadas para las instancias que no queramos poner a disposición directa desde Internet. Las instancias de una subred privada pueden obtener acceso a Internet sin exponer su dirección IP privada mediante el direccionamiento del tráfico a través de una gateway de NAT (traducción de direcciones de red) en una subred pública.</a:t>
            </a:r>
          </a:p>
        </p:txBody>
      </p:sp>
    </p:spTree>
    <p:extLst>
      <p:ext uri="{BB962C8B-B14F-4D97-AF65-F5344CB8AC3E}">
        <p14:creationId xmlns:p14="http://schemas.microsoft.com/office/powerpoint/2010/main" val="280638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VPC</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59</a:t>
            </a:fld>
            <a:endParaRPr lang="es-ES"/>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https://aws.amazon.com/es/vpc</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77" name="Rounded Rectangle 3">
            <a:extLst>
              <a:ext uri="{FF2B5EF4-FFF2-40B4-BE49-F238E27FC236}">
                <a16:creationId xmlns:a16="http://schemas.microsoft.com/office/drawing/2014/main" id="{3FDFC01E-391A-45E6-BFE7-3268F242F6DC}"/>
              </a:ext>
            </a:extLst>
          </p:cNvPr>
          <p:cNvSpPr/>
          <p:nvPr/>
        </p:nvSpPr>
        <p:spPr>
          <a:xfrm>
            <a:off x="3064272" y="2790847"/>
            <a:ext cx="18255456" cy="84686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8" name="Picture 12">
            <a:extLst>
              <a:ext uri="{FF2B5EF4-FFF2-40B4-BE49-F238E27FC236}">
                <a16:creationId xmlns:a16="http://schemas.microsoft.com/office/drawing/2014/main" id="{4A0B5BDF-E58B-4A05-8205-1A331E045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9191" y="2190474"/>
            <a:ext cx="981659" cy="981659"/>
          </a:xfrm>
          <a:prstGeom prst="rect">
            <a:avLst/>
          </a:prstGeom>
        </p:spPr>
      </p:pic>
      <p:grpSp>
        <p:nvGrpSpPr>
          <p:cNvPr id="80" name="Grupo 79">
            <a:extLst>
              <a:ext uri="{FF2B5EF4-FFF2-40B4-BE49-F238E27FC236}">
                <a16:creationId xmlns:a16="http://schemas.microsoft.com/office/drawing/2014/main" id="{10C0459B-C93F-4191-B549-F91629E6D26E}"/>
              </a:ext>
            </a:extLst>
          </p:cNvPr>
          <p:cNvGrpSpPr/>
          <p:nvPr/>
        </p:nvGrpSpPr>
        <p:grpSpPr>
          <a:xfrm>
            <a:off x="4996314" y="3428502"/>
            <a:ext cx="2871393" cy="3106243"/>
            <a:chOff x="4996314" y="3428502"/>
            <a:chExt cx="2871393" cy="3106243"/>
          </a:xfrm>
        </p:grpSpPr>
        <p:sp>
          <p:nvSpPr>
            <p:cNvPr id="76" name="TextBox 37">
              <a:extLst>
                <a:ext uri="{FF2B5EF4-FFF2-40B4-BE49-F238E27FC236}">
                  <a16:creationId xmlns:a16="http://schemas.microsoft.com/office/drawing/2014/main" id="{1D5B4C0E-D008-4021-A522-0B460C10036B}"/>
                </a:ext>
              </a:extLst>
            </p:cNvPr>
            <p:cNvSpPr txBox="1">
              <a:spLocks noChangeArrowheads="1"/>
            </p:cNvSpPr>
            <p:nvPr/>
          </p:nvSpPr>
          <p:spPr bwMode="auto">
            <a:xfrm>
              <a:off x="5147166" y="5702204"/>
              <a:ext cx="2548881" cy="830998"/>
            </a:xfrm>
            <a:prstGeom prst="rect">
              <a:avLst/>
            </a:prstGeom>
            <a:noFill/>
            <a:ln w="9525">
              <a:noFill/>
              <a:miter lim="800000"/>
              <a:headEnd/>
              <a:tailEnd/>
            </a:ln>
          </p:spPr>
          <p:txBody>
            <a:bodyPr>
              <a:spAutoFit/>
            </a:bodyPr>
            <a:lstStyle/>
            <a:p>
              <a:r>
                <a:rPr lang="en-US" sz="2400" dirty="0">
                  <a:solidFill>
                    <a:srgbClr val="4F616E"/>
                  </a:solidFill>
                  <a:latin typeface="Arial" panose="020B0604020202020204" pitchFamily="34" charset="0"/>
                  <a:cs typeface="Arial" panose="020B0604020202020204" pitchFamily="34" charset="0"/>
                </a:rPr>
                <a:t>Subnet 1</a:t>
              </a:r>
            </a:p>
            <a:p>
              <a:r>
                <a:rPr lang="en-US" sz="2400" dirty="0">
                  <a:solidFill>
                    <a:srgbClr val="4F616E"/>
                  </a:solidFill>
                  <a:latin typeface="Arial" panose="020B0604020202020204" pitchFamily="34" charset="0"/>
                  <a:cs typeface="Arial" panose="020B0604020202020204" pitchFamily="34" charset="0"/>
                </a:rPr>
                <a:t>10.1.10.0/24</a:t>
              </a:r>
            </a:p>
          </p:txBody>
        </p:sp>
        <p:grpSp>
          <p:nvGrpSpPr>
            <p:cNvPr id="10" name="Grupo 9">
              <a:extLst>
                <a:ext uri="{FF2B5EF4-FFF2-40B4-BE49-F238E27FC236}">
                  <a16:creationId xmlns:a16="http://schemas.microsoft.com/office/drawing/2014/main" id="{45E69D9C-C18F-4DFA-9681-CC846DA48DC9}"/>
                </a:ext>
              </a:extLst>
            </p:cNvPr>
            <p:cNvGrpSpPr/>
            <p:nvPr/>
          </p:nvGrpSpPr>
          <p:grpSpPr>
            <a:xfrm>
              <a:off x="4996314" y="3428502"/>
              <a:ext cx="2871393" cy="3106243"/>
              <a:chOff x="4996314" y="3428502"/>
              <a:chExt cx="2871393" cy="3106243"/>
            </a:xfrm>
          </p:grpSpPr>
          <p:sp>
            <p:nvSpPr>
              <p:cNvPr id="75" name="Rounded Rectangle 21">
                <a:extLst>
                  <a:ext uri="{FF2B5EF4-FFF2-40B4-BE49-F238E27FC236}">
                    <a16:creationId xmlns:a16="http://schemas.microsoft.com/office/drawing/2014/main" id="{F32446FC-7233-4AEC-A807-F8B27C68D712}"/>
                  </a:ext>
                </a:extLst>
              </p:cNvPr>
              <p:cNvSpPr/>
              <p:nvPr/>
            </p:nvSpPr>
            <p:spPr>
              <a:xfrm>
                <a:off x="4996314" y="3694559"/>
                <a:ext cx="2871393" cy="284018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74" name="Picture 35">
                <a:extLst>
                  <a:ext uri="{FF2B5EF4-FFF2-40B4-BE49-F238E27FC236}">
                    <a16:creationId xmlns:a16="http://schemas.microsoft.com/office/drawing/2014/main" id="{09CA6AD5-CE02-48CE-8592-1FC6F0ECBA44}"/>
                  </a:ext>
                </a:extLst>
              </p:cNvPr>
              <p:cNvPicPr>
                <a:picLocks noChangeAspect="1"/>
              </p:cNvPicPr>
              <p:nvPr/>
            </p:nvPicPr>
            <p:blipFill>
              <a:blip r:embed="rId5"/>
              <a:stretch>
                <a:fillRect/>
              </a:stretch>
            </p:blipFill>
            <p:spPr>
              <a:xfrm>
                <a:off x="5290216" y="3428502"/>
                <a:ext cx="353722" cy="395337"/>
              </a:xfrm>
              <a:prstGeom prst="rect">
                <a:avLst/>
              </a:prstGeom>
            </p:spPr>
          </p:pic>
        </p:grpSp>
      </p:grpSp>
      <p:grpSp>
        <p:nvGrpSpPr>
          <p:cNvPr id="81" name="Grupo 80">
            <a:extLst>
              <a:ext uri="{FF2B5EF4-FFF2-40B4-BE49-F238E27FC236}">
                <a16:creationId xmlns:a16="http://schemas.microsoft.com/office/drawing/2014/main" id="{AD5ACC5D-679C-4C18-9723-2EB735F16527}"/>
              </a:ext>
            </a:extLst>
          </p:cNvPr>
          <p:cNvGrpSpPr/>
          <p:nvPr/>
        </p:nvGrpSpPr>
        <p:grpSpPr>
          <a:xfrm>
            <a:off x="8381256" y="3428502"/>
            <a:ext cx="2871393" cy="3106243"/>
            <a:chOff x="8381256" y="3428502"/>
            <a:chExt cx="2871393" cy="3106243"/>
          </a:xfrm>
        </p:grpSpPr>
        <p:sp>
          <p:nvSpPr>
            <p:cNvPr id="72" name="TextBox 37">
              <a:extLst>
                <a:ext uri="{FF2B5EF4-FFF2-40B4-BE49-F238E27FC236}">
                  <a16:creationId xmlns:a16="http://schemas.microsoft.com/office/drawing/2014/main" id="{50A9CED4-F25C-4949-AA9E-EA9C635DAB43}"/>
                </a:ext>
              </a:extLst>
            </p:cNvPr>
            <p:cNvSpPr txBox="1">
              <a:spLocks noChangeArrowheads="1"/>
            </p:cNvSpPr>
            <p:nvPr/>
          </p:nvSpPr>
          <p:spPr bwMode="auto">
            <a:xfrm>
              <a:off x="8532108" y="5702204"/>
              <a:ext cx="2548881" cy="830998"/>
            </a:xfrm>
            <a:prstGeom prst="rect">
              <a:avLst/>
            </a:prstGeom>
            <a:noFill/>
            <a:ln w="9525">
              <a:noFill/>
              <a:miter lim="800000"/>
              <a:headEnd/>
              <a:tailEnd/>
            </a:ln>
          </p:spPr>
          <p:txBody>
            <a:bodyPr>
              <a:spAutoFit/>
            </a:bodyPr>
            <a:lstStyle/>
            <a:p>
              <a:r>
                <a:rPr lang="en-US" sz="2400" dirty="0">
                  <a:solidFill>
                    <a:srgbClr val="4F616E"/>
                  </a:solidFill>
                  <a:latin typeface="Arial" panose="020B0604020202020204" pitchFamily="34" charset="0"/>
                  <a:cs typeface="Arial" panose="020B0604020202020204" pitchFamily="34" charset="0"/>
                </a:rPr>
                <a:t>Subnet 2</a:t>
              </a:r>
            </a:p>
            <a:p>
              <a:r>
                <a:rPr lang="en-US" sz="2400" dirty="0">
                  <a:solidFill>
                    <a:srgbClr val="4F616E"/>
                  </a:solidFill>
                  <a:latin typeface="Arial" panose="020B0604020202020204" pitchFamily="34" charset="0"/>
                  <a:cs typeface="Arial" panose="020B0604020202020204" pitchFamily="34" charset="0"/>
                </a:rPr>
                <a:t>10.1.20.0/24</a:t>
              </a:r>
            </a:p>
          </p:txBody>
        </p:sp>
        <p:grpSp>
          <p:nvGrpSpPr>
            <p:cNvPr id="79" name="Grupo 78">
              <a:extLst>
                <a:ext uri="{FF2B5EF4-FFF2-40B4-BE49-F238E27FC236}">
                  <a16:creationId xmlns:a16="http://schemas.microsoft.com/office/drawing/2014/main" id="{0A57209A-EDAA-48EE-A247-EC300388A3B0}"/>
                </a:ext>
              </a:extLst>
            </p:cNvPr>
            <p:cNvGrpSpPr/>
            <p:nvPr/>
          </p:nvGrpSpPr>
          <p:grpSpPr>
            <a:xfrm>
              <a:off x="8381256" y="3428502"/>
              <a:ext cx="2871393" cy="3106243"/>
              <a:chOff x="8381256" y="3428502"/>
              <a:chExt cx="2871393" cy="3106243"/>
            </a:xfrm>
          </p:grpSpPr>
          <p:sp>
            <p:nvSpPr>
              <p:cNvPr id="71" name="Rounded Rectangle 21">
                <a:extLst>
                  <a:ext uri="{FF2B5EF4-FFF2-40B4-BE49-F238E27FC236}">
                    <a16:creationId xmlns:a16="http://schemas.microsoft.com/office/drawing/2014/main" id="{85AEDCFC-0C82-4EF2-BDEF-4D2E3335F495}"/>
                  </a:ext>
                </a:extLst>
              </p:cNvPr>
              <p:cNvSpPr/>
              <p:nvPr/>
            </p:nvSpPr>
            <p:spPr>
              <a:xfrm>
                <a:off x="8381256" y="3694559"/>
                <a:ext cx="2871393" cy="284018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70" name="Picture 35">
                <a:extLst>
                  <a:ext uri="{FF2B5EF4-FFF2-40B4-BE49-F238E27FC236}">
                    <a16:creationId xmlns:a16="http://schemas.microsoft.com/office/drawing/2014/main" id="{3A3F3F7B-C661-4FFD-A559-8368CEFFBE0C}"/>
                  </a:ext>
                </a:extLst>
              </p:cNvPr>
              <p:cNvPicPr>
                <a:picLocks noChangeAspect="1"/>
              </p:cNvPicPr>
              <p:nvPr/>
            </p:nvPicPr>
            <p:blipFill>
              <a:blip r:embed="rId5"/>
              <a:stretch>
                <a:fillRect/>
              </a:stretch>
            </p:blipFill>
            <p:spPr>
              <a:xfrm>
                <a:off x="8675158" y="3428502"/>
                <a:ext cx="353722" cy="395337"/>
              </a:xfrm>
              <a:prstGeom prst="rect">
                <a:avLst/>
              </a:prstGeom>
            </p:spPr>
          </p:pic>
        </p:grpSp>
      </p:grpSp>
      <p:grpSp>
        <p:nvGrpSpPr>
          <p:cNvPr id="82" name="Grupo 81">
            <a:extLst>
              <a:ext uri="{FF2B5EF4-FFF2-40B4-BE49-F238E27FC236}">
                <a16:creationId xmlns:a16="http://schemas.microsoft.com/office/drawing/2014/main" id="{CE3836DA-0B63-49CF-A795-347A485B7B02}"/>
              </a:ext>
            </a:extLst>
          </p:cNvPr>
          <p:cNvGrpSpPr/>
          <p:nvPr/>
        </p:nvGrpSpPr>
        <p:grpSpPr>
          <a:xfrm>
            <a:off x="16779864" y="3428502"/>
            <a:ext cx="2871393" cy="3106239"/>
            <a:chOff x="16779864" y="3428502"/>
            <a:chExt cx="2871393" cy="3106239"/>
          </a:xfrm>
        </p:grpSpPr>
        <p:sp>
          <p:nvSpPr>
            <p:cNvPr id="67" name="Rounded Rectangle 21">
              <a:extLst>
                <a:ext uri="{FF2B5EF4-FFF2-40B4-BE49-F238E27FC236}">
                  <a16:creationId xmlns:a16="http://schemas.microsoft.com/office/drawing/2014/main" id="{6B3C5CB7-B4E7-4916-898D-111D5693741A}"/>
                </a:ext>
              </a:extLst>
            </p:cNvPr>
            <p:cNvSpPr/>
            <p:nvPr/>
          </p:nvSpPr>
          <p:spPr>
            <a:xfrm>
              <a:off x="16779864" y="3694559"/>
              <a:ext cx="2871393" cy="284018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68" name="TextBox 37">
              <a:extLst>
                <a:ext uri="{FF2B5EF4-FFF2-40B4-BE49-F238E27FC236}">
                  <a16:creationId xmlns:a16="http://schemas.microsoft.com/office/drawing/2014/main" id="{D4F099FB-3CA6-40C4-BD95-86EED9C075F0}"/>
                </a:ext>
              </a:extLst>
            </p:cNvPr>
            <p:cNvSpPr txBox="1">
              <a:spLocks noChangeArrowheads="1"/>
            </p:cNvSpPr>
            <p:nvPr/>
          </p:nvSpPr>
          <p:spPr bwMode="auto">
            <a:xfrm>
              <a:off x="16930716" y="6070301"/>
              <a:ext cx="2548881" cy="461666"/>
            </a:xfrm>
            <a:prstGeom prst="rect">
              <a:avLst/>
            </a:prstGeom>
            <a:noFill/>
            <a:ln w="9525">
              <a:noFill/>
              <a:miter lim="800000"/>
              <a:headEnd/>
              <a:tailEnd/>
            </a:ln>
          </p:spPr>
          <p:txBody>
            <a:bodyPr>
              <a:spAutoFit/>
            </a:bodyPr>
            <a:lstStyle/>
            <a:p>
              <a:r>
                <a:rPr lang="en-US" sz="2400" dirty="0">
                  <a:solidFill>
                    <a:srgbClr val="4F616E"/>
                  </a:solidFill>
                  <a:latin typeface="Arial" panose="020B0604020202020204" pitchFamily="34" charset="0"/>
                  <a:cs typeface="Arial" panose="020B0604020202020204" pitchFamily="34" charset="0"/>
                </a:rPr>
                <a:t>Subnet N</a:t>
              </a:r>
            </a:p>
          </p:txBody>
        </p:sp>
        <p:pic>
          <p:nvPicPr>
            <p:cNvPr id="66" name="Picture 35">
              <a:extLst>
                <a:ext uri="{FF2B5EF4-FFF2-40B4-BE49-F238E27FC236}">
                  <a16:creationId xmlns:a16="http://schemas.microsoft.com/office/drawing/2014/main" id="{F97B72FE-F3D6-4780-9144-9441C4A67B7D}"/>
                </a:ext>
              </a:extLst>
            </p:cNvPr>
            <p:cNvPicPr>
              <a:picLocks noChangeAspect="1"/>
            </p:cNvPicPr>
            <p:nvPr/>
          </p:nvPicPr>
          <p:blipFill>
            <a:blip r:embed="rId5"/>
            <a:stretch>
              <a:fillRect/>
            </a:stretch>
          </p:blipFill>
          <p:spPr>
            <a:xfrm>
              <a:off x="17073766" y="3428502"/>
              <a:ext cx="353722" cy="395337"/>
            </a:xfrm>
            <a:prstGeom prst="rect">
              <a:avLst/>
            </a:prstGeom>
          </p:spPr>
        </p:pic>
      </p:grpSp>
      <p:cxnSp>
        <p:nvCxnSpPr>
          <p:cNvPr id="20" name="Conector recto 19">
            <a:extLst>
              <a:ext uri="{FF2B5EF4-FFF2-40B4-BE49-F238E27FC236}">
                <a16:creationId xmlns:a16="http://schemas.microsoft.com/office/drawing/2014/main" id="{E6CE0ABF-C69F-4A64-A770-BD8E4F4F1FF4}"/>
              </a:ext>
            </a:extLst>
          </p:cNvPr>
          <p:cNvCxnSpPr/>
          <p:nvPr/>
        </p:nvCxnSpPr>
        <p:spPr>
          <a:xfrm>
            <a:off x="11788151" y="4981621"/>
            <a:ext cx="426027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83" name="Grupo 82">
            <a:extLst>
              <a:ext uri="{FF2B5EF4-FFF2-40B4-BE49-F238E27FC236}">
                <a16:creationId xmlns:a16="http://schemas.microsoft.com/office/drawing/2014/main" id="{F90E4094-D066-4BE2-BA07-CD53D53DAE79}"/>
              </a:ext>
            </a:extLst>
          </p:cNvPr>
          <p:cNvGrpSpPr/>
          <p:nvPr/>
        </p:nvGrpSpPr>
        <p:grpSpPr>
          <a:xfrm>
            <a:off x="5773982" y="3874983"/>
            <a:ext cx="1297583" cy="849812"/>
            <a:chOff x="5773982" y="3874983"/>
            <a:chExt cx="1297583" cy="849812"/>
          </a:xfrm>
        </p:grpSpPr>
        <p:sp>
          <p:nvSpPr>
            <p:cNvPr id="55" name="Rectángulo: esquinas redondeadas 54">
              <a:extLst>
                <a:ext uri="{FF2B5EF4-FFF2-40B4-BE49-F238E27FC236}">
                  <a16:creationId xmlns:a16="http://schemas.microsoft.com/office/drawing/2014/main" id="{32DF8F5E-A9E9-42C2-AE1A-AA118B7A3D6C}"/>
                </a:ext>
              </a:extLst>
            </p:cNvPr>
            <p:cNvSpPr/>
            <p:nvPr/>
          </p:nvSpPr>
          <p:spPr>
            <a:xfrm>
              <a:off x="5773982" y="3874983"/>
              <a:ext cx="1297583" cy="3953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PÚBLICA</a:t>
              </a:r>
            </a:p>
          </p:txBody>
        </p:sp>
        <p:sp>
          <p:nvSpPr>
            <p:cNvPr id="56" name="Rectángulo: esquinas redondeadas 55">
              <a:extLst>
                <a:ext uri="{FF2B5EF4-FFF2-40B4-BE49-F238E27FC236}">
                  <a16:creationId xmlns:a16="http://schemas.microsoft.com/office/drawing/2014/main" id="{F507FD0F-2A09-45DB-A16A-9EACC1CB35AE}"/>
                </a:ext>
              </a:extLst>
            </p:cNvPr>
            <p:cNvSpPr/>
            <p:nvPr/>
          </p:nvSpPr>
          <p:spPr>
            <a:xfrm>
              <a:off x="5773982" y="4329458"/>
              <a:ext cx="1297583" cy="39533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PRIVADA</a:t>
              </a:r>
            </a:p>
          </p:txBody>
        </p:sp>
      </p:grpSp>
      <p:grpSp>
        <p:nvGrpSpPr>
          <p:cNvPr id="84" name="Grupo 83">
            <a:extLst>
              <a:ext uri="{FF2B5EF4-FFF2-40B4-BE49-F238E27FC236}">
                <a16:creationId xmlns:a16="http://schemas.microsoft.com/office/drawing/2014/main" id="{1AE8B40F-3060-459C-8D21-19155C74B072}"/>
              </a:ext>
            </a:extLst>
          </p:cNvPr>
          <p:cNvGrpSpPr/>
          <p:nvPr/>
        </p:nvGrpSpPr>
        <p:grpSpPr>
          <a:xfrm>
            <a:off x="9196476" y="3874983"/>
            <a:ext cx="1297583" cy="842220"/>
            <a:chOff x="9196476" y="3874983"/>
            <a:chExt cx="1297583" cy="842220"/>
          </a:xfrm>
        </p:grpSpPr>
        <p:sp>
          <p:nvSpPr>
            <p:cNvPr id="53" name="Rectángulo: esquinas redondeadas 52">
              <a:extLst>
                <a:ext uri="{FF2B5EF4-FFF2-40B4-BE49-F238E27FC236}">
                  <a16:creationId xmlns:a16="http://schemas.microsoft.com/office/drawing/2014/main" id="{433DA9BC-67EA-47F8-8ADA-17C7E8F548AB}"/>
                </a:ext>
              </a:extLst>
            </p:cNvPr>
            <p:cNvSpPr/>
            <p:nvPr/>
          </p:nvSpPr>
          <p:spPr>
            <a:xfrm>
              <a:off x="9196476" y="3874983"/>
              <a:ext cx="1297583" cy="3953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PÚBLICA</a:t>
              </a:r>
            </a:p>
          </p:txBody>
        </p:sp>
        <p:sp>
          <p:nvSpPr>
            <p:cNvPr id="54" name="Rectángulo: esquinas redondeadas 53">
              <a:extLst>
                <a:ext uri="{FF2B5EF4-FFF2-40B4-BE49-F238E27FC236}">
                  <a16:creationId xmlns:a16="http://schemas.microsoft.com/office/drawing/2014/main" id="{D54D7CDF-1E40-4AA6-8AAF-A2F07C2A69FF}"/>
                </a:ext>
              </a:extLst>
            </p:cNvPr>
            <p:cNvSpPr/>
            <p:nvPr/>
          </p:nvSpPr>
          <p:spPr>
            <a:xfrm>
              <a:off x="9196476" y="4321866"/>
              <a:ext cx="1297583" cy="39533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PRIVADA</a:t>
              </a:r>
            </a:p>
          </p:txBody>
        </p:sp>
      </p:grpSp>
      <p:grpSp>
        <p:nvGrpSpPr>
          <p:cNvPr id="85" name="Grupo 84">
            <a:extLst>
              <a:ext uri="{FF2B5EF4-FFF2-40B4-BE49-F238E27FC236}">
                <a16:creationId xmlns:a16="http://schemas.microsoft.com/office/drawing/2014/main" id="{364BF66B-A6F1-42B3-BA05-61A24E4D7910}"/>
              </a:ext>
            </a:extLst>
          </p:cNvPr>
          <p:cNvGrpSpPr/>
          <p:nvPr/>
        </p:nvGrpSpPr>
        <p:grpSpPr>
          <a:xfrm>
            <a:off x="17602872" y="3874983"/>
            <a:ext cx="1297583" cy="842220"/>
            <a:chOff x="17602872" y="3874983"/>
            <a:chExt cx="1297583" cy="842220"/>
          </a:xfrm>
        </p:grpSpPr>
        <p:sp>
          <p:nvSpPr>
            <p:cNvPr id="51" name="Rectángulo: esquinas redondeadas 50">
              <a:extLst>
                <a:ext uri="{FF2B5EF4-FFF2-40B4-BE49-F238E27FC236}">
                  <a16:creationId xmlns:a16="http://schemas.microsoft.com/office/drawing/2014/main" id="{45130431-76DE-41F9-9AC2-3AC91054A8C5}"/>
                </a:ext>
              </a:extLst>
            </p:cNvPr>
            <p:cNvSpPr/>
            <p:nvPr/>
          </p:nvSpPr>
          <p:spPr>
            <a:xfrm>
              <a:off x="17602872" y="3874983"/>
              <a:ext cx="1297583" cy="3953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PÚBLICA</a:t>
              </a:r>
            </a:p>
          </p:txBody>
        </p:sp>
        <p:sp>
          <p:nvSpPr>
            <p:cNvPr id="52" name="Rectángulo: esquinas redondeadas 51">
              <a:extLst>
                <a:ext uri="{FF2B5EF4-FFF2-40B4-BE49-F238E27FC236}">
                  <a16:creationId xmlns:a16="http://schemas.microsoft.com/office/drawing/2014/main" id="{8640EED1-1D2A-4CE0-8357-5872BA68785F}"/>
                </a:ext>
              </a:extLst>
            </p:cNvPr>
            <p:cNvSpPr/>
            <p:nvPr/>
          </p:nvSpPr>
          <p:spPr>
            <a:xfrm>
              <a:off x="17602872" y="4321866"/>
              <a:ext cx="1297583" cy="39533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PRIVADA</a:t>
              </a:r>
            </a:p>
          </p:txBody>
        </p:sp>
      </p:grpSp>
      <p:grpSp>
        <p:nvGrpSpPr>
          <p:cNvPr id="8" name="Grupo 7">
            <a:extLst>
              <a:ext uri="{FF2B5EF4-FFF2-40B4-BE49-F238E27FC236}">
                <a16:creationId xmlns:a16="http://schemas.microsoft.com/office/drawing/2014/main" id="{29C321D6-A9CF-46E7-9505-6BF41919FEFA}"/>
              </a:ext>
            </a:extLst>
          </p:cNvPr>
          <p:cNvGrpSpPr/>
          <p:nvPr/>
        </p:nvGrpSpPr>
        <p:grpSpPr>
          <a:xfrm>
            <a:off x="3800788" y="2754868"/>
            <a:ext cx="16351599" cy="4014157"/>
            <a:chOff x="3800788" y="2754868"/>
            <a:chExt cx="16351599" cy="4014157"/>
          </a:xfrm>
        </p:grpSpPr>
        <p:sp>
          <p:nvSpPr>
            <p:cNvPr id="63" name="Rounded Rectangle 3">
              <a:extLst>
                <a:ext uri="{FF2B5EF4-FFF2-40B4-BE49-F238E27FC236}">
                  <a16:creationId xmlns:a16="http://schemas.microsoft.com/office/drawing/2014/main" id="{A1868651-8CD8-4CA9-9F65-88F4A4E78C65}"/>
                </a:ext>
              </a:extLst>
            </p:cNvPr>
            <p:cNvSpPr/>
            <p:nvPr/>
          </p:nvSpPr>
          <p:spPr>
            <a:xfrm>
              <a:off x="3800788" y="3355241"/>
              <a:ext cx="16351599" cy="3409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4" name="Picture 12" descr="VPC-Cloud.png">
              <a:extLst>
                <a:ext uri="{FF2B5EF4-FFF2-40B4-BE49-F238E27FC236}">
                  <a16:creationId xmlns:a16="http://schemas.microsoft.com/office/drawing/2014/main" id="{3AB57D50-0BAC-404D-A333-87BE30154C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708" y="2754868"/>
              <a:ext cx="991440" cy="991440"/>
            </a:xfrm>
            <a:prstGeom prst="rect">
              <a:avLst/>
            </a:prstGeom>
          </p:spPr>
        </p:pic>
        <p:sp>
          <p:nvSpPr>
            <p:cNvPr id="62" name="TextBox 37">
              <a:extLst>
                <a:ext uri="{FF2B5EF4-FFF2-40B4-BE49-F238E27FC236}">
                  <a16:creationId xmlns:a16="http://schemas.microsoft.com/office/drawing/2014/main" id="{DEB9A6AE-D00E-4525-A375-B29BCDDDBC57}"/>
                </a:ext>
              </a:extLst>
            </p:cNvPr>
            <p:cNvSpPr txBox="1">
              <a:spLocks noChangeArrowheads="1"/>
            </p:cNvSpPr>
            <p:nvPr/>
          </p:nvSpPr>
          <p:spPr bwMode="auto">
            <a:xfrm>
              <a:off x="4684476" y="2938450"/>
              <a:ext cx="2548881" cy="461666"/>
            </a:xfrm>
            <a:prstGeom prst="rect">
              <a:avLst/>
            </a:prstGeom>
            <a:noFill/>
            <a:ln w="9525">
              <a:noFill/>
              <a:miter lim="800000"/>
              <a:headEnd/>
              <a:tailEnd/>
            </a:ln>
          </p:spPr>
          <p:txBody>
            <a:bodyPr>
              <a:spAutoFit/>
            </a:bodyPr>
            <a:lstStyle/>
            <a:p>
              <a:pPr algn="ctr"/>
              <a:r>
                <a:rPr lang="en-US" sz="2400" dirty="0">
                  <a:solidFill>
                    <a:srgbClr val="4F616E"/>
                  </a:solidFill>
                  <a:latin typeface="Arial" panose="020B0604020202020204" pitchFamily="34" charset="0"/>
                  <a:cs typeface="Arial" panose="020B0604020202020204" pitchFamily="34" charset="0"/>
                </a:rPr>
                <a:t>10.1.0.0/16</a:t>
              </a:r>
            </a:p>
          </p:txBody>
        </p:sp>
        <p:pic>
          <p:nvPicPr>
            <p:cNvPr id="26" name="Picture 57" descr="VPC-Internet-Gateway.png">
              <a:extLst>
                <a:ext uri="{FF2B5EF4-FFF2-40B4-BE49-F238E27FC236}">
                  <a16:creationId xmlns:a16="http://schemas.microsoft.com/office/drawing/2014/main" id="{A243393D-725E-408B-9EAF-FC4EDF13A0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08801" y="5884310"/>
              <a:ext cx="884715" cy="884715"/>
            </a:xfrm>
            <a:prstGeom prst="rect">
              <a:avLst/>
            </a:prstGeom>
          </p:spPr>
        </p:pic>
      </p:grpSp>
      <p:grpSp>
        <p:nvGrpSpPr>
          <p:cNvPr id="9" name="Grupo 8">
            <a:extLst>
              <a:ext uri="{FF2B5EF4-FFF2-40B4-BE49-F238E27FC236}">
                <a16:creationId xmlns:a16="http://schemas.microsoft.com/office/drawing/2014/main" id="{51BE1844-29C5-45F1-874D-A64A124FE85A}"/>
              </a:ext>
            </a:extLst>
          </p:cNvPr>
          <p:cNvGrpSpPr/>
          <p:nvPr/>
        </p:nvGrpSpPr>
        <p:grpSpPr>
          <a:xfrm>
            <a:off x="3800788" y="7007197"/>
            <a:ext cx="16351599" cy="4010371"/>
            <a:chOff x="3800788" y="7007197"/>
            <a:chExt cx="16351599" cy="4010371"/>
          </a:xfrm>
        </p:grpSpPr>
        <p:sp>
          <p:nvSpPr>
            <p:cNvPr id="59" name="Rounded Rectangle 3">
              <a:extLst>
                <a:ext uri="{FF2B5EF4-FFF2-40B4-BE49-F238E27FC236}">
                  <a16:creationId xmlns:a16="http://schemas.microsoft.com/office/drawing/2014/main" id="{CB51E1F4-D21C-4D47-BBE6-BFF599C9175C}"/>
                </a:ext>
              </a:extLst>
            </p:cNvPr>
            <p:cNvSpPr/>
            <p:nvPr/>
          </p:nvSpPr>
          <p:spPr>
            <a:xfrm>
              <a:off x="3800788" y="7607570"/>
              <a:ext cx="16351599" cy="3409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0" name="Picture 12" descr="VPC-Cloud.png">
              <a:extLst>
                <a:ext uri="{FF2B5EF4-FFF2-40B4-BE49-F238E27FC236}">
                  <a16:creationId xmlns:a16="http://schemas.microsoft.com/office/drawing/2014/main" id="{917828F3-C5A8-4CF7-ACA6-453FB0D2EF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708" y="7007197"/>
              <a:ext cx="991440" cy="991440"/>
            </a:xfrm>
            <a:prstGeom prst="rect">
              <a:avLst/>
            </a:prstGeom>
          </p:spPr>
        </p:pic>
        <p:sp>
          <p:nvSpPr>
            <p:cNvPr id="58" name="TextBox 37">
              <a:extLst>
                <a:ext uri="{FF2B5EF4-FFF2-40B4-BE49-F238E27FC236}">
                  <a16:creationId xmlns:a16="http://schemas.microsoft.com/office/drawing/2014/main" id="{2B9D7AAA-0214-47AB-8A54-39612CFD5F71}"/>
                </a:ext>
              </a:extLst>
            </p:cNvPr>
            <p:cNvSpPr txBox="1">
              <a:spLocks noChangeArrowheads="1"/>
            </p:cNvSpPr>
            <p:nvPr/>
          </p:nvSpPr>
          <p:spPr bwMode="auto">
            <a:xfrm>
              <a:off x="4684476" y="7190779"/>
              <a:ext cx="2548881" cy="461666"/>
            </a:xfrm>
            <a:prstGeom prst="rect">
              <a:avLst/>
            </a:prstGeom>
            <a:noFill/>
            <a:ln w="9525">
              <a:noFill/>
              <a:miter lim="800000"/>
              <a:headEnd/>
              <a:tailEnd/>
            </a:ln>
          </p:spPr>
          <p:txBody>
            <a:bodyPr>
              <a:spAutoFit/>
            </a:bodyPr>
            <a:lstStyle/>
            <a:p>
              <a:r>
                <a:rPr lang="en-US" sz="2400" dirty="0">
                  <a:solidFill>
                    <a:srgbClr val="4F616E"/>
                  </a:solidFill>
                  <a:latin typeface="Arial" panose="020B0604020202020204" pitchFamily="34" charset="0"/>
                  <a:cs typeface="Arial" panose="020B0604020202020204" pitchFamily="34" charset="0"/>
                </a:rPr>
                <a:t>10.2.0.0/16</a:t>
              </a:r>
            </a:p>
          </p:txBody>
        </p:sp>
        <p:pic>
          <p:nvPicPr>
            <p:cNvPr id="27" name="Picture 57" descr="VPC-Internet-Gateway.png">
              <a:extLst>
                <a:ext uri="{FF2B5EF4-FFF2-40B4-BE49-F238E27FC236}">
                  <a16:creationId xmlns:a16="http://schemas.microsoft.com/office/drawing/2014/main" id="{D17F47B4-4F8C-4FB2-8603-5C1FA1DE68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08801" y="10132853"/>
              <a:ext cx="884715" cy="884715"/>
            </a:xfrm>
            <a:prstGeom prst="rect">
              <a:avLst/>
            </a:prstGeom>
          </p:spPr>
        </p:pic>
      </p:grpSp>
      <p:grpSp>
        <p:nvGrpSpPr>
          <p:cNvPr id="86" name="Grupo 85">
            <a:extLst>
              <a:ext uri="{FF2B5EF4-FFF2-40B4-BE49-F238E27FC236}">
                <a16:creationId xmlns:a16="http://schemas.microsoft.com/office/drawing/2014/main" id="{A421BAC2-48A6-4E43-850A-32F368B8D924}"/>
              </a:ext>
            </a:extLst>
          </p:cNvPr>
          <p:cNvGrpSpPr/>
          <p:nvPr/>
        </p:nvGrpSpPr>
        <p:grpSpPr>
          <a:xfrm>
            <a:off x="5681744" y="5000772"/>
            <a:ext cx="1479726" cy="648791"/>
            <a:chOff x="5681744" y="5000772"/>
            <a:chExt cx="1479726" cy="648791"/>
          </a:xfrm>
        </p:grpSpPr>
        <p:pic>
          <p:nvPicPr>
            <p:cNvPr id="49" name="Picture 9" descr="Route-Table.png">
              <a:extLst>
                <a:ext uri="{FF2B5EF4-FFF2-40B4-BE49-F238E27FC236}">
                  <a16:creationId xmlns:a16="http://schemas.microsoft.com/office/drawing/2014/main" id="{B2D7C063-2651-418D-BC85-C24D668316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1744" y="5030263"/>
              <a:ext cx="589810" cy="589810"/>
            </a:xfrm>
            <a:prstGeom prst="rect">
              <a:avLst/>
            </a:prstGeom>
          </p:spPr>
        </p:pic>
        <p:pic>
          <p:nvPicPr>
            <p:cNvPr id="50" name="Picture 2" descr="Resultado de imagen de aws nat gateway icon">
              <a:extLst>
                <a:ext uri="{FF2B5EF4-FFF2-40B4-BE49-F238E27FC236}">
                  <a16:creationId xmlns:a16="http://schemas.microsoft.com/office/drawing/2014/main" id="{7BD647F9-A5B0-45B8-95CD-09C611EAB9C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2679" y="5000772"/>
              <a:ext cx="648791" cy="648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upo 6">
            <a:extLst>
              <a:ext uri="{FF2B5EF4-FFF2-40B4-BE49-F238E27FC236}">
                <a16:creationId xmlns:a16="http://schemas.microsoft.com/office/drawing/2014/main" id="{A479E04D-1A1F-4C34-ADF2-6579BE2E6359}"/>
              </a:ext>
            </a:extLst>
          </p:cNvPr>
          <p:cNvGrpSpPr/>
          <p:nvPr/>
        </p:nvGrpSpPr>
        <p:grpSpPr>
          <a:xfrm>
            <a:off x="19822693" y="5060209"/>
            <a:ext cx="1619988" cy="4252329"/>
            <a:chOff x="19822693" y="5060209"/>
            <a:chExt cx="1619988" cy="4252329"/>
          </a:xfrm>
        </p:grpSpPr>
        <p:cxnSp>
          <p:nvCxnSpPr>
            <p:cNvPr id="46" name="Conector: angular 45">
              <a:extLst>
                <a:ext uri="{FF2B5EF4-FFF2-40B4-BE49-F238E27FC236}">
                  <a16:creationId xmlns:a16="http://schemas.microsoft.com/office/drawing/2014/main" id="{795E1BAB-2556-4FDF-86FB-8CF99C8D17A9}"/>
                </a:ext>
              </a:extLst>
            </p:cNvPr>
            <p:cNvCxnSpPr>
              <a:stCxn id="63" idx="3"/>
            </p:cNvCxnSpPr>
            <p:nvPr/>
          </p:nvCxnSpPr>
          <p:spPr>
            <a:xfrm>
              <a:off x="20152387" y="5060209"/>
              <a:ext cx="480299" cy="2130570"/>
            </a:xfrm>
            <a:prstGeom prst="bentConnector2">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47" name="Conector: angular 46">
              <a:extLst>
                <a:ext uri="{FF2B5EF4-FFF2-40B4-BE49-F238E27FC236}">
                  <a16:creationId xmlns:a16="http://schemas.microsoft.com/office/drawing/2014/main" id="{B7D4830C-D7E6-4A8C-AA1E-C913CACAD543}"/>
                </a:ext>
              </a:extLst>
            </p:cNvPr>
            <p:cNvCxnSpPr>
              <a:stCxn id="59" idx="3"/>
            </p:cNvCxnSpPr>
            <p:nvPr/>
          </p:nvCxnSpPr>
          <p:spPr>
            <a:xfrm flipV="1">
              <a:off x="20152387" y="7380644"/>
              <a:ext cx="480299" cy="1931894"/>
            </a:xfrm>
            <a:prstGeom prst="bentConnector2">
              <a:avLst/>
            </a:prstGeom>
            <a:ln w="19050">
              <a:prstDash val="sysDot"/>
            </a:ln>
          </p:spPr>
          <p:style>
            <a:lnRef idx="1">
              <a:schemeClr val="accent1"/>
            </a:lnRef>
            <a:fillRef idx="0">
              <a:schemeClr val="accent1"/>
            </a:fillRef>
            <a:effectRef idx="0">
              <a:schemeClr val="accent1"/>
            </a:effectRef>
            <a:fontRef idx="minor">
              <a:schemeClr val="tx1"/>
            </a:fontRef>
          </p:style>
        </p:cxnSp>
        <p:pic>
          <p:nvPicPr>
            <p:cNvPr id="48" name="Picture 66" descr="Compute &amp; Networking_VPC Peering.eps">
              <a:extLst>
                <a:ext uri="{FF2B5EF4-FFF2-40B4-BE49-F238E27FC236}">
                  <a16:creationId xmlns:a16="http://schemas.microsoft.com/office/drawing/2014/main" id="{7CFF9A5C-750B-4BB8-A468-8FA2706DA3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22693" y="6514801"/>
              <a:ext cx="1619988" cy="1619988"/>
            </a:xfrm>
            <a:prstGeom prst="rect">
              <a:avLst/>
            </a:prstGeom>
          </p:spPr>
        </p:pic>
      </p:grpSp>
      <p:grpSp>
        <p:nvGrpSpPr>
          <p:cNvPr id="87" name="Grupo 86">
            <a:extLst>
              <a:ext uri="{FF2B5EF4-FFF2-40B4-BE49-F238E27FC236}">
                <a16:creationId xmlns:a16="http://schemas.microsoft.com/office/drawing/2014/main" id="{38ACD504-6DFB-45E4-BF83-76D12D133295}"/>
              </a:ext>
            </a:extLst>
          </p:cNvPr>
          <p:cNvGrpSpPr/>
          <p:nvPr/>
        </p:nvGrpSpPr>
        <p:grpSpPr>
          <a:xfrm>
            <a:off x="9105404" y="5000772"/>
            <a:ext cx="1479726" cy="648791"/>
            <a:chOff x="9105404" y="5000772"/>
            <a:chExt cx="1479726" cy="648791"/>
          </a:xfrm>
        </p:grpSpPr>
        <p:pic>
          <p:nvPicPr>
            <p:cNvPr id="44" name="Picture 9" descr="Route-Table.png">
              <a:extLst>
                <a:ext uri="{FF2B5EF4-FFF2-40B4-BE49-F238E27FC236}">
                  <a16:creationId xmlns:a16="http://schemas.microsoft.com/office/drawing/2014/main" id="{620D0826-C1D6-4E81-8E7E-FB58A4470F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5404" y="5030263"/>
              <a:ext cx="589810" cy="589810"/>
            </a:xfrm>
            <a:prstGeom prst="rect">
              <a:avLst/>
            </a:prstGeom>
          </p:spPr>
        </p:pic>
        <p:pic>
          <p:nvPicPr>
            <p:cNvPr id="45" name="Picture 2" descr="Resultado de imagen de aws nat gateway icon">
              <a:extLst>
                <a:ext uri="{FF2B5EF4-FFF2-40B4-BE49-F238E27FC236}">
                  <a16:creationId xmlns:a16="http://schemas.microsoft.com/office/drawing/2014/main" id="{2A1C41C3-12CF-4C4C-8B06-C2D363DA6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6339" y="5000772"/>
              <a:ext cx="648791" cy="648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upo 87">
            <a:extLst>
              <a:ext uri="{FF2B5EF4-FFF2-40B4-BE49-F238E27FC236}">
                <a16:creationId xmlns:a16="http://schemas.microsoft.com/office/drawing/2014/main" id="{9BF7FECA-32FA-4D14-986B-B782EEDF369E}"/>
              </a:ext>
            </a:extLst>
          </p:cNvPr>
          <p:cNvGrpSpPr/>
          <p:nvPr/>
        </p:nvGrpSpPr>
        <p:grpSpPr>
          <a:xfrm>
            <a:off x="17517387" y="5000772"/>
            <a:ext cx="1479726" cy="648791"/>
            <a:chOff x="17517387" y="5000772"/>
            <a:chExt cx="1479726" cy="648791"/>
          </a:xfrm>
        </p:grpSpPr>
        <p:pic>
          <p:nvPicPr>
            <p:cNvPr id="42" name="Picture 9" descr="Route-Table.png">
              <a:extLst>
                <a:ext uri="{FF2B5EF4-FFF2-40B4-BE49-F238E27FC236}">
                  <a16:creationId xmlns:a16="http://schemas.microsoft.com/office/drawing/2014/main" id="{C5527C45-C48D-4CBA-AEF1-2AA9B9D728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17387" y="5030263"/>
              <a:ext cx="589810" cy="589810"/>
            </a:xfrm>
            <a:prstGeom prst="rect">
              <a:avLst/>
            </a:prstGeom>
          </p:spPr>
        </p:pic>
        <p:pic>
          <p:nvPicPr>
            <p:cNvPr id="43" name="Picture 2" descr="Resultado de imagen de aws nat gateway icon">
              <a:extLst>
                <a:ext uri="{FF2B5EF4-FFF2-40B4-BE49-F238E27FC236}">
                  <a16:creationId xmlns:a16="http://schemas.microsoft.com/office/drawing/2014/main" id="{5745C8A7-9EC7-436F-8157-75AFD668CC5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348322" y="5000772"/>
              <a:ext cx="648791" cy="648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upo 88">
            <a:extLst>
              <a:ext uri="{FF2B5EF4-FFF2-40B4-BE49-F238E27FC236}">
                <a16:creationId xmlns:a16="http://schemas.microsoft.com/office/drawing/2014/main" id="{A051579C-021E-4415-8206-03C375BBDB1A}"/>
              </a:ext>
            </a:extLst>
          </p:cNvPr>
          <p:cNvGrpSpPr/>
          <p:nvPr/>
        </p:nvGrpSpPr>
        <p:grpSpPr>
          <a:xfrm>
            <a:off x="5006649" y="7943540"/>
            <a:ext cx="2767357" cy="2840981"/>
            <a:chOff x="5006649" y="7943540"/>
            <a:chExt cx="2767357" cy="2840981"/>
          </a:xfrm>
        </p:grpSpPr>
        <p:sp>
          <p:nvSpPr>
            <p:cNvPr id="40" name="Rounded Rectangle 6">
              <a:extLst>
                <a:ext uri="{FF2B5EF4-FFF2-40B4-BE49-F238E27FC236}">
                  <a16:creationId xmlns:a16="http://schemas.microsoft.com/office/drawing/2014/main" id="{08B42E21-5843-4E49-A3C6-7A5606E10211}"/>
                </a:ext>
              </a:extLst>
            </p:cNvPr>
            <p:cNvSpPr/>
            <p:nvPr/>
          </p:nvSpPr>
          <p:spPr>
            <a:xfrm>
              <a:off x="5006649" y="7943540"/>
              <a:ext cx="2767357" cy="284018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1" name="TextBox 32">
              <a:extLst>
                <a:ext uri="{FF2B5EF4-FFF2-40B4-BE49-F238E27FC236}">
                  <a16:creationId xmlns:a16="http://schemas.microsoft.com/office/drawing/2014/main" id="{DA85BD0C-B56B-4B72-8F40-B1C2A9E75BAF}"/>
                </a:ext>
              </a:extLst>
            </p:cNvPr>
            <p:cNvSpPr txBox="1">
              <a:spLocks noChangeArrowheads="1"/>
            </p:cNvSpPr>
            <p:nvPr/>
          </p:nvSpPr>
          <p:spPr bwMode="auto">
            <a:xfrm>
              <a:off x="5121089" y="9953523"/>
              <a:ext cx="2551483" cy="830998"/>
            </a:xfrm>
            <a:prstGeom prst="rect">
              <a:avLst/>
            </a:prstGeom>
            <a:noFill/>
            <a:ln w="9525">
              <a:noFill/>
              <a:miter lim="800000"/>
              <a:headEnd/>
              <a:tailEnd/>
            </a:ln>
          </p:spPr>
          <p:txBody>
            <a:bodyPr>
              <a:spAutoFit/>
            </a:bodyPr>
            <a:lstStyle/>
            <a:p>
              <a:pPr algn="ctr"/>
              <a:r>
                <a:rPr lang="en-US" sz="2400" b="1" dirty="0">
                  <a:solidFill>
                    <a:srgbClr val="F7981F"/>
                  </a:solidFill>
                  <a:latin typeface="Arial" panose="020B0604020202020204" pitchFamily="34" charset="0"/>
                  <a:ea typeface="Verdana" pitchFamily="34" charset="0"/>
                  <a:cs typeface="Arial" panose="020B0604020202020204" pitchFamily="34" charset="0"/>
                </a:rPr>
                <a:t>Availability Zone 1</a:t>
              </a:r>
            </a:p>
          </p:txBody>
        </p:sp>
      </p:grpSp>
      <p:grpSp>
        <p:nvGrpSpPr>
          <p:cNvPr id="90" name="Grupo 89">
            <a:extLst>
              <a:ext uri="{FF2B5EF4-FFF2-40B4-BE49-F238E27FC236}">
                <a16:creationId xmlns:a16="http://schemas.microsoft.com/office/drawing/2014/main" id="{E365D689-625A-4DDB-8B00-BAA92E35CFEB}"/>
              </a:ext>
            </a:extLst>
          </p:cNvPr>
          <p:cNvGrpSpPr/>
          <p:nvPr/>
        </p:nvGrpSpPr>
        <p:grpSpPr>
          <a:xfrm>
            <a:off x="8381256" y="7943537"/>
            <a:ext cx="2767357" cy="2840978"/>
            <a:chOff x="8381256" y="7943537"/>
            <a:chExt cx="2767357" cy="2840978"/>
          </a:xfrm>
        </p:grpSpPr>
        <p:sp>
          <p:nvSpPr>
            <p:cNvPr id="38" name="Rounded Rectangle 6">
              <a:extLst>
                <a:ext uri="{FF2B5EF4-FFF2-40B4-BE49-F238E27FC236}">
                  <a16:creationId xmlns:a16="http://schemas.microsoft.com/office/drawing/2014/main" id="{25E07A80-7AEC-4AE2-9A35-C894FF128E53}"/>
                </a:ext>
              </a:extLst>
            </p:cNvPr>
            <p:cNvSpPr/>
            <p:nvPr/>
          </p:nvSpPr>
          <p:spPr>
            <a:xfrm>
              <a:off x="8381256" y="7943537"/>
              <a:ext cx="2767357" cy="284018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39" name="TextBox 32">
              <a:extLst>
                <a:ext uri="{FF2B5EF4-FFF2-40B4-BE49-F238E27FC236}">
                  <a16:creationId xmlns:a16="http://schemas.microsoft.com/office/drawing/2014/main" id="{FB24222D-383E-4880-9979-206CD52419E2}"/>
                </a:ext>
              </a:extLst>
            </p:cNvPr>
            <p:cNvSpPr txBox="1">
              <a:spLocks noChangeArrowheads="1"/>
            </p:cNvSpPr>
            <p:nvPr/>
          </p:nvSpPr>
          <p:spPr bwMode="auto">
            <a:xfrm>
              <a:off x="8495696" y="9953518"/>
              <a:ext cx="2551483" cy="830997"/>
            </a:xfrm>
            <a:prstGeom prst="rect">
              <a:avLst/>
            </a:prstGeom>
            <a:noFill/>
            <a:ln w="9525">
              <a:noFill/>
              <a:miter lim="800000"/>
              <a:headEnd/>
              <a:tailEnd/>
            </a:ln>
          </p:spPr>
          <p:txBody>
            <a:bodyPr>
              <a:spAutoFit/>
            </a:bodyPr>
            <a:lstStyle/>
            <a:p>
              <a:pPr algn="ctr"/>
              <a:r>
                <a:rPr lang="en-US" sz="2400" b="1" dirty="0">
                  <a:solidFill>
                    <a:srgbClr val="F7981F"/>
                  </a:solidFill>
                  <a:latin typeface="Arial" panose="020B0604020202020204" pitchFamily="34" charset="0"/>
                  <a:ea typeface="Verdana" pitchFamily="34" charset="0"/>
                  <a:cs typeface="Arial" panose="020B0604020202020204" pitchFamily="34" charset="0"/>
                </a:rPr>
                <a:t>Availability Zone 2</a:t>
              </a:r>
            </a:p>
          </p:txBody>
        </p:sp>
      </p:grpSp>
      <p:grpSp>
        <p:nvGrpSpPr>
          <p:cNvPr id="91" name="Grupo 90">
            <a:extLst>
              <a:ext uri="{FF2B5EF4-FFF2-40B4-BE49-F238E27FC236}">
                <a16:creationId xmlns:a16="http://schemas.microsoft.com/office/drawing/2014/main" id="{481C7D95-152C-4402-9CB1-D9E5F5C32385}"/>
              </a:ext>
            </a:extLst>
          </p:cNvPr>
          <p:cNvGrpSpPr/>
          <p:nvPr/>
        </p:nvGrpSpPr>
        <p:grpSpPr>
          <a:xfrm>
            <a:off x="16835409" y="7943534"/>
            <a:ext cx="2767357" cy="2840978"/>
            <a:chOff x="16835409" y="7943534"/>
            <a:chExt cx="2767357" cy="2840978"/>
          </a:xfrm>
        </p:grpSpPr>
        <p:sp>
          <p:nvSpPr>
            <p:cNvPr id="36" name="Rounded Rectangle 6">
              <a:extLst>
                <a:ext uri="{FF2B5EF4-FFF2-40B4-BE49-F238E27FC236}">
                  <a16:creationId xmlns:a16="http://schemas.microsoft.com/office/drawing/2014/main" id="{429AA54F-4640-4836-8DFE-FE8A6393DDC3}"/>
                </a:ext>
              </a:extLst>
            </p:cNvPr>
            <p:cNvSpPr/>
            <p:nvPr/>
          </p:nvSpPr>
          <p:spPr>
            <a:xfrm>
              <a:off x="16835409" y="7943534"/>
              <a:ext cx="2767357" cy="284018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37" name="TextBox 32">
              <a:extLst>
                <a:ext uri="{FF2B5EF4-FFF2-40B4-BE49-F238E27FC236}">
                  <a16:creationId xmlns:a16="http://schemas.microsoft.com/office/drawing/2014/main" id="{7EF46B34-2B8D-46D1-864D-AB2DB37CC89B}"/>
                </a:ext>
              </a:extLst>
            </p:cNvPr>
            <p:cNvSpPr txBox="1">
              <a:spLocks noChangeArrowheads="1"/>
            </p:cNvSpPr>
            <p:nvPr/>
          </p:nvSpPr>
          <p:spPr bwMode="auto">
            <a:xfrm>
              <a:off x="16949849" y="9953515"/>
              <a:ext cx="2551483" cy="830997"/>
            </a:xfrm>
            <a:prstGeom prst="rect">
              <a:avLst/>
            </a:prstGeom>
            <a:noFill/>
            <a:ln w="9525">
              <a:noFill/>
              <a:miter lim="800000"/>
              <a:headEnd/>
              <a:tailEnd/>
            </a:ln>
          </p:spPr>
          <p:txBody>
            <a:bodyP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400" b="1">
                  <a:solidFill>
                    <a:srgbClr val="F7981F"/>
                  </a:solidFill>
                  <a:latin typeface="Arial" panose="020B0604020202020204" pitchFamily="34" charset="0"/>
                  <a:ea typeface="Verdana" pitchFamily="34" charset="0"/>
                  <a:cs typeface="Arial" panose="020B0604020202020204" pitchFamily="34" charset="0"/>
                </a:defRPr>
              </a:lvl1pPr>
            </a:lstStyle>
            <a:p>
              <a:r>
                <a:rPr lang="en-US" dirty="0"/>
                <a:t>Availability Zone N</a:t>
              </a:r>
            </a:p>
          </p:txBody>
        </p:sp>
      </p:grpSp>
      <p:cxnSp>
        <p:nvCxnSpPr>
          <p:cNvPr id="35" name="Conector recto 34">
            <a:extLst>
              <a:ext uri="{FF2B5EF4-FFF2-40B4-BE49-F238E27FC236}">
                <a16:creationId xmlns:a16="http://schemas.microsoft.com/office/drawing/2014/main" id="{293DC395-576C-47FF-9ACB-EC01F7F8B27C}"/>
              </a:ext>
            </a:extLst>
          </p:cNvPr>
          <p:cNvCxnSpPr/>
          <p:nvPr/>
        </p:nvCxnSpPr>
        <p:spPr>
          <a:xfrm>
            <a:off x="11788149" y="9363628"/>
            <a:ext cx="426027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500"/>
                                        <p:tgtEl>
                                          <p:spTgt spid="86"/>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fade">
                                      <p:cBhvr>
                                        <p:cTn id="56" dur="500"/>
                                        <p:tgtEl>
                                          <p:spTgt spid="87"/>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fade">
                                      <p:cBhvr>
                                        <p:cTn id="60" dur="500"/>
                                        <p:tgtEl>
                                          <p:spTgt spid="8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1500"/>
                            </p:stCondLst>
                            <p:childTnLst>
                              <p:par>
                                <p:cTn id="75" presetID="10" presetClass="entr" presetSubtype="0" fill="hold" nodeType="after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fade">
                                      <p:cBhvr>
                                        <p:cTn id="7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BB078AD4-CB6B-4932-B179-91AF7AD0E7BE}"/>
              </a:ext>
            </a:extLst>
          </p:cNvPr>
          <p:cNvGrpSpPr/>
          <p:nvPr/>
        </p:nvGrpSpPr>
        <p:grpSpPr>
          <a:xfrm>
            <a:off x="13164157" y="6003232"/>
            <a:ext cx="5287920" cy="5287920"/>
            <a:chOff x="12382769" y="6003232"/>
            <a:chExt cx="5287920" cy="5287920"/>
          </a:xfrm>
        </p:grpSpPr>
        <p:sp>
          <p:nvSpPr>
            <p:cNvPr id="52" name="Oval 123">
              <a:extLst>
                <a:ext uri="{FF2B5EF4-FFF2-40B4-BE49-F238E27FC236}">
                  <a16:creationId xmlns:a16="http://schemas.microsoft.com/office/drawing/2014/main" id="{482EF78D-0825-4401-84D3-1C821103C873}"/>
                </a:ext>
              </a:extLst>
            </p:cNvPr>
            <p:cNvSpPr/>
            <p:nvPr/>
          </p:nvSpPr>
          <p:spPr>
            <a:xfrm>
              <a:off x="12382769" y="6003232"/>
              <a:ext cx="5287920" cy="5287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93" name="TextBox 137">
              <a:extLst>
                <a:ext uri="{FF2B5EF4-FFF2-40B4-BE49-F238E27FC236}">
                  <a16:creationId xmlns:a16="http://schemas.microsoft.com/office/drawing/2014/main" id="{D37768C0-164E-42C8-8D66-F3F231708E1F}"/>
                </a:ext>
              </a:extLst>
            </p:cNvPr>
            <p:cNvSpPr txBox="1"/>
            <p:nvPr/>
          </p:nvSpPr>
          <p:spPr>
            <a:xfrm>
              <a:off x="14029625" y="6544393"/>
              <a:ext cx="1994209" cy="202684"/>
            </a:xfrm>
            <a:prstGeom prst="rect">
              <a:avLst/>
            </a:prstGeom>
            <a:noFill/>
          </p:spPr>
          <p:txBody>
            <a:bodyPr wrap="square" lIns="0" tIns="0" rIns="0" bIns="0" rtlCol="0">
              <a:spAutoFit/>
            </a:bodyPr>
            <a:lstStyle/>
            <a:p>
              <a:pPr>
                <a:lnSpc>
                  <a:spcPts val="1517"/>
                </a:lnSpc>
                <a:spcAft>
                  <a:spcPts val="1300"/>
                </a:spcAft>
              </a:pPr>
              <a:r>
                <a:rPr lang="en-US" sz="2000" b="1" dirty="0">
                  <a:solidFill>
                    <a:schemeClr val="bg1"/>
                  </a:solidFill>
                  <a:latin typeface="Arial" panose="020B0604020202020204" pitchFamily="34" charset="0"/>
                  <a:ea typeface="Lato" charset="0"/>
                  <a:cs typeface="Arial" panose="020B0604020202020204" pitchFamily="34" charset="0"/>
                </a:rPr>
                <a:t>¡No me aburro!</a:t>
              </a:r>
            </a:p>
          </p:txBody>
        </p:sp>
      </p:grpSp>
      <p:grpSp>
        <p:nvGrpSpPr>
          <p:cNvPr id="9" name="Grupo 8">
            <a:extLst>
              <a:ext uri="{FF2B5EF4-FFF2-40B4-BE49-F238E27FC236}">
                <a16:creationId xmlns:a16="http://schemas.microsoft.com/office/drawing/2014/main" id="{C06E40B0-06F9-402A-A98B-ED17586493EF}"/>
              </a:ext>
            </a:extLst>
          </p:cNvPr>
          <p:cNvGrpSpPr/>
          <p:nvPr/>
        </p:nvGrpSpPr>
        <p:grpSpPr>
          <a:xfrm>
            <a:off x="13699963" y="7097162"/>
            <a:ext cx="4216309" cy="4216309"/>
            <a:chOff x="12918575" y="7097162"/>
            <a:chExt cx="4216309" cy="4216309"/>
          </a:xfrm>
        </p:grpSpPr>
        <p:sp>
          <p:nvSpPr>
            <p:cNvPr id="77" name="Oval 133">
              <a:extLst>
                <a:ext uri="{FF2B5EF4-FFF2-40B4-BE49-F238E27FC236}">
                  <a16:creationId xmlns:a16="http://schemas.microsoft.com/office/drawing/2014/main" id="{4B843D72-4B3C-46B6-8B80-FF0B7D4FC28F}"/>
                </a:ext>
              </a:extLst>
            </p:cNvPr>
            <p:cNvSpPr/>
            <p:nvPr/>
          </p:nvSpPr>
          <p:spPr>
            <a:xfrm>
              <a:off x="12918575" y="7097162"/>
              <a:ext cx="4216309" cy="42163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95" name="TextBox 139">
              <a:extLst>
                <a:ext uri="{FF2B5EF4-FFF2-40B4-BE49-F238E27FC236}">
                  <a16:creationId xmlns:a16="http://schemas.microsoft.com/office/drawing/2014/main" id="{946EB8EF-E980-424D-BDFD-8033778F7962}"/>
                </a:ext>
              </a:extLst>
            </p:cNvPr>
            <p:cNvSpPr txBox="1"/>
            <p:nvPr/>
          </p:nvSpPr>
          <p:spPr>
            <a:xfrm>
              <a:off x="14372020" y="7529787"/>
              <a:ext cx="1309418" cy="561757"/>
            </a:xfrm>
            <a:prstGeom prst="rect">
              <a:avLst/>
            </a:prstGeom>
            <a:noFill/>
          </p:spPr>
          <p:txBody>
            <a:bodyPr wrap="square" lIns="0" tIns="0" rIns="0" bIns="0" rtlCol="0">
              <a:spAutoFit/>
            </a:bodyPr>
            <a:lstStyle/>
            <a:p>
              <a:pPr>
                <a:lnSpc>
                  <a:spcPts val="1517"/>
                </a:lnSpc>
                <a:spcAft>
                  <a:spcPts val="1300"/>
                </a:spcAft>
              </a:pPr>
              <a:r>
                <a:rPr lang="en-US" sz="2000" b="1" dirty="0">
                  <a:solidFill>
                    <a:schemeClr val="bg1"/>
                  </a:solidFill>
                  <a:latin typeface="Arial" panose="020B0604020202020204" pitchFamily="34" charset="0"/>
                  <a:ea typeface="Lato" charset="0"/>
                  <a:cs typeface="Arial" panose="020B0604020202020204" pitchFamily="34" charset="0"/>
                </a:rPr>
                <a:t>Seguridad</a:t>
              </a:r>
            </a:p>
            <a:p>
              <a:pPr>
                <a:lnSpc>
                  <a:spcPts val="1517"/>
                </a:lnSpc>
                <a:spcAft>
                  <a:spcPts val="1300"/>
                </a:spcAft>
              </a:pPr>
              <a:r>
                <a:rPr lang="en-US" sz="2000" b="1" dirty="0">
                  <a:solidFill>
                    <a:schemeClr val="bg1"/>
                  </a:solidFill>
                  <a:latin typeface="Arial" panose="020B0604020202020204" pitchFamily="34" charset="0"/>
                  <a:ea typeface="Lato" charset="0"/>
                  <a:cs typeface="Arial" panose="020B0604020202020204" pitchFamily="34" charset="0"/>
                </a:rPr>
                <a:t>Gestión</a:t>
              </a:r>
            </a:p>
          </p:txBody>
        </p:sp>
      </p:grpSp>
      <p:sp>
        <p:nvSpPr>
          <p:cNvPr id="7" name="Marcador de contenido 6"/>
          <p:cNvSpPr>
            <a:spLocks noGrp="1"/>
          </p:cNvSpPr>
          <p:nvPr>
            <p:ph idx="1"/>
          </p:nvPr>
        </p:nvSpPr>
        <p:spPr>
          <a:xfrm>
            <a:off x="883921" y="2675467"/>
            <a:ext cx="22738080" cy="3439584"/>
          </a:xfrm>
        </p:spPr>
        <p:txBody>
          <a:bodyPr/>
          <a:lstStyle/>
          <a:p>
            <a:r>
              <a:rPr lang="es-ES" dirty="0"/>
              <a:t>Cristóbal Espinosa Morente</a:t>
            </a:r>
          </a:p>
          <a:p>
            <a:pPr marL="444500" lvl="1" indent="0">
              <a:spcBef>
                <a:spcPts val="600"/>
              </a:spcBef>
              <a:buNone/>
            </a:pPr>
            <a:endParaRPr lang="es-ES" sz="2000" dirty="0">
              <a:solidFill>
                <a:srgbClr val="4F616E"/>
              </a:solidFill>
            </a:endParaRPr>
          </a:p>
          <a:p>
            <a:pPr marL="444500" lvl="1" indent="0">
              <a:spcBef>
                <a:spcPts val="600"/>
              </a:spcBef>
              <a:buNone/>
            </a:pPr>
            <a:r>
              <a:rPr lang="es-ES" sz="4400" dirty="0">
                <a:solidFill>
                  <a:srgbClr val="4F616E"/>
                </a:solidFill>
              </a:rPr>
              <a:t>Cloud &amp; Security Manager | Profesor de Máster de Seguridad </a:t>
            </a:r>
          </a:p>
          <a:p>
            <a:pPr marL="444500" lvl="1" indent="0">
              <a:spcBef>
                <a:spcPts val="600"/>
              </a:spcBef>
              <a:buNone/>
            </a:pPr>
            <a:r>
              <a:rPr lang="es-ES" sz="4400" dirty="0">
                <a:solidFill>
                  <a:srgbClr val="4F616E"/>
                </a:solidFill>
              </a:rPr>
              <a:t>[CISA|27001LA|ePTP] | SecurityInside.info &amp; DefenderEye.com</a:t>
            </a:r>
          </a:p>
        </p:txBody>
      </p:sp>
      <p:sp>
        <p:nvSpPr>
          <p:cNvPr id="5" name="Título 4"/>
          <p:cNvSpPr>
            <a:spLocks noGrp="1"/>
          </p:cNvSpPr>
          <p:nvPr>
            <p:ph type="title"/>
          </p:nvPr>
        </p:nvSpPr>
        <p:spPr/>
        <p:txBody>
          <a:bodyPr/>
          <a:lstStyle/>
          <a:p>
            <a:pPr marL="0" indent="0" algn="l">
              <a:buNone/>
            </a:pPr>
            <a:r>
              <a:rPr lang="es-ES" dirty="0">
                <a:solidFill>
                  <a:srgbClr val="3879BB"/>
                </a:solidFill>
              </a:rPr>
              <a:t>Presentación</a:t>
            </a:r>
          </a:p>
        </p:txBody>
      </p:sp>
      <p:pic>
        <p:nvPicPr>
          <p:cNvPr id="6" name="Imagen 5">
            <a:extLst>
              <a:ext uri="{FF2B5EF4-FFF2-40B4-BE49-F238E27FC236}">
                <a16:creationId xmlns:a16="http://schemas.microsoft.com/office/drawing/2014/main" id="{8E53AB1B-51BD-47F6-B6E0-6EB92BFF3B09}"/>
              </a:ext>
            </a:extLst>
          </p:cNvPr>
          <p:cNvPicPr>
            <a:picLocks noChangeAspect="1"/>
          </p:cNvPicPr>
          <p:nvPr/>
        </p:nvPicPr>
        <p:blipFill rotWithShape="1">
          <a:blip r:embed="rId2">
            <a:extLst>
              <a:ext uri="{28A0092B-C50C-407E-A947-70E740481C1C}">
                <a14:useLocalDpi xmlns:a14="http://schemas.microsoft.com/office/drawing/2010/main" val="0"/>
              </a:ext>
            </a:extLst>
          </a:blip>
          <a:srcRect l="56326" r="664"/>
          <a:stretch/>
        </p:blipFill>
        <p:spPr>
          <a:xfrm>
            <a:off x="17713708" y="1422551"/>
            <a:ext cx="6415021" cy="6640289"/>
          </a:xfrm>
          <a:prstGeom prst="ellipse">
            <a:avLst/>
          </a:prstGeom>
          <a:ln>
            <a:noFill/>
          </a:ln>
          <a:effectLst>
            <a:softEdge rad="112500"/>
          </a:effectLst>
        </p:spPr>
      </p:pic>
      <p:grpSp>
        <p:nvGrpSpPr>
          <p:cNvPr id="4" name="Grupo 3">
            <a:extLst>
              <a:ext uri="{FF2B5EF4-FFF2-40B4-BE49-F238E27FC236}">
                <a16:creationId xmlns:a16="http://schemas.microsoft.com/office/drawing/2014/main" id="{217BDA5D-87D3-4412-BC09-75A9783E185F}"/>
              </a:ext>
            </a:extLst>
          </p:cNvPr>
          <p:cNvGrpSpPr/>
          <p:nvPr/>
        </p:nvGrpSpPr>
        <p:grpSpPr>
          <a:xfrm>
            <a:off x="14315121" y="8327478"/>
            <a:ext cx="2985993" cy="2985993"/>
            <a:chOff x="13533733" y="8327478"/>
            <a:chExt cx="2985993" cy="2985993"/>
          </a:xfrm>
        </p:grpSpPr>
        <p:sp>
          <p:nvSpPr>
            <p:cNvPr id="80" name="Oval 134">
              <a:extLst>
                <a:ext uri="{FF2B5EF4-FFF2-40B4-BE49-F238E27FC236}">
                  <a16:creationId xmlns:a16="http://schemas.microsoft.com/office/drawing/2014/main" id="{41797783-EE31-4370-8EE5-C79F3BC96F64}"/>
                </a:ext>
              </a:extLst>
            </p:cNvPr>
            <p:cNvSpPr/>
            <p:nvPr/>
          </p:nvSpPr>
          <p:spPr>
            <a:xfrm>
              <a:off x="13533733" y="8327478"/>
              <a:ext cx="2985993" cy="29859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86" name="TextBox 135">
              <a:extLst>
                <a:ext uri="{FF2B5EF4-FFF2-40B4-BE49-F238E27FC236}">
                  <a16:creationId xmlns:a16="http://schemas.microsoft.com/office/drawing/2014/main" id="{24AD33A1-5448-469F-86A8-447E87BD35F3}"/>
                </a:ext>
              </a:extLst>
            </p:cNvPr>
            <p:cNvSpPr txBox="1"/>
            <p:nvPr/>
          </p:nvSpPr>
          <p:spPr>
            <a:xfrm>
              <a:off x="14095236" y="8897616"/>
              <a:ext cx="1862986" cy="561757"/>
            </a:xfrm>
            <a:prstGeom prst="rect">
              <a:avLst/>
            </a:prstGeom>
            <a:noFill/>
          </p:spPr>
          <p:txBody>
            <a:bodyPr wrap="square" lIns="0" tIns="0" rIns="0" bIns="0" rtlCol="0">
              <a:spAutoFit/>
            </a:bodyPr>
            <a:lstStyle/>
            <a:p>
              <a:pPr algn="ctr">
                <a:lnSpc>
                  <a:spcPts val="1517"/>
                </a:lnSpc>
                <a:spcAft>
                  <a:spcPts val="1300"/>
                </a:spcAft>
              </a:pPr>
              <a:r>
                <a:rPr lang="en-US" sz="2000" b="1" dirty="0">
                  <a:solidFill>
                    <a:schemeClr val="bg1"/>
                  </a:solidFill>
                  <a:latin typeface="Arial" panose="020B0604020202020204" pitchFamily="34" charset="0"/>
                  <a:ea typeface="Lato" charset="0"/>
                  <a:cs typeface="Arial" panose="020B0604020202020204" pitchFamily="34" charset="0"/>
                </a:rPr>
                <a:t>Freelance</a:t>
              </a:r>
            </a:p>
            <a:p>
              <a:pPr algn="ctr">
                <a:lnSpc>
                  <a:spcPts val="1517"/>
                </a:lnSpc>
                <a:spcAft>
                  <a:spcPts val="1300"/>
                </a:spcAft>
              </a:pPr>
              <a:r>
                <a:rPr lang="en-US" sz="2000" b="1" dirty="0">
                  <a:solidFill>
                    <a:schemeClr val="bg1"/>
                  </a:solidFill>
                  <a:latin typeface="Arial" panose="020B0604020202020204" pitchFamily="34" charset="0"/>
                  <a:ea typeface="Lato" charset="0"/>
                  <a:cs typeface="Arial" panose="020B0604020202020204" pitchFamily="34" charset="0"/>
                </a:rPr>
                <a:t>IT / Seguridad</a:t>
              </a:r>
            </a:p>
          </p:txBody>
        </p:sp>
      </p:grpSp>
      <p:grpSp>
        <p:nvGrpSpPr>
          <p:cNvPr id="3" name="Grupo 2">
            <a:extLst>
              <a:ext uri="{FF2B5EF4-FFF2-40B4-BE49-F238E27FC236}">
                <a16:creationId xmlns:a16="http://schemas.microsoft.com/office/drawing/2014/main" id="{B2FC3F54-1BCC-4363-94A4-35EC02552113}"/>
              </a:ext>
            </a:extLst>
          </p:cNvPr>
          <p:cNvGrpSpPr/>
          <p:nvPr/>
        </p:nvGrpSpPr>
        <p:grpSpPr>
          <a:xfrm>
            <a:off x="14916826" y="9672941"/>
            <a:ext cx="1782582" cy="1640115"/>
            <a:chOff x="14135438" y="9672941"/>
            <a:chExt cx="1782582" cy="1640115"/>
          </a:xfrm>
        </p:grpSpPr>
        <p:sp>
          <p:nvSpPr>
            <p:cNvPr id="83" name="Oval 3">
              <a:extLst>
                <a:ext uri="{FF2B5EF4-FFF2-40B4-BE49-F238E27FC236}">
                  <a16:creationId xmlns:a16="http://schemas.microsoft.com/office/drawing/2014/main" id="{28D8F17A-B326-4F07-B73E-63F1C6A00BDF}"/>
                </a:ext>
              </a:extLst>
            </p:cNvPr>
            <p:cNvSpPr/>
            <p:nvPr/>
          </p:nvSpPr>
          <p:spPr>
            <a:xfrm>
              <a:off x="14206672" y="9672941"/>
              <a:ext cx="1640115" cy="16401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94" name="TextBox 138">
              <a:extLst>
                <a:ext uri="{FF2B5EF4-FFF2-40B4-BE49-F238E27FC236}">
                  <a16:creationId xmlns:a16="http://schemas.microsoft.com/office/drawing/2014/main" id="{5089BD6F-0A07-4485-92E5-11C20358564F}"/>
                </a:ext>
              </a:extLst>
            </p:cNvPr>
            <p:cNvSpPr txBox="1"/>
            <p:nvPr/>
          </p:nvSpPr>
          <p:spPr>
            <a:xfrm>
              <a:off x="14135438" y="10492998"/>
              <a:ext cx="1782582" cy="202684"/>
            </a:xfrm>
            <a:prstGeom prst="rect">
              <a:avLst/>
            </a:prstGeom>
            <a:noFill/>
          </p:spPr>
          <p:txBody>
            <a:bodyPr wrap="square" lIns="0" tIns="0" rIns="0" bIns="0" rtlCol="0">
              <a:spAutoFit/>
            </a:bodyPr>
            <a:lstStyle/>
            <a:p>
              <a:pPr algn="ctr">
                <a:lnSpc>
                  <a:spcPts val="1517"/>
                </a:lnSpc>
                <a:spcAft>
                  <a:spcPts val="1300"/>
                </a:spcAft>
              </a:pPr>
              <a:r>
                <a:rPr lang="en-US" sz="2000" b="1" dirty="0">
                  <a:solidFill>
                    <a:schemeClr val="bg1"/>
                  </a:solidFill>
                  <a:latin typeface="Arial" panose="020B0604020202020204" pitchFamily="34" charset="0"/>
                  <a:ea typeface="Lato" charset="0"/>
                  <a:cs typeface="Arial" panose="020B0604020202020204" pitchFamily="34" charset="0"/>
                </a:rPr>
                <a:t>Desarrollo</a:t>
              </a:r>
            </a:p>
          </p:txBody>
        </p:sp>
      </p:grpSp>
      <p:grpSp>
        <p:nvGrpSpPr>
          <p:cNvPr id="16" name="Grupo 15">
            <a:extLst>
              <a:ext uri="{FF2B5EF4-FFF2-40B4-BE49-F238E27FC236}">
                <a16:creationId xmlns:a16="http://schemas.microsoft.com/office/drawing/2014/main" id="{FE21D7B4-3F77-4018-8895-B4F7F91837D1}"/>
              </a:ext>
            </a:extLst>
          </p:cNvPr>
          <p:cNvGrpSpPr/>
          <p:nvPr/>
        </p:nvGrpSpPr>
        <p:grpSpPr>
          <a:xfrm>
            <a:off x="6982628" y="6538883"/>
            <a:ext cx="5480039" cy="1584000"/>
            <a:chOff x="4239639" y="5863315"/>
            <a:chExt cx="5480039" cy="1584000"/>
          </a:xfrm>
        </p:grpSpPr>
        <p:grpSp>
          <p:nvGrpSpPr>
            <p:cNvPr id="11" name="Grupo 10">
              <a:extLst>
                <a:ext uri="{FF2B5EF4-FFF2-40B4-BE49-F238E27FC236}">
                  <a16:creationId xmlns:a16="http://schemas.microsoft.com/office/drawing/2014/main" id="{721A483E-5284-4A67-8420-ED8EDC4DAA76}"/>
                </a:ext>
              </a:extLst>
            </p:cNvPr>
            <p:cNvGrpSpPr/>
            <p:nvPr/>
          </p:nvGrpSpPr>
          <p:grpSpPr>
            <a:xfrm>
              <a:off x="4534730" y="5863315"/>
              <a:ext cx="5184948" cy="1584000"/>
              <a:chOff x="4534730" y="5863315"/>
              <a:chExt cx="5184948" cy="1584000"/>
            </a:xfrm>
          </p:grpSpPr>
          <p:sp>
            <p:nvSpPr>
              <p:cNvPr id="120" name="Rectángulo: esquinas redondeadas 119">
                <a:extLst>
                  <a:ext uri="{FF2B5EF4-FFF2-40B4-BE49-F238E27FC236}">
                    <a16:creationId xmlns:a16="http://schemas.microsoft.com/office/drawing/2014/main" id="{712ED3D0-457E-4755-81DA-513A7F58882F}"/>
                  </a:ext>
                </a:extLst>
              </p:cNvPr>
              <p:cNvSpPr/>
              <p:nvPr/>
            </p:nvSpPr>
            <p:spPr>
              <a:xfrm>
                <a:off x="4534730" y="5863315"/>
                <a:ext cx="5184947" cy="1584000"/>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7" name="TextBox 146">
                <a:extLst>
                  <a:ext uri="{FF2B5EF4-FFF2-40B4-BE49-F238E27FC236}">
                    <a16:creationId xmlns:a16="http://schemas.microsoft.com/office/drawing/2014/main" id="{7D5A725B-B753-43A3-8F53-2DEB28B036DA}"/>
                  </a:ext>
                </a:extLst>
              </p:cNvPr>
              <p:cNvSpPr txBox="1"/>
              <p:nvPr/>
            </p:nvSpPr>
            <p:spPr>
              <a:xfrm>
                <a:off x="4738164" y="6477730"/>
                <a:ext cx="4981514" cy="830997"/>
              </a:xfrm>
              <a:prstGeom prst="rect">
                <a:avLst/>
              </a:prstGeom>
              <a:noFill/>
            </p:spPr>
            <p:txBody>
              <a:bodyPr wrap="square" rtlCol="0">
                <a:spAutoFit/>
              </a:bodyPr>
              <a:lstStyle/>
              <a:p>
                <a:pPr algn="l"/>
                <a:r>
                  <a:rPr lang="en-US" sz="2400" b="1" kern="1200" dirty="0">
                    <a:solidFill>
                      <a:srgbClr val="4F616E"/>
                    </a:solidFill>
                    <a:latin typeface="Arial" panose="020B0604020202020204" pitchFamily="34" charset="0"/>
                    <a:cs typeface="Arial" panose="020B0604020202020204" pitchFamily="34" charset="0"/>
                  </a:rPr>
                  <a:t>Autor de Matemáticas, blogger, docente, emprendedor, …</a:t>
                </a:r>
              </a:p>
            </p:txBody>
          </p:sp>
          <p:sp>
            <p:nvSpPr>
              <p:cNvPr id="118" name="Rectangle 147">
                <a:extLst>
                  <a:ext uri="{FF2B5EF4-FFF2-40B4-BE49-F238E27FC236}">
                    <a16:creationId xmlns:a16="http://schemas.microsoft.com/office/drawing/2014/main" id="{682FBF2A-FFBE-4B2C-9574-B4A3DE534CCD}"/>
                  </a:ext>
                </a:extLst>
              </p:cNvPr>
              <p:cNvSpPr/>
              <p:nvPr/>
            </p:nvSpPr>
            <p:spPr>
              <a:xfrm>
                <a:off x="4738164" y="5941094"/>
                <a:ext cx="2385589" cy="523220"/>
              </a:xfrm>
              <a:prstGeom prst="rect">
                <a:avLst/>
              </a:prstGeom>
            </p:spPr>
            <p:txBody>
              <a:bodyPr wrap="none">
                <a:spAutoFit/>
              </a:bodyPr>
              <a:lstStyle/>
              <a:p>
                <a:r>
                  <a:rPr lang="en-US" sz="2800" b="1" dirty="0">
                    <a:solidFill>
                      <a:srgbClr val="4F616E"/>
                    </a:solidFill>
                    <a:latin typeface="Arial" panose="020B0604020202020204" pitchFamily="34" charset="0"/>
                    <a:cs typeface="Arial" panose="020B0604020202020204" pitchFamily="34" charset="0"/>
                  </a:rPr>
                  <a:t>2.010 – 2.018</a:t>
                </a:r>
              </a:p>
            </p:txBody>
          </p:sp>
        </p:grpSp>
        <p:sp>
          <p:nvSpPr>
            <p:cNvPr id="119" name="Rectangle 183">
              <a:extLst>
                <a:ext uri="{FF2B5EF4-FFF2-40B4-BE49-F238E27FC236}">
                  <a16:creationId xmlns:a16="http://schemas.microsoft.com/office/drawing/2014/main" id="{937A04A5-E238-4025-B2E5-F13BDBEDFE46}"/>
                </a:ext>
              </a:extLst>
            </p:cNvPr>
            <p:cNvSpPr/>
            <p:nvPr/>
          </p:nvSpPr>
          <p:spPr>
            <a:xfrm>
              <a:off x="4239639" y="5863315"/>
              <a:ext cx="54377" cy="158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grpSp>
        <p:nvGrpSpPr>
          <p:cNvPr id="13" name="Grupo 12">
            <a:extLst>
              <a:ext uri="{FF2B5EF4-FFF2-40B4-BE49-F238E27FC236}">
                <a16:creationId xmlns:a16="http://schemas.microsoft.com/office/drawing/2014/main" id="{534B2CE4-5388-4447-B9CE-B7B89A75A49E}"/>
              </a:ext>
            </a:extLst>
          </p:cNvPr>
          <p:cNvGrpSpPr/>
          <p:nvPr/>
        </p:nvGrpSpPr>
        <p:grpSpPr>
          <a:xfrm>
            <a:off x="1025370" y="6504876"/>
            <a:ext cx="5480039" cy="1584000"/>
            <a:chOff x="4239639" y="7731422"/>
            <a:chExt cx="5480039" cy="1584000"/>
          </a:xfrm>
        </p:grpSpPr>
        <p:sp>
          <p:nvSpPr>
            <p:cNvPr id="124" name="Rectangle 182">
              <a:extLst>
                <a:ext uri="{FF2B5EF4-FFF2-40B4-BE49-F238E27FC236}">
                  <a16:creationId xmlns:a16="http://schemas.microsoft.com/office/drawing/2014/main" id="{B97A3A7F-D0B3-49C8-AF19-90C1E3E7B7D3}"/>
                </a:ext>
              </a:extLst>
            </p:cNvPr>
            <p:cNvSpPr/>
            <p:nvPr/>
          </p:nvSpPr>
          <p:spPr>
            <a:xfrm>
              <a:off x="4239639" y="7731422"/>
              <a:ext cx="54377" cy="15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nvGrpSpPr>
            <p:cNvPr id="136" name="Grupo 135">
              <a:extLst>
                <a:ext uri="{FF2B5EF4-FFF2-40B4-BE49-F238E27FC236}">
                  <a16:creationId xmlns:a16="http://schemas.microsoft.com/office/drawing/2014/main" id="{4C1A4515-2816-41E9-AFD8-6B3BA3BDFBA4}"/>
                </a:ext>
              </a:extLst>
            </p:cNvPr>
            <p:cNvGrpSpPr/>
            <p:nvPr/>
          </p:nvGrpSpPr>
          <p:grpSpPr>
            <a:xfrm>
              <a:off x="4534730" y="7731422"/>
              <a:ext cx="5184948" cy="1584000"/>
              <a:chOff x="4534730" y="5863315"/>
              <a:chExt cx="5184948" cy="1584000"/>
            </a:xfrm>
          </p:grpSpPr>
          <p:sp>
            <p:nvSpPr>
              <p:cNvPr id="137" name="Rectángulo: esquinas redondeadas 136">
                <a:extLst>
                  <a:ext uri="{FF2B5EF4-FFF2-40B4-BE49-F238E27FC236}">
                    <a16:creationId xmlns:a16="http://schemas.microsoft.com/office/drawing/2014/main" id="{C227B488-4629-46AE-BDF4-A1FEB3D74294}"/>
                  </a:ext>
                </a:extLst>
              </p:cNvPr>
              <p:cNvSpPr/>
              <p:nvPr/>
            </p:nvSpPr>
            <p:spPr>
              <a:xfrm>
                <a:off x="4534730" y="5863315"/>
                <a:ext cx="5184947" cy="1584000"/>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38" name="TextBox 146">
                <a:extLst>
                  <a:ext uri="{FF2B5EF4-FFF2-40B4-BE49-F238E27FC236}">
                    <a16:creationId xmlns:a16="http://schemas.microsoft.com/office/drawing/2014/main" id="{EBDB4019-880B-4ABE-8328-663004878FA9}"/>
                  </a:ext>
                </a:extLst>
              </p:cNvPr>
              <p:cNvSpPr txBox="1"/>
              <p:nvPr/>
            </p:nvSpPr>
            <p:spPr>
              <a:xfrm>
                <a:off x="4738164" y="6477730"/>
                <a:ext cx="4981514" cy="830997"/>
              </a:xfrm>
              <a:prstGeom prst="rect">
                <a:avLst/>
              </a:prstGeom>
              <a:noFill/>
            </p:spPr>
            <p:txBody>
              <a:bodyPr wrap="square" rtlCol="0">
                <a:spAutoFit/>
              </a:bodyPr>
              <a:lstStyle/>
              <a:p>
                <a:pPr algn="l"/>
                <a:r>
                  <a:rPr lang="en-US" sz="2400" b="1" kern="1200" dirty="0">
                    <a:solidFill>
                      <a:srgbClr val="4F616E"/>
                    </a:solidFill>
                    <a:latin typeface="Arial" panose="020B0604020202020204" pitchFamily="34" charset="0"/>
                    <a:cs typeface="Arial" panose="020B0604020202020204" pitchFamily="34" charset="0"/>
                  </a:rPr>
                  <a:t>CISO en una Startup, Cloud &amp; Security Manager</a:t>
                </a:r>
              </a:p>
            </p:txBody>
          </p:sp>
          <p:sp>
            <p:nvSpPr>
              <p:cNvPr id="139" name="Rectangle 147">
                <a:extLst>
                  <a:ext uri="{FF2B5EF4-FFF2-40B4-BE49-F238E27FC236}">
                    <a16:creationId xmlns:a16="http://schemas.microsoft.com/office/drawing/2014/main" id="{98EB6F70-B53A-4CAB-A993-706544DF7583}"/>
                  </a:ext>
                </a:extLst>
              </p:cNvPr>
              <p:cNvSpPr/>
              <p:nvPr/>
            </p:nvSpPr>
            <p:spPr>
              <a:xfrm>
                <a:off x="4738164" y="5941094"/>
                <a:ext cx="2385589" cy="523220"/>
              </a:xfrm>
              <a:prstGeom prst="rect">
                <a:avLst/>
              </a:prstGeom>
            </p:spPr>
            <p:txBody>
              <a:bodyPr wrap="none">
                <a:spAutoFit/>
              </a:bodyPr>
              <a:lstStyle/>
              <a:p>
                <a:r>
                  <a:rPr lang="en-US" sz="2800" b="1" dirty="0">
                    <a:solidFill>
                      <a:srgbClr val="4F616E"/>
                    </a:solidFill>
                    <a:latin typeface="Arial" panose="020B0604020202020204" pitchFamily="34" charset="0"/>
                    <a:cs typeface="Arial" panose="020B0604020202020204" pitchFamily="34" charset="0"/>
                  </a:rPr>
                  <a:t>2.015 – 2.018</a:t>
                </a:r>
              </a:p>
            </p:txBody>
          </p:sp>
        </p:grpSp>
      </p:grpSp>
      <p:grpSp>
        <p:nvGrpSpPr>
          <p:cNvPr id="14" name="Grupo 13">
            <a:extLst>
              <a:ext uri="{FF2B5EF4-FFF2-40B4-BE49-F238E27FC236}">
                <a16:creationId xmlns:a16="http://schemas.microsoft.com/office/drawing/2014/main" id="{9C7B41D5-2DD6-4BE8-8D3F-0CD7E250BB8A}"/>
              </a:ext>
            </a:extLst>
          </p:cNvPr>
          <p:cNvGrpSpPr/>
          <p:nvPr/>
        </p:nvGrpSpPr>
        <p:grpSpPr>
          <a:xfrm>
            <a:off x="6982207" y="8953772"/>
            <a:ext cx="5515039" cy="1584000"/>
            <a:chOff x="4239639" y="9693214"/>
            <a:chExt cx="5515039" cy="1584000"/>
          </a:xfrm>
        </p:grpSpPr>
        <p:sp>
          <p:nvSpPr>
            <p:cNvPr id="129" name="Rectangle 181">
              <a:extLst>
                <a:ext uri="{FF2B5EF4-FFF2-40B4-BE49-F238E27FC236}">
                  <a16:creationId xmlns:a16="http://schemas.microsoft.com/office/drawing/2014/main" id="{65A77332-4CAC-416F-A923-E0A2EDCFC9B6}"/>
                </a:ext>
              </a:extLst>
            </p:cNvPr>
            <p:cNvSpPr/>
            <p:nvPr/>
          </p:nvSpPr>
          <p:spPr>
            <a:xfrm>
              <a:off x="4239639" y="9693214"/>
              <a:ext cx="54377" cy="158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nvGrpSpPr>
            <p:cNvPr id="140" name="Grupo 139">
              <a:extLst>
                <a:ext uri="{FF2B5EF4-FFF2-40B4-BE49-F238E27FC236}">
                  <a16:creationId xmlns:a16="http://schemas.microsoft.com/office/drawing/2014/main" id="{FFA64CB6-8C72-4489-B9C1-8EEC79CF2C91}"/>
                </a:ext>
              </a:extLst>
            </p:cNvPr>
            <p:cNvGrpSpPr/>
            <p:nvPr/>
          </p:nvGrpSpPr>
          <p:grpSpPr>
            <a:xfrm>
              <a:off x="4569730" y="9693214"/>
              <a:ext cx="5184948" cy="1584000"/>
              <a:chOff x="4534730" y="5863315"/>
              <a:chExt cx="5184948" cy="1584000"/>
            </a:xfrm>
          </p:grpSpPr>
          <p:sp>
            <p:nvSpPr>
              <p:cNvPr id="141" name="Rectángulo: esquinas redondeadas 140">
                <a:extLst>
                  <a:ext uri="{FF2B5EF4-FFF2-40B4-BE49-F238E27FC236}">
                    <a16:creationId xmlns:a16="http://schemas.microsoft.com/office/drawing/2014/main" id="{F94706A1-7CCA-471F-B2EE-98B8384A6AF4}"/>
                  </a:ext>
                </a:extLst>
              </p:cNvPr>
              <p:cNvSpPr/>
              <p:nvPr/>
            </p:nvSpPr>
            <p:spPr>
              <a:xfrm>
                <a:off x="4534730" y="5863315"/>
                <a:ext cx="5184947" cy="1584000"/>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2" name="TextBox 146">
                <a:extLst>
                  <a:ext uri="{FF2B5EF4-FFF2-40B4-BE49-F238E27FC236}">
                    <a16:creationId xmlns:a16="http://schemas.microsoft.com/office/drawing/2014/main" id="{ADA86216-B905-4758-9037-551CFBF6A343}"/>
                  </a:ext>
                </a:extLst>
              </p:cNvPr>
              <p:cNvSpPr txBox="1"/>
              <p:nvPr/>
            </p:nvSpPr>
            <p:spPr>
              <a:xfrm>
                <a:off x="4738164" y="6477730"/>
                <a:ext cx="4981514" cy="830997"/>
              </a:xfrm>
              <a:prstGeom prst="rect">
                <a:avLst/>
              </a:prstGeom>
              <a:noFill/>
            </p:spPr>
            <p:txBody>
              <a:bodyPr wrap="square" rtlCol="0">
                <a:spAutoFit/>
              </a:bodyPr>
              <a:lstStyle/>
              <a:p>
                <a:pPr algn="l"/>
                <a:r>
                  <a:rPr lang="en-US" sz="2400" b="1" kern="1200" dirty="0">
                    <a:solidFill>
                      <a:srgbClr val="4F616E"/>
                    </a:solidFill>
                    <a:latin typeface="Arial" panose="020B0604020202020204" pitchFamily="34" charset="0"/>
                    <a:cs typeface="Arial" panose="020B0604020202020204" pitchFamily="34" charset="0"/>
                  </a:rPr>
                  <a:t>Consultor  / Seguridad en modo freelance</a:t>
                </a:r>
              </a:p>
            </p:txBody>
          </p:sp>
          <p:sp>
            <p:nvSpPr>
              <p:cNvPr id="143" name="Rectangle 147">
                <a:extLst>
                  <a:ext uri="{FF2B5EF4-FFF2-40B4-BE49-F238E27FC236}">
                    <a16:creationId xmlns:a16="http://schemas.microsoft.com/office/drawing/2014/main" id="{0E825C6D-749A-485F-AFCA-D58C3590D735}"/>
                  </a:ext>
                </a:extLst>
              </p:cNvPr>
              <p:cNvSpPr/>
              <p:nvPr/>
            </p:nvSpPr>
            <p:spPr>
              <a:xfrm>
                <a:off x="4738164" y="5941094"/>
                <a:ext cx="2385589" cy="523220"/>
              </a:xfrm>
              <a:prstGeom prst="rect">
                <a:avLst/>
              </a:prstGeom>
            </p:spPr>
            <p:txBody>
              <a:bodyPr wrap="none">
                <a:spAutoFit/>
              </a:bodyPr>
              <a:lstStyle/>
              <a:p>
                <a:r>
                  <a:rPr lang="en-US" sz="2800" b="1" dirty="0">
                    <a:solidFill>
                      <a:srgbClr val="4F616E"/>
                    </a:solidFill>
                    <a:latin typeface="Arial" panose="020B0604020202020204" pitchFamily="34" charset="0"/>
                    <a:cs typeface="Arial" panose="020B0604020202020204" pitchFamily="34" charset="0"/>
                  </a:rPr>
                  <a:t>2.012 – 2.015</a:t>
                </a:r>
              </a:p>
            </p:txBody>
          </p:sp>
        </p:grpSp>
      </p:grpSp>
      <p:grpSp>
        <p:nvGrpSpPr>
          <p:cNvPr id="15" name="Grupo 14">
            <a:extLst>
              <a:ext uri="{FF2B5EF4-FFF2-40B4-BE49-F238E27FC236}">
                <a16:creationId xmlns:a16="http://schemas.microsoft.com/office/drawing/2014/main" id="{A7EFD3DE-AB03-4345-B345-F2F81B104ACF}"/>
              </a:ext>
            </a:extLst>
          </p:cNvPr>
          <p:cNvGrpSpPr/>
          <p:nvPr/>
        </p:nvGrpSpPr>
        <p:grpSpPr>
          <a:xfrm>
            <a:off x="1025370" y="8953772"/>
            <a:ext cx="5480039" cy="1584000"/>
            <a:chOff x="4239639" y="7770653"/>
            <a:chExt cx="5480039" cy="1584000"/>
          </a:xfrm>
        </p:grpSpPr>
        <p:sp>
          <p:nvSpPr>
            <p:cNvPr id="134" name="Rectangle 179">
              <a:extLst>
                <a:ext uri="{FF2B5EF4-FFF2-40B4-BE49-F238E27FC236}">
                  <a16:creationId xmlns:a16="http://schemas.microsoft.com/office/drawing/2014/main" id="{0EB97352-5EB9-45A5-9332-6441F2944274}"/>
                </a:ext>
              </a:extLst>
            </p:cNvPr>
            <p:cNvSpPr/>
            <p:nvPr/>
          </p:nvSpPr>
          <p:spPr>
            <a:xfrm>
              <a:off x="4239639" y="7770653"/>
              <a:ext cx="54377" cy="158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nvGrpSpPr>
            <p:cNvPr id="145" name="Grupo 144">
              <a:extLst>
                <a:ext uri="{FF2B5EF4-FFF2-40B4-BE49-F238E27FC236}">
                  <a16:creationId xmlns:a16="http://schemas.microsoft.com/office/drawing/2014/main" id="{B255EE52-F6B9-4467-9109-8F52BD1F6162}"/>
                </a:ext>
              </a:extLst>
            </p:cNvPr>
            <p:cNvGrpSpPr/>
            <p:nvPr/>
          </p:nvGrpSpPr>
          <p:grpSpPr>
            <a:xfrm>
              <a:off x="4534730" y="7770653"/>
              <a:ext cx="5184948" cy="1584000"/>
              <a:chOff x="4534730" y="5863315"/>
              <a:chExt cx="5184948" cy="1584000"/>
            </a:xfrm>
          </p:grpSpPr>
          <p:sp>
            <p:nvSpPr>
              <p:cNvPr id="146" name="Rectángulo: esquinas redondeadas 145">
                <a:extLst>
                  <a:ext uri="{FF2B5EF4-FFF2-40B4-BE49-F238E27FC236}">
                    <a16:creationId xmlns:a16="http://schemas.microsoft.com/office/drawing/2014/main" id="{AD36FDAA-726B-4AAA-8052-88FCD4B01436}"/>
                  </a:ext>
                </a:extLst>
              </p:cNvPr>
              <p:cNvSpPr/>
              <p:nvPr/>
            </p:nvSpPr>
            <p:spPr>
              <a:xfrm>
                <a:off x="4534730" y="5863315"/>
                <a:ext cx="5184947" cy="1584000"/>
              </a:xfrm>
              <a:prstGeom prst="roundRect">
                <a:avLst/>
              </a:prstGeom>
              <a:solidFill>
                <a:srgbClr val="3879BB">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7" name="TextBox 146">
                <a:extLst>
                  <a:ext uri="{FF2B5EF4-FFF2-40B4-BE49-F238E27FC236}">
                    <a16:creationId xmlns:a16="http://schemas.microsoft.com/office/drawing/2014/main" id="{0FAE0029-0C63-45B5-AC2C-ED48CE7F54CE}"/>
                  </a:ext>
                </a:extLst>
              </p:cNvPr>
              <p:cNvSpPr txBox="1"/>
              <p:nvPr/>
            </p:nvSpPr>
            <p:spPr>
              <a:xfrm>
                <a:off x="4738164" y="6477730"/>
                <a:ext cx="4981514" cy="830997"/>
              </a:xfrm>
              <a:prstGeom prst="rect">
                <a:avLst/>
              </a:prstGeom>
              <a:noFill/>
            </p:spPr>
            <p:txBody>
              <a:bodyPr wrap="square" rtlCol="0">
                <a:spAutoFit/>
              </a:bodyPr>
              <a:lstStyle/>
              <a:p>
                <a:pPr algn="l"/>
                <a:r>
                  <a:rPr lang="en-US" sz="2400" b="1" kern="1200" dirty="0">
                    <a:solidFill>
                      <a:srgbClr val="4F616E"/>
                    </a:solidFill>
                    <a:latin typeface="Arial" panose="020B0604020202020204" pitchFamily="34" charset="0"/>
                    <a:cs typeface="Arial" panose="020B0604020202020204" pitchFamily="34" charset="0"/>
                  </a:rPr>
                  <a:t>Programador, gestor de proyectos, seguridad, ...</a:t>
                </a:r>
              </a:p>
            </p:txBody>
          </p:sp>
          <p:sp>
            <p:nvSpPr>
              <p:cNvPr id="148" name="Rectangle 147">
                <a:extLst>
                  <a:ext uri="{FF2B5EF4-FFF2-40B4-BE49-F238E27FC236}">
                    <a16:creationId xmlns:a16="http://schemas.microsoft.com/office/drawing/2014/main" id="{1FC20836-64E5-49A9-AF91-92A0BE20A860}"/>
                  </a:ext>
                </a:extLst>
              </p:cNvPr>
              <p:cNvSpPr/>
              <p:nvPr/>
            </p:nvSpPr>
            <p:spPr>
              <a:xfrm>
                <a:off x="4738164" y="5941094"/>
                <a:ext cx="2385589" cy="523220"/>
              </a:xfrm>
              <a:prstGeom prst="rect">
                <a:avLst/>
              </a:prstGeom>
            </p:spPr>
            <p:txBody>
              <a:bodyPr wrap="none">
                <a:spAutoFit/>
              </a:bodyPr>
              <a:lstStyle/>
              <a:p>
                <a:r>
                  <a:rPr lang="en-US" sz="2800" b="1" dirty="0">
                    <a:solidFill>
                      <a:srgbClr val="4F616E"/>
                    </a:solidFill>
                    <a:latin typeface="Arial" panose="020B0604020202020204" pitchFamily="34" charset="0"/>
                    <a:cs typeface="Arial" panose="020B0604020202020204" pitchFamily="34" charset="0"/>
                  </a:rPr>
                  <a:t>2.007 – 2.012</a:t>
                </a:r>
              </a:p>
            </p:txBody>
          </p:sp>
        </p:grpSp>
      </p:grpSp>
      <p:grpSp>
        <p:nvGrpSpPr>
          <p:cNvPr id="41" name="Grupo 40">
            <a:extLst>
              <a:ext uri="{FF2B5EF4-FFF2-40B4-BE49-F238E27FC236}">
                <a16:creationId xmlns:a16="http://schemas.microsoft.com/office/drawing/2014/main" id="{065FFB71-E472-4281-AA86-E751C709E03C}"/>
              </a:ext>
            </a:extLst>
          </p:cNvPr>
          <p:cNvGrpSpPr/>
          <p:nvPr/>
        </p:nvGrpSpPr>
        <p:grpSpPr>
          <a:xfrm>
            <a:off x="627530" y="417324"/>
            <a:ext cx="10578352" cy="432032"/>
            <a:chOff x="627530" y="417324"/>
            <a:chExt cx="10578352" cy="432032"/>
          </a:xfrm>
        </p:grpSpPr>
        <p:sp>
          <p:nvSpPr>
            <p:cNvPr id="42" name="Rectángulo: esquinas redondeadas 41">
              <a:extLst>
                <a:ext uri="{FF2B5EF4-FFF2-40B4-BE49-F238E27FC236}">
                  <a16:creationId xmlns:a16="http://schemas.microsoft.com/office/drawing/2014/main" id="{5D9F850D-DE86-450A-AA7E-A486C1063348}"/>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https://www.linkedin.com/in/tobal</a:t>
              </a:r>
            </a:p>
          </p:txBody>
        </p:sp>
        <p:pic>
          <p:nvPicPr>
            <p:cNvPr id="43" name="Imagen 42">
              <a:extLst>
                <a:ext uri="{FF2B5EF4-FFF2-40B4-BE49-F238E27FC236}">
                  <a16:creationId xmlns:a16="http://schemas.microsoft.com/office/drawing/2014/main" id="{5FBB7BF1-255A-4A98-AA3E-3790FE67CE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172407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VPC en alta disponibilidad (HA)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60</a:t>
            </a:fld>
            <a:endParaRPr lang="es-ES"/>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https://aws.amazon.com/es/vpc</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grpSp>
        <p:nvGrpSpPr>
          <p:cNvPr id="80" name="Grupo 79">
            <a:extLst>
              <a:ext uri="{FF2B5EF4-FFF2-40B4-BE49-F238E27FC236}">
                <a16:creationId xmlns:a16="http://schemas.microsoft.com/office/drawing/2014/main" id="{1DB916CB-B891-4A68-B669-60906DFF1710}"/>
              </a:ext>
            </a:extLst>
          </p:cNvPr>
          <p:cNvGrpSpPr/>
          <p:nvPr/>
        </p:nvGrpSpPr>
        <p:grpSpPr>
          <a:xfrm>
            <a:off x="3036484" y="2163220"/>
            <a:ext cx="18311032" cy="9096663"/>
            <a:chOff x="468313" y="884409"/>
            <a:chExt cx="11142506" cy="5535440"/>
          </a:xfrm>
        </p:grpSpPr>
        <p:sp>
          <p:nvSpPr>
            <p:cNvPr id="165" name="Rounded Rectangle 3">
              <a:extLst>
                <a:ext uri="{FF2B5EF4-FFF2-40B4-BE49-F238E27FC236}">
                  <a16:creationId xmlns:a16="http://schemas.microsoft.com/office/drawing/2014/main" id="{5BB2FCBA-2D62-4ABB-95C0-F2BC98ABCA10}"/>
                </a:ext>
              </a:extLst>
            </p:cNvPr>
            <p:cNvSpPr/>
            <p:nvPr/>
          </p:nvSpPr>
          <p:spPr>
            <a:xfrm>
              <a:off x="468313" y="1250856"/>
              <a:ext cx="11142506" cy="516899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66" name="Picture 12">
              <a:extLst>
                <a:ext uri="{FF2B5EF4-FFF2-40B4-BE49-F238E27FC236}">
                  <a16:creationId xmlns:a16="http://schemas.microsoft.com/office/drawing/2014/main" id="{19A65EE4-4D7E-4FDF-9674-930F58146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81" y="884409"/>
              <a:ext cx="599171" cy="599171"/>
            </a:xfrm>
            <a:prstGeom prst="rect">
              <a:avLst/>
            </a:prstGeom>
          </p:spPr>
        </p:pic>
      </p:grpSp>
      <p:grpSp>
        <p:nvGrpSpPr>
          <p:cNvPr id="5" name="Grupo 4">
            <a:extLst>
              <a:ext uri="{FF2B5EF4-FFF2-40B4-BE49-F238E27FC236}">
                <a16:creationId xmlns:a16="http://schemas.microsoft.com/office/drawing/2014/main" id="{134FD342-E2CB-4937-84C2-C7D4FD5A5E83}"/>
              </a:ext>
            </a:extLst>
          </p:cNvPr>
          <p:cNvGrpSpPr/>
          <p:nvPr/>
        </p:nvGrpSpPr>
        <p:grpSpPr>
          <a:xfrm>
            <a:off x="3454350" y="2729333"/>
            <a:ext cx="16845598" cy="8374023"/>
            <a:chOff x="3454350" y="2729333"/>
            <a:chExt cx="16845598" cy="8374023"/>
          </a:xfrm>
        </p:grpSpPr>
        <p:grpSp>
          <p:nvGrpSpPr>
            <p:cNvPr id="149" name="Grupo 148">
              <a:extLst>
                <a:ext uri="{FF2B5EF4-FFF2-40B4-BE49-F238E27FC236}">
                  <a16:creationId xmlns:a16="http://schemas.microsoft.com/office/drawing/2014/main" id="{E226AFB0-A2D0-469D-825E-9AA6C8052169}"/>
                </a:ext>
              </a:extLst>
            </p:cNvPr>
            <p:cNvGrpSpPr/>
            <p:nvPr/>
          </p:nvGrpSpPr>
          <p:grpSpPr>
            <a:xfrm>
              <a:off x="3898569" y="2729333"/>
              <a:ext cx="16401379" cy="8374023"/>
              <a:chOff x="1049337" y="1343196"/>
              <a:chExt cx="9980457" cy="5095704"/>
            </a:xfrm>
          </p:grpSpPr>
          <p:sp>
            <p:nvSpPr>
              <p:cNvPr id="151" name="Rounded Rectangle 3">
                <a:extLst>
                  <a:ext uri="{FF2B5EF4-FFF2-40B4-BE49-F238E27FC236}">
                    <a16:creationId xmlns:a16="http://schemas.microsoft.com/office/drawing/2014/main" id="{3361A98F-C141-4DF4-971D-1111BF6299DA}"/>
                  </a:ext>
                </a:extLst>
              </p:cNvPr>
              <p:cNvSpPr/>
              <p:nvPr/>
            </p:nvSpPr>
            <p:spPr>
              <a:xfrm>
                <a:off x="1049337" y="1709643"/>
                <a:ext cx="9980457" cy="472925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52" name="Picture 12" descr="VPC-Cloud.png">
                <a:extLst>
                  <a:ext uri="{FF2B5EF4-FFF2-40B4-BE49-F238E27FC236}">
                    <a16:creationId xmlns:a16="http://schemas.microsoft.com/office/drawing/2014/main" id="{65019E4E-A7B3-45CF-B35D-CED283428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206" y="1343196"/>
                <a:ext cx="605141" cy="605141"/>
              </a:xfrm>
              <a:prstGeom prst="rect">
                <a:avLst/>
              </a:prstGeom>
            </p:spPr>
          </p:pic>
        </p:grpSp>
        <p:sp>
          <p:nvSpPr>
            <p:cNvPr id="150" name="TextBox 37">
              <a:extLst>
                <a:ext uri="{FF2B5EF4-FFF2-40B4-BE49-F238E27FC236}">
                  <a16:creationId xmlns:a16="http://schemas.microsoft.com/office/drawing/2014/main" id="{BBD3228E-69FF-4984-A18D-D595B497CFA5}"/>
                </a:ext>
              </a:extLst>
            </p:cNvPr>
            <p:cNvSpPr txBox="1">
              <a:spLocks noChangeArrowheads="1"/>
            </p:cNvSpPr>
            <p:nvPr/>
          </p:nvSpPr>
          <p:spPr bwMode="auto">
            <a:xfrm>
              <a:off x="4784947" y="2913474"/>
              <a:ext cx="2556641" cy="461665"/>
            </a:xfrm>
            <a:prstGeom prst="rect">
              <a:avLst/>
            </a:prstGeom>
            <a:noFill/>
            <a:ln w="9525">
              <a:noFill/>
              <a:miter lim="800000"/>
              <a:headEnd/>
              <a:tailEnd/>
            </a:ln>
          </p:spPr>
          <p:txBody>
            <a:bodyPr>
              <a:spAutoFit/>
            </a:bodyPr>
            <a:lstStyle/>
            <a:p>
              <a:pPr algn="ctr"/>
              <a:r>
                <a:rPr lang="en-US" sz="2400" dirty="0">
                  <a:solidFill>
                    <a:srgbClr val="4F616E"/>
                  </a:solidFill>
                  <a:latin typeface="Arial" panose="020B0604020202020204" pitchFamily="34" charset="0"/>
                  <a:cs typeface="Arial" panose="020B0604020202020204" pitchFamily="34" charset="0"/>
                </a:rPr>
                <a:t>10.1.0.0/16</a:t>
              </a:r>
            </a:p>
          </p:txBody>
        </p:sp>
        <p:pic>
          <p:nvPicPr>
            <p:cNvPr id="89" name="Picture 57" descr="VPC-Internet-Gateway.png">
              <a:extLst>
                <a:ext uri="{FF2B5EF4-FFF2-40B4-BE49-F238E27FC236}">
                  <a16:creationId xmlns:a16="http://schemas.microsoft.com/office/drawing/2014/main" id="{9697F62C-5676-4FDB-B054-7DB1635906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4350" y="6773739"/>
              <a:ext cx="887409" cy="887409"/>
            </a:xfrm>
            <a:prstGeom prst="rect">
              <a:avLst/>
            </a:prstGeom>
          </p:spPr>
        </p:pic>
      </p:grpSp>
      <p:grpSp>
        <p:nvGrpSpPr>
          <p:cNvPr id="7" name="Grupo 6">
            <a:extLst>
              <a:ext uri="{FF2B5EF4-FFF2-40B4-BE49-F238E27FC236}">
                <a16:creationId xmlns:a16="http://schemas.microsoft.com/office/drawing/2014/main" id="{CABA3347-AF74-41BF-8AF2-308044ED7EA1}"/>
              </a:ext>
            </a:extLst>
          </p:cNvPr>
          <p:cNvGrpSpPr/>
          <p:nvPr/>
        </p:nvGrpSpPr>
        <p:grpSpPr>
          <a:xfrm>
            <a:off x="4830484" y="3570631"/>
            <a:ext cx="15219272" cy="3509927"/>
            <a:chOff x="4830484" y="3570631"/>
            <a:chExt cx="15219272" cy="3509927"/>
          </a:xfrm>
        </p:grpSpPr>
        <p:grpSp>
          <p:nvGrpSpPr>
            <p:cNvPr id="86" name="Grupo 85">
              <a:extLst>
                <a:ext uri="{FF2B5EF4-FFF2-40B4-BE49-F238E27FC236}">
                  <a16:creationId xmlns:a16="http://schemas.microsoft.com/office/drawing/2014/main" id="{06036029-2C3A-42B9-8BE3-0FA722F3BEDD}"/>
                </a:ext>
              </a:extLst>
            </p:cNvPr>
            <p:cNvGrpSpPr/>
            <p:nvPr/>
          </p:nvGrpSpPr>
          <p:grpSpPr>
            <a:xfrm>
              <a:off x="5877770" y="4150263"/>
              <a:ext cx="1301533" cy="852399"/>
              <a:chOff x="2253707" y="1912576"/>
              <a:chExt cx="792000" cy="518696"/>
            </a:xfrm>
          </p:grpSpPr>
          <p:sp>
            <p:nvSpPr>
              <p:cNvPr id="147" name="Rectángulo: esquinas redondeadas 146">
                <a:extLst>
                  <a:ext uri="{FF2B5EF4-FFF2-40B4-BE49-F238E27FC236}">
                    <a16:creationId xmlns:a16="http://schemas.microsoft.com/office/drawing/2014/main" id="{9D1C42C8-9B60-4E19-8CB7-764EA7F00CFA}"/>
                  </a:ext>
                </a:extLst>
              </p:cNvPr>
              <p:cNvSpPr/>
              <p:nvPr/>
            </p:nvSpPr>
            <p:spPr>
              <a:xfrm>
                <a:off x="2253707" y="1912576"/>
                <a:ext cx="792000" cy="241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PÚBLICA</a:t>
                </a:r>
              </a:p>
            </p:txBody>
          </p:sp>
          <p:sp>
            <p:nvSpPr>
              <p:cNvPr id="148" name="Rectángulo: esquinas redondeadas 147">
                <a:extLst>
                  <a:ext uri="{FF2B5EF4-FFF2-40B4-BE49-F238E27FC236}">
                    <a16:creationId xmlns:a16="http://schemas.microsoft.com/office/drawing/2014/main" id="{82D956B7-0D98-4C89-AB0D-C6A771C85A70}"/>
                  </a:ext>
                </a:extLst>
              </p:cNvPr>
              <p:cNvSpPr/>
              <p:nvPr/>
            </p:nvSpPr>
            <p:spPr>
              <a:xfrm>
                <a:off x="2253707" y="2189972"/>
                <a:ext cx="792000" cy="241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PRIVADA</a:t>
                </a:r>
              </a:p>
            </p:txBody>
          </p:sp>
        </p:grpSp>
        <p:grpSp>
          <p:nvGrpSpPr>
            <p:cNvPr id="87" name="Grupo 86">
              <a:extLst>
                <a:ext uri="{FF2B5EF4-FFF2-40B4-BE49-F238E27FC236}">
                  <a16:creationId xmlns:a16="http://schemas.microsoft.com/office/drawing/2014/main" id="{45735381-FA87-40EB-B751-C735AC56B39E}"/>
                </a:ext>
              </a:extLst>
            </p:cNvPr>
            <p:cNvGrpSpPr/>
            <p:nvPr/>
          </p:nvGrpSpPr>
          <p:grpSpPr>
            <a:xfrm>
              <a:off x="9310682" y="4150263"/>
              <a:ext cx="1301533" cy="844784"/>
              <a:chOff x="4342680" y="1912576"/>
              <a:chExt cx="792000" cy="514062"/>
            </a:xfrm>
          </p:grpSpPr>
          <p:sp>
            <p:nvSpPr>
              <p:cNvPr id="145" name="Rectángulo: esquinas redondeadas 144">
                <a:extLst>
                  <a:ext uri="{FF2B5EF4-FFF2-40B4-BE49-F238E27FC236}">
                    <a16:creationId xmlns:a16="http://schemas.microsoft.com/office/drawing/2014/main" id="{993BF34A-D607-4A0A-80EC-E0946B490FB1}"/>
                  </a:ext>
                </a:extLst>
              </p:cNvPr>
              <p:cNvSpPr/>
              <p:nvPr/>
            </p:nvSpPr>
            <p:spPr>
              <a:xfrm>
                <a:off x="4342680" y="1912576"/>
                <a:ext cx="792000" cy="241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PÚBLICA</a:t>
                </a:r>
              </a:p>
            </p:txBody>
          </p:sp>
          <p:sp>
            <p:nvSpPr>
              <p:cNvPr id="146" name="Rectángulo: esquinas redondeadas 145">
                <a:extLst>
                  <a:ext uri="{FF2B5EF4-FFF2-40B4-BE49-F238E27FC236}">
                    <a16:creationId xmlns:a16="http://schemas.microsoft.com/office/drawing/2014/main" id="{516E8DDF-7F5A-415D-9D3D-95FED4FFBE35}"/>
                  </a:ext>
                </a:extLst>
              </p:cNvPr>
              <p:cNvSpPr/>
              <p:nvPr/>
            </p:nvSpPr>
            <p:spPr>
              <a:xfrm>
                <a:off x="4342680" y="2185338"/>
                <a:ext cx="792000" cy="241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PRIVADA</a:t>
                </a:r>
              </a:p>
            </p:txBody>
          </p:sp>
        </p:grpSp>
        <p:grpSp>
          <p:nvGrpSpPr>
            <p:cNvPr id="88" name="Grupo 87">
              <a:extLst>
                <a:ext uri="{FF2B5EF4-FFF2-40B4-BE49-F238E27FC236}">
                  <a16:creationId xmlns:a16="http://schemas.microsoft.com/office/drawing/2014/main" id="{AAB01DA4-38B7-4497-995B-6286670A18D4}"/>
                </a:ext>
              </a:extLst>
            </p:cNvPr>
            <p:cNvGrpSpPr/>
            <p:nvPr/>
          </p:nvGrpSpPr>
          <p:grpSpPr>
            <a:xfrm>
              <a:off x="17742671" y="4150263"/>
              <a:ext cx="1301533" cy="844784"/>
              <a:chOff x="9473657" y="1912576"/>
              <a:chExt cx="792000" cy="514062"/>
            </a:xfrm>
          </p:grpSpPr>
          <p:sp>
            <p:nvSpPr>
              <p:cNvPr id="143" name="Rectángulo: esquinas redondeadas 142">
                <a:extLst>
                  <a:ext uri="{FF2B5EF4-FFF2-40B4-BE49-F238E27FC236}">
                    <a16:creationId xmlns:a16="http://schemas.microsoft.com/office/drawing/2014/main" id="{71838ECD-5706-43A1-971A-BC5B412D37D9}"/>
                  </a:ext>
                </a:extLst>
              </p:cNvPr>
              <p:cNvSpPr/>
              <p:nvPr/>
            </p:nvSpPr>
            <p:spPr>
              <a:xfrm>
                <a:off x="9473657" y="1912576"/>
                <a:ext cx="792000" cy="241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PÚBLICA</a:t>
                </a:r>
              </a:p>
            </p:txBody>
          </p:sp>
          <p:sp>
            <p:nvSpPr>
              <p:cNvPr id="144" name="Rectángulo: esquinas redondeadas 143">
                <a:extLst>
                  <a:ext uri="{FF2B5EF4-FFF2-40B4-BE49-F238E27FC236}">
                    <a16:creationId xmlns:a16="http://schemas.microsoft.com/office/drawing/2014/main" id="{E7A36B74-E79D-48A7-9086-85B485ECA33B}"/>
                  </a:ext>
                </a:extLst>
              </p:cNvPr>
              <p:cNvSpPr/>
              <p:nvPr/>
            </p:nvSpPr>
            <p:spPr>
              <a:xfrm>
                <a:off x="9473657" y="2185338"/>
                <a:ext cx="792000" cy="241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PRIVADA</a:t>
                </a:r>
              </a:p>
            </p:txBody>
          </p:sp>
        </p:grpSp>
        <p:grpSp>
          <p:nvGrpSpPr>
            <p:cNvPr id="90" name="Grupo 89">
              <a:extLst>
                <a:ext uri="{FF2B5EF4-FFF2-40B4-BE49-F238E27FC236}">
                  <a16:creationId xmlns:a16="http://schemas.microsoft.com/office/drawing/2014/main" id="{102C4C70-94E3-4B71-BE86-E0DDF631802D}"/>
                </a:ext>
              </a:extLst>
            </p:cNvPr>
            <p:cNvGrpSpPr/>
            <p:nvPr/>
          </p:nvGrpSpPr>
          <p:grpSpPr>
            <a:xfrm>
              <a:off x="5785251" y="5279479"/>
              <a:ext cx="1484231" cy="650766"/>
              <a:chOff x="2228042" y="2599719"/>
              <a:chExt cx="903174" cy="396000"/>
            </a:xfrm>
          </p:grpSpPr>
          <p:pic>
            <p:nvPicPr>
              <p:cNvPr id="141" name="Picture 9" descr="Route-Table.png">
                <a:extLst>
                  <a:ext uri="{FF2B5EF4-FFF2-40B4-BE49-F238E27FC236}">
                    <a16:creationId xmlns:a16="http://schemas.microsoft.com/office/drawing/2014/main" id="{1CEEF786-E61E-444D-A6B6-48ADF021CC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8042" y="2617719"/>
                <a:ext cx="360000" cy="360000"/>
              </a:xfrm>
              <a:prstGeom prst="rect">
                <a:avLst/>
              </a:prstGeom>
            </p:spPr>
          </p:pic>
          <p:pic>
            <p:nvPicPr>
              <p:cNvPr id="142" name="Picture 2" descr="Resultado de imagen de aws nat gateway icon">
                <a:extLst>
                  <a:ext uri="{FF2B5EF4-FFF2-40B4-BE49-F238E27FC236}">
                    <a16:creationId xmlns:a16="http://schemas.microsoft.com/office/drawing/2014/main" id="{FECBF380-7B3D-4718-BEE5-63E4BCEB5DC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5216" y="2599719"/>
                <a:ext cx="396000" cy="39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upo 90">
              <a:extLst>
                <a:ext uri="{FF2B5EF4-FFF2-40B4-BE49-F238E27FC236}">
                  <a16:creationId xmlns:a16="http://schemas.microsoft.com/office/drawing/2014/main" id="{D6583C9C-56CF-44E2-A05C-6EA4DEA08747}"/>
                </a:ext>
              </a:extLst>
            </p:cNvPr>
            <p:cNvGrpSpPr/>
            <p:nvPr/>
          </p:nvGrpSpPr>
          <p:grpSpPr>
            <a:xfrm>
              <a:off x="9219334" y="5279479"/>
              <a:ext cx="1484231" cy="650766"/>
              <a:chOff x="2228042" y="2599719"/>
              <a:chExt cx="903174" cy="396000"/>
            </a:xfrm>
          </p:grpSpPr>
          <p:pic>
            <p:nvPicPr>
              <p:cNvPr id="139" name="Picture 9" descr="Route-Table.png">
                <a:extLst>
                  <a:ext uri="{FF2B5EF4-FFF2-40B4-BE49-F238E27FC236}">
                    <a16:creationId xmlns:a16="http://schemas.microsoft.com/office/drawing/2014/main" id="{3F5FFDE4-0335-4978-B686-D20E0544DE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8042" y="2617719"/>
                <a:ext cx="360000" cy="360000"/>
              </a:xfrm>
              <a:prstGeom prst="rect">
                <a:avLst/>
              </a:prstGeom>
            </p:spPr>
          </p:pic>
          <p:pic>
            <p:nvPicPr>
              <p:cNvPr id="140" name="Picture 2" descr="Resultado de imagen de aws nat gateway icon">
                <a:extLst>
                  <a:ext uri="{FF2B5EF4-FFF2-40B4-BE49-F238E27FC236}">
                    <a16:creationId xmlns:a16="http://schemas.microsoft.com/office/drawing/2014/main" id="{EAB1BFC8-9FDD-4AAF-B937-1B7A697DBF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5216" y="2599719"/>
                <a:ext cx="396000" cy="39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upo 91">
              <a:extLst>
                <a:ext uri="{FF2B5EF4-FFF2-40B4-BE49-F238E27FC236}">
                  <a16:creationId xmlns:a16="http://schemas.microsoft.com/office/drawing/2014/main" id="{AD7D2693-AF93-4D3A-A5C2-1FC0A8943DED}"/>
                </a:ext>
              </a:extLst>
            </p:cNvPr>
            <p:cNvGrpSpPr/>
            <p:nvPr/>
          </p:nvGrpSpPr>
          <p:grpSpPr>
            <a:xfrm>
              <a:off x="17656926" y="5279479"/>
              <a:ext cx="1484231" cy="650766"/>
              <a:chOff x="2228042" y="2599719"/>
              <a:chExt cx="903174" cy="396000"/>
            </a:xfrm>
          </p:grpSpPr>
          <p:pic>
            <p:nvPicPr>
              <p:cNvPr id="137" name="Picture 9" descr="Route-Table.png">
                <a:extLst>
                  <a:ext uri="{FF2B5EF4-FFF2-40B4-BE49-F238E27FC236}">
                    <a16:creationId xmlns:a16="http://schemas.microsoft.com/office/drawing/2014/main" id="{E7AE72CB-8393-48DB-8255-BBD6FD2547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8042" y="2617719"/>
                <a:ext cx="360000" cy="360000"/>
              </a:xfrm>
              <a:prstGeom prst="rect">
                <a:avLst/>
              </a:prstGeom>
            </p:spPr>
          </p:pic>
          <p:pic>
            <p:nvPicPr>
              <p:cNvPr id="138" name="Picture 2" descr="Resultado de imagen de aws nat gateway icon">
                <a:extLst>
                  <a:ext uri="{FF2B5EF4-FFF2-40B4-BE49-F238E27FC236}">
                    <a16:creationId xmlns:a16="http://schemas.microsoft.com/office/drawing/2014/main" id="{C8746430-2637-4C31-9478-500C0A57A1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5216" y="2599719"/>
                <a:ext cx="396000" cy="39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upo 5">
              <a:extLst>
                <a:ext uri="{FF2B5EF4-FFF2-40B4-BE49-F238E27FC236}">
                  <a16:creationId xmlns:a16="http://schemas.microsoft.com/office/drawing/2014/main" id="{EE9A9450-DF85-416D-888E-2E16E9C3655F}"/>
                </a:ext>
              </a:extLst>
            </p:cNvPr>
            <p:cNvGrpSpPr/>
            <p:nvPr/>
          </p:nvGrpSpPr>
          <p:grpSpPr>
            <a:xfrm>
              <a:off x="4830484" y="3570631"/>
              <a:ext cx="15219272" cy="3509927"/>
              <a:chOff x="4830484" y="3570631"/>
              <a:chExt cx="15219272" cy="3509927"/>
            </a:xfrm>
          </p:grpSpPr>
          <p:grpSp>
            <p:nvGrpSpPr>
              <p:cNvPr id="81" name="Grupo 80">
                <a:extLst>
                  <a:ext uri="{FF2B5EF4-FFF2-40B4-BE49-F238E27FC236}">
                    <a16:creationId xmlns:a16="http://schemas.microsoft.com/office/drawing/2014/main" id="{0B84BAF5-F1EE-4C18-841E-1167A333B81C}"/>
                  </a:ext>
                </a:extLst>
              </p:cNvPr>
              <p:cNvGrpSpPr/>
              <p:nvPr/>
            </p:nvGrpSpPr>
            <p:grpSpPr>
              <a:xfrm>
                <a:off x="5097734" y="3702422"/>
                <a:ext cx="2880134" cy="3115695"/>
                <a:chOff x="1779045" y="1640059"/>
                <a:chExt cx="1752600" cy="1895942"/>
              </a:xfrm>
            </p:grpSpPr>
            <p:grpSp>
              <p:nvGrpSpPr>
                <p:cNvPr id="161" name="Group 20">
                  <a:extLst>
                    <a:ext uri="{FF2B5EF4-FFF2-40B4-BE49-F238E27FC236}">
                      <a16:creationId xmlns:a16="http://schemas.microsoft.com/office/drawing/2014/main" id="{C9A3EB26-E0B8-4A30-A29A-24BE5CC0ADDD}"/>
                    </a:ext>
                  </a:extLst>
                </p:cNvPr>
                <p:cNvGrpSpPr/>
                <p:nvPr/>
              </p:nvGrpSpPr>
              <p:grpSpPr>
                <a:xfrm>
                  <a:off x="1779045" y="1802451"/>
                  <a:ext cx="1752600" cy="1733550"/>
                  <a:chOff x="4629150" y="2824163"/>
                  <a:chExt cx="1752600" cy="1733550"/>
                </a:xfrm>
              </p:grpSpPr>
              <p:sp>
                <p:nvSpPr>
                  <p:cNvPr id="163" name="Rounded Rectangle 21">
                    <a:extLst>
                      <a:ext uri="{FF2B5EF4-FFF2-40B4-BE49-F238E27FC236}">
                        <a16:creationId xmlns:a16="http://schemas.microsoft.com/office/drawing/2014/main" id="{4485C7DD-2B2C-450D-BF80-B990B406CECD}"/>
                      </a:ext>
                    </a:extLst>
                  </p:cNvPr>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64" name="TextBox 37">
                    <a:extLst>
                      <a:ext uri="{FF2B5EF4-FFF2-40B4-BE49-F238E27FC236}">
                        <a16:creationId xmlns:a16="http://schemas.microsoft.com/office/drawing/2014/main" id="{EBB79400-9184-4496-BB05-DA018A13AC74}"/>
                      </a:ext>
                    </a:extLst>
                  </p:cNvPr>
                  <p:cNvSpPr txBox="1">
                    <a:spLocks noChangeArrowheads="1"/>
                  </p:cNvSpPr>
                  <p:nvPr/>
                </p:nvSpPr>
                <p:spPr bwMode="auto">
                  <a:xfrm>
                    <a:off x="4721225" y="4049963"/>
                    <a:ext cx="1555750" cy="505673"/>
                  </a:xfrm>
                  <a:prstGeom prst="rect">
                    <a:avLst/>
                  </a:prstGeom>
                  <a:noFill/>
                  <a:ln w="9525">
                    <a:noFill/>
                    <a:miter lim="800000"/>
                    <a:headEnd/>
                    <a:tailEnd/>
                  </a:ln>
                </p:spPr>
                <p:txBody>
                  <a:bodyPr>
                    <a:spAutoFit/>
                  </a:bodyPr>
                  <a:lstStyle/>
                  <a:p>
                    <a:pPr algn="ctr"/>
                    <a:r>
                      <a:rPr lang="en-US" sz="2400" dirty="0">
                        <a:solidFill>
                          <a:srgbClr val="4F616E"/>
                        </a:solidFill>
                        <a:latin typeface="Arial" panose="020B0604020202020204" pitchFamily="34" charset="0"/>
                        <a:cs typeface="Arial" panose="020B0604020202020204" pitchFamily="34" charset="0"/>
                      </a:rPr>
                      <a:t>Subnet 1</a:t>
                    </a:r>
                  </a:p>
                  <a:p>
                    <a:pPr algn="ctr"/>
                    <a:r>
                      <a:rPr lang="en-US" sz="2400" dirty="0">
                        <a:solidFill>
                          <a:srgbClr val="4F616E"/>
                        </a:solidFill>
                        <a:latin typeface="Arial" panose="020B0604020202020204" pitchFamily="34" charset="0"/>
                        <a:cs typeface="Arial" panose="020B0604020202020204" pitchFamily="34" charset="0"/>
                      </a:rPr>
                      <a:t>10.1.10.0/24</a:t>
                    </a:r>
                  </a:p>
                </p:txBody>
              </p:sp>
            </p:grpSp>
            <p:pic>
              <p:nvPicPr>
                <p:cNvPr id="162" name="Picture 35">
                  <a:extLst>
                    <a:ext uri="{FF2B5EF4-FFF2-40B4-BE49-F238E27FC236}">
                      <a16:creationId xmlns:a16="http://schemas.microsoft.com/office/drawing/2014/main" id="{3EB185F2-6526-421E-A8C9-72A08352F76C}"/>
                    </a:ext>
                  </a:extLst>
                </p:cNvPr>
                <p:cNvPicPr>
                  <a:picLocks noChangeAspect="1"/>
                </p:cNvPicPr>
                <p:nvPr/>
              </p:nvPicPr>
              <p:blipFill>
                <a:blip r:embed="rId9"/>
                <a:stretch>
                  <a:fillRect/>
                </a:stretch>
              </p:blipFill>
              <p:spPr>
                <a:xfrm>
                  <a:off x="1958433" y="1640059"/>
                  <a:ext cx="215900" cy="241300"/>
                </a:xfrm>
                <a:prstGeom prst="rect">
                  <a:avLst/>
                </a:prstGeom>
              </p:spPr>
            </p:pic>
          </p:grpSp>
          <p:grpSp>
            <p:nvGrpSpPr>
              <p:cNvPr id="82" name="Grupo 81">
                <a:extLst>
                  <a:ext uri="{FF2B5EF4-FFF2-40B4-BE49-F238E27FC236}">
                    <a16:creationId xmlns:a16="http://schemas.microsoft.com/office/drawing/2014/main" id="{31E35738-B61C-4951-B703-6721046211D7}"/>
                  </a:ext>
                </a:extLst>
              </p:cNvPr>
              <p:cNvGrpSpPr/>
              <p:nvPr/>
            </p:nvGrpSpPr>
            <p:grpSpPr>
              <a:xfrm>
                <a:off x="8492981" y="3702422"/>
                <a:ext cx="2880134" cy="3115695"/>
                <a:chOff x="1779045" y="1640059"/>
                <a:chExt cx="1752600" cy="1895942"/>
              </a:xfrm>
            </p:grpSpPr>
            <p:grpSp>
              <p:nvGrpSpPr>
                <p:cNvPr id="157" name="Group 20">
                  <a:extLst>
                    <a:ext uri="{FF2B5EF4-FFF2-40B4-BE49-F238E27FC236}">
                      <a16:creationId xmlns:a16="http://schemas.microsoft.com/office/drawing/2014/main" id="{6B630DEB-9D5F-4BE1-BC69-A364033FD057}"/>
                    </a:ext>
                  </a:extLst>
                </p:cNvPr>
                <p:cNvGrpSpPr/>
                <p:nvPr/>
              </p:nvGrpSpPr>
              <p:grpSpPr>
                <a:xfrm>
                  <a:off x="1779045" y="1802451"/>
                  <a:ext cx="1752600" cy="1733550"/>
                  <a:chOff x="4629150" y="2824163"/>
                  <a:chExt cx="1752600" cy="1733550"/>
                </a:xfrm>
              </p:grpSpPr>
              <p:sp>
                <p:nvSpPr>
                  <p:cNvPr id="159" name="Rounded Rectangle 21">
                    <a:extLst>
                      <a:ext uri="{FF2B5EF4-FFF2-40B4-BE49-F238E27FC236}">
                        <a16:creationId xmlns:a16="http://schemas.microsoft.com/office/drawing/2014/main" id="{49728AEA-2821-46D2-98B9-C5C6971BFA2A}"/>
                      </a:ext>
                    </a:extLst>
                  </p:cNvPr>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60" name="TextBox 37">
                    <a:extLst>
                      <a:ext uri="{FF2B5EF4-FFF2-40B4-BE49-F238E27FC236}">
                        <a16:creationId xmlns:a16="http://schemas.microsoft.com/office/drawing/2014/main" id="{861C5840-E5AF-4010-B733-ED3C7665C463}"/>
                      </a:ext>
                    </a:extLst>
                  </p:cNvPr>
                  <p:cNvSpPr txBox="1">
                    <a:spLocks noChangeArrowheads="1"/>
                  </p:cNvSpPr>
                  <p:nvPr/>
                </p:nvSpPr>
                <p:spPr bwMode="auto">
                  <a:xfrm>
                    <a:off x="4721225" y="4049960"/>
                    <a:ext cx="1555750" cy="505673"/>
                  </a:xfrm>
                  <a:prstGeom prst="rect">
                    <a:avLst/>
                  </a:prstGeom>
                  <a:noFill/>
                  <a:ln w="9525">
                    <a:noFill/>
                    <a:miter lim="800000"/>
                    <a:headEnd/>
                    <a:tailEnd/>
                  </a:ln>
                </p:spPr>
                <p:txBody>
                  <a:bodyPr>
                    <a:spAutoFit/>
                  </a:bodyPr>
                  <a:lstStyle/>
                  <a:p>
                    <a:pPr algn="ctr"/>
                    <a:r>
                      <a:rPr lang="en-US" sz="2400" dirty="0">
                        <a:solidFill>
                          <a:srgbClr val="4F616E"/>
                        </a:solidFill>
                        <a:latin typeface="Arial" panose="020B0604020202020204" pitchFamily="34" charset="0"/>
                        <a:cs typeface="Arial" panose="020B0604020202020204" pitchFamily="34" charset="0"/>
                      </a:rPr>
                      <a:t>Subnet 2</a:t>
                    </a:r>
                  </a:p>
                  <a:p>
                    <a:r>
                      <a:rPr lang="en-US" sz="2400" dirty="0">
                        <a:solidFill>
                          <a:srgbClr val="4F616E"/>
                        </a:solidFill>
                        <a:latin typeface="Arial" panose="020B0604020202020204" pitchFamily="34" charset="0"/>
                        <a:cs typeface="Arial" panose="020B0604020202020204" pitchFamily="34" charset="0"/>
                      </a:rPr>
                      <a:t>10.1.20.0/24</a:t>
                    </a:r>
                  </a:p>
                </p:txBody>
              </p:sp>
            </p:grpSp>
            <p:pic>
              <p:nvPicPr>
                <p:cNvPr id="158" name="Picture 35">
                  <a:extLst>
                    <a:ext uri="{FF2B5EF4-FFF2-40B4-BE49-F238E27FC236}">
                      <a16:creationId xmlns:a16="http://schemas.microsoft.com/office/drawing/2014/main" id="{FCA3967C-D8D7-4B82-B37F-E98A9C464EB3}"/>
                    </a:ext>
                  </a:extLst>
                </p:cNvPr>
                <p:cNvPicPr>
                  <a:picLocks noChangeAspect="1"/>
                </p:cNvPicPr>
                <p:nvPr/>
              </p:nvPicPr>
              <p:blipFill>
                <a:blip r:embed="rId9"/>
                <a:stretch>
                  <a:fillRect/>
                </a:stretch>
              </p:blipFill>
              <p:spPr>
                <a:xfrm>
                  <a:off x="1958433" y="1640059"/>
                  <a:ext cx="215900" cy="241300"/>
                </a:xfrm>
                <a:prstGeom prst="rect">
                  <a:avLst/>
                </a:prstGeom>
              </p:spPr>
            </p:pic>
          </p:grpSp>
          <p:grpSp>
            <p:nvGrpSpPr>
              <p:cNvPr id="83" name="Grupo 82">
                <a:extLst>
                  <a:ext uri="{FF2B5EF4-FFF2-40B4-BE49-F238E27FC236}">
                    <a16:creationId xmlns:a16="http://schemas.microsoft.com/office/drawing/2014/main" id="{C6E0D3D3-AE4C-423B-81B9-BBD4B0EEC6B6}"/>
                  </a:ext>
                </a:extLst>
              </p:cNvPr>
              <p:cNvGrpSpPr/>
              <p:nvPr/>
            </p:nvGrpSpPr>
            <p:grpSpPr>
              <a:xfrm>
                <a:off x="16917157" y="3702422"/>
                <a:ext cx="2880134" cy="3115695"/>
                <a:chOff x="1779045" y="1640059"/>
                <a:chExt cx="1752600" cy="1895942"/>
              </a:xfrm>
            </p:grpSpPr>
            <p:grpSp>
              <p:nvGrpSpPr>
                <p:cNvPr id="153" name="Group 20">
                  <a:extLst>
                    <a:ext uri="{FF2B5EF4-FFF2-40B4-BE49-F238E27FC236}">
                      <a16:creationId xmlns:a16="http://schemas.microsoft.com/office/drawing/2014/main" id="{E9D5B74E-C0B3-4847-9852-562010D39B3B}"/>
                    </a:ext>
                  </a:extLst>
                </p:cNvPr>
                <p:cNvGrpSpPr/>
                <p:nvPr/>
              </p:nvGrpSpPr>
              <p:grpSpPr>
                <a:xfrm>
                  <a:off x="1779045" y="1802451"/>
                  <a:ext cx="1752600" cy="1733550"/>
                  <a:chOff x="4629150" y="2824163"/>
                  <a:chExt cx="1752600" cy="1733550"/>
                </a:xfrm>
              </p:grpSpPr>
              <p:sp>
                <p:nvSpPr>
                  <p:cNvPr id="155" name="Rounded Rectangle 21">
                    <a:extLst>
                      <a:ext uri="{FF2B5EF4-FFF2-40B4-BE49-F238E27FC236}">
                        <a16:creationId xmlns:a16="http://schemas.microsoft.com/office/drawing/2014/main" id="{BBF981E9-7358-4F93-9E4B-8E7336FC2645}"/>
                      </a:ext>
                    </a:extLst>
                  </p:cNvPr>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56" name="TextBox 37">
                    <a:extLst>
                      <a:ext uri="{FF2B5EF4-FFF2-40B4-BE49-F238E27FC236}">
                        <a16:creationId xmlns:a16="http://schemas.microsoft.com/office/drawing/2014/main" id="{EE9583FA-3CE7-4109-8F2A-CF576647EE42}"/>
                      </a:ext>
                    </a:extLst>
                  </p:cNvPr>
                  <p:cNvSpPr txBox="1">
                    <a:spLocks noChangeArrowheads="1"/>
                  </p:cNvSpPr>
                  <p:nvPr/>
                </p:nvSpPr>
                <p:spPr bwMode="auto">
                  <a:xfrm>
                    <a:off x="4721225" y="4274359"/>
                    <a:ext cx="1555750" cy="280929"/>
                  </a:xfrm>
                  <a:prstGeom prst="rect">
                    <a:avLst/>
                  </a:prstGeom>
                  <a:noFill/>
                  <a:ln w="9525">
                    <a:noFill/>
                    <a:miter lim="800000"/>
                    <a:headEnd/>
                    <a:tailEnd/>
                  </a:ln>
                </p:spPr>
                <p:txBody>
                  <a:bodyPr>
                    <a:spAutoFit/>
                  </a:bodyPr>
                  <a:lstStyle/>
                  <a:p>
                    <a:r>
                      <a:rPr lang="en-US" sz="2400" dirty="0">
                        <a:solidFill>
                          <a:srgbClr val="4F616E"/>
                        </a:solidFill>
                        <a:latin typeface="Arial" panose="020B0604020202020204" pitchFamily="34" charset="0"/>
                        <a:cs typeface="Arial" panose="020B0604020202020204" pitchFamily="34" charset="0"/>
                      </a:rPr>
                      <a:t>Subnet N</a:t>
                    </a:r>
                  </a:p>
                </p:txBody>
              </p:sp>
            </p:grpSp>
            <p:pic>
              <p:nvPicPr>
                <p:cNvPr id="154" name="Picture 35">
                  <a:extLst>
                    <a:ext uri="{FF2B5EF4-FFF2-40B4-BE49-F238E27FC236}">
                      <a16:creationId xmlns:a16="http://schemas.microsoft.com/office/drawing/2014/main" id="{594DD75B-77BF-4C62-AF1A-D8FC2B283534}"/>
                    </a:ext>
                  </a:extLst>
                </p:cNvPr>
                <p:cNvPicPr>
                  <a:picLocks noChangeAspect="1"/>
                </p:cNvPicPr>
                <p:nvPr/>
              </p:nvPicPr>
              <p:blipFill>
                <a:blip r:embed="rId9"/>
                <a:stretch>
                  <a:fillRect/>
                </a:stretch>
              </p:blipFill>
              <p:spPr>
                <a:xfrm>
                  <a:off x="1958433" y="1640059"/>
                  <a:ext cx="215900" cy="241300"/>
                </a:xfrm>
                <a:prstGeom prst="rect">
                  <a:avLst/>
                </a:prstGeom>
              </p:spPr>
            </p:pic>
          </p:grpSp>
          <p:cxnSp>
            <p:nvCxnSpPr>
              <p:cNvPr id="84" name="Conector recto 83">
                <a:extLst>
                  <a:ext uri="{FF2B5EF4-FFF2-40B4-BE49-F238E27FC236}">
                    <a16:creationId xmlns:a16="http://schemas.microsoft.com/office/drawing/2014/main" id="{BD1B8AC1-47BC-46B0-AE88-572E98328D1A}"/>
                  </a:ext>
                </a:extLst>
              </p:cNvPr>
              <p:cNvCxnSpPr/>
              <p:nvPr/>
            </p:nvCxnSpPr>
            <p:spPr>
              <a:xfrm>
                <a:off x="11910248" y="5260270"/>
                <a:ext cx="427324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93" name="Grupo 92">
                <a:extLst>
                  <a:ext uri="{FF2B5EF4-FFF2-40B4-BE49-F238E27FC236}">
                    <a16:creationId xmlns:a16="http://schemas.microsoft.com/office/drawing/2014/main" id="{C368EA90-C03B-45AA-BF58-E908CC5485DC}"/>
                  </a:ext>
                </a:extLst>
              </p:cNvPr>
              <p:cNvGrpSpPr/>
              <p:nvPr/>
            </p:nvGrpSpPr>
            <p:grpSpPr>
              <a:xfrm>
                <a:off x="4830484" y="3570631"/>
                <a:ext cx="15219272" cy="3509927"/>
                <a:chOff x="1785352" y="4395881"/>
                <a:chExt cx="9261129" cy="2135837"/>
              </a:xfrm>
            </p:grpSpPr>
            <p:sp>
              <p:nvSpPr>
                <p:cNvPr id="135" name="Rounded Rectangle 6">
                  <a:extLst>
                    <a:ext uri="{FF2B5EF4-FFF2-40B4-BE49-F238E27FC236}">
                      <a16:creationId xmlns:a16="http://schemas.microsoft.com/office/drawing/2014/main" id="{0AE8CAD3-0904-45BC-8A8B-1AA214053D30}"/>
                    </a:ext>
                  </a:extLst>
                </p:cNvPr>
                <p:cNvSpPr/>
                <p:nvPr/>
              </p:nvSpPr>
              <p:spPr>
                <a:xfrm>
                  <a:off x="1785352" y="4395881"/>
                  <a:ext cx="9261129" cy="21358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36" name="TextBox 32">
                  <a:extLst>
                    <a:ext uri="{FF2B5EF4-FFF2-40B4-BE49-F238E27FC236}">
                      <a16:creationId xmlns:a16="http://schemas.microsoft.com/office/drawing/2014/main" id="{ACFF1708-5869-48C3-AF35-C2C7B6695999}"/>
                    </a:ext>
                  </a:extLst>
                </p:cNvPr>
                <p:cNvSpPr txBox="1">
                  <a:spLocks noChangeArrowheads="1"/>
                </p:cNvSpPr>
                <p:nvPr/>
              </p:nvSpPr>
              <p:spPr bwMode="auto">
                <a:xfrm>
                  <a:off x="6610650" y="6024247"/>
                  <a:ext cx="1557338" cy="505673"/>
                </a:xfrm>
                <a:prstGeom prst="rect">
                  <a:avLst/>
                </a:prstGeom>
                <a:noFill/>
                <a:ln w="9525">
                  <a:noFill/>
                  <a:miter lim="800000"/>
                  <a:headEnd/>
                  <a:tailEnd/>
                </a:ln>
              </p:spPr>
              <p:txBody>
                <a:bodyPr>
                  <a:spAutoFit/>
                </a:bodyPr>
                <a:lstStyle/>
                <a:p>
                  <a:pPr algn="ctr"/>
                  <a:r>
                    <a:rPr lang="en-US" sz="2400" b="1" dirty="0">
                      <a:solidFill>
                        <a:srgbClr val="F7981F"/>
                      </a:solidFill>
                      <a:latin typeface="Arial" panose="020B0604020202020204" pitchFamily="34" charset="0"/>
                      <a:ea typeface="Verdana" pitchFamily="34" charset="0"/>
                      <a:cs typeface="Arial" panose="020B0604020202020204" pitchFamily="34" charset="0"/>
                    </a:rPr>
                    <a:t>Availability Zone 1</a:t>
                  </a:r>
                </a:p>
              </p:txBody>
            </p:sp>
          </p:grpSp>
        </p:grpSp>
      </p:grpSp>
      <p:grpSp>
        <p:nvGrpSpPr>
          <p:cNvPr id="8" name="Grupo 7">
            <a:extLst>
              <a:ext uri="{FF2B5EF4-FFF2-40B4-BE49-F238E27FC236}">
                <a16:creationId xmlns:a16="http://schemas.microsoft.com/office/drawing/2014/main" id="{0F169BE1-F1CC-405D-BBC5-D772A2C57CC8}"/>
              </a:ext>
            </a:extLst>
          </p:cNvPr>
          <p:cNvGrpSpPr/>
          <p:nvPr/>
        </p:nvGrpSpPr>
        <p:grpSpPr>
          <a:xfrm>
            <a:off x="4830484" y="7399032"/>
            <a:ext cx="15219272" cy="3509927"/>
            <a:chOff x="4784947" y="7399032"/>
            <a:chExt cx="15219272" cy="3509927"/>
          </a:xfrm>
        </p:grpSpPr>
        <p:grpSp>
          <p:nvGrpSpPr>
            <p:cNvPr id="94" name="Grupo 93">
              <a:extLst>
                <a:ext uri="{FF2B5EF4-FFF2-40B4-BE49-F238E27FC236}">
                  <a16:creationId xmlns:a16="http://schemas.microsoft.com/office/drawing/2014/main" id="{7E578ACB-14EE-46D7-96C7-FCB4BD653F1D}"/>
                </a:ext>
              </a:extLst>
            </p:cNvPr>
            <p:cNvGrpSpPr/>
            <p:nvPr/>
          </p:nvGrpSpPr>
          <p:grpSpPr>
            <a:xfrm>
              <a:off x="5052197" y="7530824"/>
              <a:ext cx="2880134" cy="3115695"/>
              <a:chOff x="1779045" y="1640059"/>
              <a:chExt cx="1752600" cy="1895942"/>
            </a:xfrm>
          </p:grpSpPr>
          <p:grpSp>
            <p:nvGrpSpPr>
              <p:cNvPr id="131" name="Group 20">
                <a:extLst>
                  <a:ext uri="{FF2B5EF4-FFF2-40B4-BE49-F238E27FC236}">
                    <a16:creationId xmlns:a16="http://schemas.microsoft.com/office/drawing/2014/main" id="{215C72B5-0A58-4C3A-A9D2-C225C6DF7B74}"/>
                  </a:ext>
                </a:extLst>
              </p:cNvPr>
              <p:cNvGrpSpPr/>
              <p:nvPr/>
            </p:nvGrpSpPr>
            <p:grpSpPr>
              <a:xfrm>
                <a:off x="1779045" y="1802451"/>
                <a:ext cx="1752600" cy="1733550"/>
                <a:chOff x="4629150" y="2824163"/>
                <a:chExt cx="1752600" cy="1733550"/>
              </a:xfrm>
            </p:grpSpPr>
            <p:sp>
              <p:nvSpPr>
                <p:cNvPr id="133" name="Rounded Rectangle 21">
                  <a:extLst>
                    <a:ext uri="{FF2B5EF4-FFF2-40B4-BE49-F238E27FC236}">
                      <a16:creationId xmlns:a16="http://schemas.microsoft.com/office/drawing/2014/main" id="{14607E0B-B851-4455-84FA-700646A4F938}"/>
                    </a:ext>
                  </a:extLst>
                </p:cNvPr>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34" name="TextBox 37">
                  <a:extLst>
                    <a:ext uri="{FF2B5EF4-FFF2-40B4-BE49-F238E27FC236}">
                      <a16:creationId xmlns:a16="http://schemas.microsoft.com/office/drawing/2014/main" id="{63A38818-CA1D-4AA1-9BF7-75243CA3FB73}"/>
                    </a:ext>
                  </a:extLst>
                </p:cNvPr>
                <p:cNvSpPr txBox="1">
                  <a:spLocks noChangeArrowheads="1"/>
                </p:cNvSpPr>
                <p:nvPr/>
              </p:nvSpPr>
              <p:spPr bwMode="auto">
                <a:xfrm>
                  <a:off x="4721225" y="4049964"/>
                  <a:ext cx="1555750" cy="505673"/>
                </a:xfrm>
                <a:prstGeom prst="rect">
                  <a:avLst/>
                </a:prstGeom>
                <a:noFill/>
                <a:ln w="9525">
                  <a:noFill/>
                  <a:miter lim="800000"/>
                  <a:headEnd/>
                  <a:tailEnd/>
                </a:ln>
              </p:spPr>
              <p:txBody>
                <a:bodyPr>
                  <a:spAutoFit/>
                </a:bodyPr>
                <a:lstStyle/>
                <a:p>
                  <a:pPr algn="ctr"/>
                  <a:r>
                    <a:rPr lang="en-US" sz="2400" dirty="0">
                      <a:solidFill>
                        <a:srgbClr val="4F616E"/>
                      </a:solidFill>
                      <a:latin typeface="Arial" panose="020B0604020202020204" pitchFamily="34" charset="0"/>
                      <a:cs typeface="Arial" panose="020B0604020202020204" pitchFamily="34" charset="0"/>
                    </a:rPr>
                    <a:t>Subnet 1</a:t>
                  </a:r>
                </a:p>
                <a:p>
                  <a:pPr algn="ctr"/>
                  <a:r>
                    <a:rPr lang="en-US" sz="2400" dirty="0">
                      <a:solidFill>
                        <a:srgbClr val="4F616E"/>
                      </a:solidFill>
                      <a:latin typeface="Arial" panose="020B0604020202020204" pitchFamily="34" charset="0"/>
                      <a:cs typeface="Arial" panose="020B0604020202020204" pitchFamily="34" charset="0"/>
                    </a:rPr>
                    <a:t>10.1.10.0/24</a:t>
                  </a:r>
                </a:p>
              </p:txBody>
            </p:sp>
          </p:grpSp>
          <p:pic>
            <p:nvPicPr>
              <p:cNvPr id="132" name="Picture 35">
                <a:extLst>
                  <a:ext uri="{FF2B5EF4-FFF2-40B4-BE49-F238E27FC236}">
                    <a16:creationId xmlns:a16="http://schemas.microsoft.com/office/drawing/2014/main" id="{C5A2F6B1-FCD3-4DB1-8C5D-F65D84E0BFA4}"/>
                  </a:ext>
                </a:extLst>
              </p:cNvPr>
              <p:cNvPicPr>
                <a:picLocks noChangeAspect="1"/>
              </p:cNvPicPr>
              <p:nvPr/>
            </p:nvPicPr>
            <p:blipFill>
              <a:blip r:embed="rId9"/>
              <a:stretch>
                <a:fillRect/>
              </a:stretch>
            </p:blipFill>
            <p:spPr>
              <a:xfrm>
                <a:off x="1958433" y="1640059"/>
                <a:ext cx="215900" cy="241300"/>
              </a:xfrm>
              <a:prstGeom prst="rect">
                <a:avLst/>
              </a:prstGeom>
            </p:spPr>
          </p:pic>
        </p:grpSp>
        <p:grpSp>
          <p:nvGrpSpPr>
            <p:cNvPr id="95" name="Grupo 94">
              <a:extLst>
                <a:ext uri="{FF2B5EF4-FFF2-40B4-BE49-F238E27FC236}">
                  <a16:creationId xmlns:a16="http://schemas.microsoft.com/office/drawing/2014/main" id="{45314B08-A127-4F21-9160-E92DEF3D32C4}"/>
                </a:ext>
              </a:extLst>
            </p:cNvPr>
            <p:cNvGrpSpPr/>
            <p:nvPr/>
          </p:nvGrpSpPr>
          <p:grpSpPr>
            <a:xfrm>
              <a:off x="8447444" y="7530824"/>
              <a:ext cx="2880134" cy="3115695"/>
              <a:chOff x="1779045" y="1640059"/>
              <a:chExt cx="1752600" cy="1895942"/>
            </a:xfrm>
          </p:grpSpPr>
          <p:grpSp>
            <p:nvGrpSpPr>
              <p:cNvPr id="127" name="Group 20">
                <a:extLst>
                  <a:ext uri="{FF2B5EF4-FFF2-40B4-BE49-F238E27FC236}">
                    <a16:creationId xmlns:a16="http://schemas.microsoft.com/office/drawing/2014/main" id="{0493673F-C2A3-4344-A741-32335C2C4651}"/>
                  </a:ext>
                </a:extLst>
              </p:cNvPr>
              <p:cNvGrpSpPr/>
              <p:nvPr/>
            </p:nvGrpSpPr>
            <p:grpSpPr>
              <a:xfrm>
                <a:off x="1779045" y="1802451"/>
                <a:ext cx="1752600" cy="1733550"/>
                <a:chOff x="4629150" y="2824163"/>
                <a:chExt cx="1752600" cy="1733550"/>
              </a:xfrm>
            </p:grpSpPr>
            <p:sp>
              <p:nvSpPr>
                <p:cNvPr id="129" name="Rounded Rectangle 21">
                  <a:extLst>
                    <a:ext uri="{FF2B5EF4-FFF2-40B4-BE49-F238E27FC236}">
                      <a16:creationId xmlns:a16="http://schemas.microsoft.com/office/drawing/2014/main" id="{3FA0DC12-F269-408C-98F0-E14B6A873C12}"/>
                    </a:ext>
                  </a:extLst>
                </p:cNvPr>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30" name="TextBox 37">
                  <a:extLst>
                    <a:ext uri="{FF2B5EF4-FFF2-40B4-BE49-F238E27FC236}">
                      <a16:creationId xmlns:a16="http://schemas.microsoft.com/office/drawing/2014/main" id="{E035EC49-9A81-4D0B-A6F1-1C087D361870}"/>
                    </a:ext>
                  </a:extLst>
                </p:cNvPr>
                <p:cNvSpPr txBox="1">
                  <a:spLocks noChangeArrowheads="1"/>
                </p:cNvSpPr>
                <p:nvPr/>
              </p:nvSpPr>
              <p:spPr bwMode="auto">
                <a:xfrm>
                  <a:off x="4721225" y="4049964"/>
                  <a:ext cx="1555750" cy="505673"/>
                </a:xfrm>
                <a:prstGeom prst="rect">
                  <a:avLst/>
                </a:prstGeom>
                <a:noFill/>
                <a:ln w="9525">
                  <a:noFill/>
                  <a:miter lim="800000"/>
                  <a:headEnd/>
                  <a:tailEnd/>
                </a:ln>
              </p:spPr>
              <p:txBody>
                <a:bodyPr>
                  <a:spAutoFit/>
                </a:bodyPr>
                <a:lstStyle/>
                <a:p>
                  <a:pPr algn="ctr"/>
                  <a:r>
                    <a:rPr lang="en-US" sz="2400" dirty="0">
                      <a:solidFill>
                        <a:srgbClr val="4F616E"/>
                      </a:solidFill>
                      <a:latin typeface="Arial" panose="020B0604020202020204" pitchFamily="34" charset="0"/>
                      <a:cs typeface="Arial" panose="020B0604020202020204" pitchFamily="34" charset="0"/>
                    </a:rPr>
                    <a:t>Subnet 2</a:t>
                  </a:r>
                </a:p>
                <a:p>
                  <a:pPr algn="ctr"/>
                  <a:r>
                    <a:rPr lang="en-US" sz="2400" dirty="0">
                      <a:solidFill>
                        <a:srgbClr val="4F616E"/>
                      </a:solidFill>
                      <a:latin typeface="Arial" panose="020B0604020202020204" pitchFamily="34" charset="0"/>
                      <a:cs typeface="Arial" panose="020B0604020202020204" pitchFamily="34" charset="0"/>
                    </a:rPr>
                    <a:t>10.1.20.0/24</a:t>
                  </a:r>
                </a:p>
              </p:txBody>
            </p:sp>
          </p:grpSp>
          <p:pic>
            <p:nvPicPr>
              <p:cNvPr id="128" name="Picture 35">
                <a:extLst>
                  <a:ext uri="{FF2B5EF4-FFF2-40B4-BE49-F238E27FC236}">
                    <a16:creationId xmlns:a16="http://schemas.microsoft.com/office/drawing/2014/main" id="{01AE2357-5C88-494B-A615-B8B7F1DC162E}"/>
                  </a:ext>
                </a:extLst>
              </p:cNvPr>
              <p:cNvPicPr>
                <a:picLocks noChangeAspect="1"/>
              </p:cNvPicPr>
              <p:nvPr/>
            </p:nvPicPr>
            <p:blipFill>
              <a:blip r:embed="rId9"/>
              <a:stretch>
                <a:fillRect/>
              </a:stretch>
            </p:blipFill>
            <p:spPr>
              <a:xfrm>
                <a:off x="1958433" y="1640059"/>
                <a:ext cx="215900" cy="241300"/>
              </a:xfrm>
              <a:prstGeom prst="rect">
                <a:avLst/>
              </a:prstGeom>
            </p:spPr>
          </p:pic>
        </p:grpSp>
        <p:grpSp>
          <p:nvGrpSpPr>
            <p:cNvPr id="96" name="Grupo 95">
              <a:extLst>
                <a:ext uri="{FF2B5EF4-FFF2-40B4-BE49-F238E27FC236}">
                  <a16:creationId xmlns:a16="http://schemas.microsoft.com/office/drawing/2014/main" id="{9A493153-6D55-4F44-97AB-DE8FBF203EB1}"/>
                </a:ext>
              </a:extLst>
            </p:cNvPr>
            <p:cNvGrpSpPr/>
            <p:nvPr/>
          </p:nvGrpSpPr>
          <p:grpSpPr>
            <a:xfrm>
              <a:off x="16871620" y="7530824"/>
              <a:ext cx="2880134" cy="3115695"/>
              <a:chOff x="1779045" y="1640059"/>
              <a:chExt cx="1752600" cy="1895942"/>
            </a:xfrm>
          </p:grpSpPr>
          <p:grpSp>
            <p:nvGrpSpPr>
              <p:cNvPr id="123" name="Group 20">
                <a:extLst>
                  <a:ext uri="{FF2B5EF4-FFF2-40B4-BE49-F238E27FC236}">
                    <a16:creationId xmlns:a16="http://schemas.microsoft.com/office/drawing/2014/main" id="{6CCE2E6E-1BC8-4405-9F8B-DEBCA61A73CA}"/>
                  </a:ext>
                </a:extLst>
              </p:cNvPr>
              <p:cNvGrpSpPr/>
              <p:nvPr/>
            </p:nvGrpSpPr>
            <p:grpSpPr>
              <a:xfrm>
                <a:off x="1779045" y="1802451"/>
                <a:ext cx="1752600" cy="1733550"/>
                <a:chOff x="4629150" y="2824163"/>
                <a:chExt cx="1752600" cy="1733550"/>
              </a:xfrm>
            </p:grpSpPr>
            <p:sp>
              <p:nvSpPr>
                <p:cNvPr id="125" name="Rounded Rectangle 21">
                  <a:extLst>
                    <a:ext uri="{FF2B5EF4-FFF2-40B4-BE49-F238E27FC236}">
                      <a16:creationId xmlns:a16="http://schemas.microsoft.com/office/drawing/2014/main" id="{64F96B29-F7D2-4FEF-9C02-FFE7CA94D621}"/>
                    </a:ext>
                  </a:extLst>
                </p:cNvPr>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6" name="TextBox 37">
                  <a:extLst>
                    <a:ext uri="{FF2B5EF4-FFF2-40B4-BE49-F238E27FC236}">
                      <a16:creationId xmlns:a16="http://schemas.microsoft.com/office/drawing/2014/main" id="{BCEA2CC9-44A4-49A8-8FB8-B7178201D448}"/>
                    </a:ext>
                  </a:extLst>
                </p:cNvPr>
                <p:cNvSpPr txBox="1">
                  <a:spLocks noChangeArrowheads="1"/>
                </p:cNvSpPr>
                <p:nvPr/>
              </p:nvSpPr>
              <p:spPr bwMode="auto">
                <a:xfrm>
                  <a:off x="4721225" y="4274359"/>
                  <a:ext cx="1555750" cy="280929"/>
                </a:xfrm>
                <a:prstGeom prst="rect">
                  <a:avLst/>
                </a:prstGeom>
                <a:noFill/>
                <a:ln w="9525">
                  <a:noFill/>
                  <a:miter lim="800000"/>
                  <a:headEnd/>
                  <a:tailEnd/>
                </a:ln>
              </p:spPr>
              <p:txBody>
                <a:bodyPr>
                  <a:spAutoFit/>
                </a:bodyPr>
                <a:lstStyle/>
                <a:p>
                  <a:pPr algn="ctr"/>
                  <a:r>
                    <a:rPr lang="en-US" sz="2400" dirty="0">
                      <a:solidFill>
                        <a:srgbClr val="4F616E"/>
                      </a:solidFill>
                      <a:latin typeface="Arial" panose="020B0604020202020204" pitchFamily="34" charset="0"/>
                      <a:cs typeface="Arial" panose="020B0604020202020204" pitchFamily="34" charset="0"/>
                    </a:rPr>
                    <a:t>Subnet N</a:t>
                  </a:r>
                </a:p>
              </p:txBody>
            </p:sp>
          </p:grpSp>
          <p:pic>
            <p:nvPicPr>
              <p:cNvPr id="124" name="Picture 35">
                <a:extLst>
                  <a:ext uri="{FF2B5EF4-FFF2-40B4-BE49-F238E27FC236}">
                    <a16:creationId xmlns:a16="http://schemas.microsoft.com/office/drawing/2014/main" id="{CBE3B9DF-16DE-487D-8B1C-63D8D2B925EA}"/>
                  </a:ext>
                </a:extLst>
              </p:cNvPr>
              <p:cNvPicPr>
                <a:picLocks noChangeAspect="1"/>
              </p:cNvPicPr>
              <p:nvPr/>
            </p:nvPicPr>
            <p:blipFill>
              <a:blip r:embed="rId9"/>
              <a:stretch>
                <a:fillRect/>
              </a:stretch>
            </p:blipFill>
            <p:spPr>
              <a:xfrm>
                <a:off x="1958433" y="1640059"/>
                <a:ext cx="215900" cy="241300"/>
              </a:xfrm>
              <a:prstGeom prst="rect">
                <a:avLst/>
              </a:prstGeom>
            </p:spPr>
          </p:pic>
        </p:grpSp>
        <p:cxnSp>
          <p:nvCxnSpPr>
            <p:cNvPr id="97" name="Conector recto 96">
              <a:extLst>
                <a:ext uri="{FF2B5EF4-FFF2-40B4-BE49-F238E27FC236}">
                  <a16:creationId xmlns:a16="http://schemas.microsoft.com/office/drawing/2014/main" id="{BDA88612-3E78-46A1-A957-C21271A31B3D}"/>
                </a:ext>
              </a:extLst>
            </p:cNvPr>
            <p:cNvCxnSpPr/>
            <p:nvPr/>
          </p:nvCxnSpPr>
          <p:spPr>
            <a:xfrm>
              <a:off x="11864711" y="9088671"/>
              <a:ext cx="427324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98" name="Grupo 97">
              <a:extLst>
                <a:ext uri="{FF2B5EF4-FFF2-40B4-BE49-F238E27FC236}">
                  <a16:creationId xmlns:a16="http://schemas.microsoft.com/office/drawing/2014/main" id="{8353E107-1D4D-4FBA-873A-2760B2A72E2F}"/>
                </a:ext>
              </a:extLst>
            </p:cNvPr>
            <p:cNvGrpSpPr/>
            <p:nvPr/>
          </p:nvGrpSpPr>
          <p:grpSpPr>
            <a:xfrm>
              <a:off x="5832232" y="7978664"/>
              <a:ext cx="1301533" cy="852399"/>
              <a:chOff x="2253707" y="1912576"/>
              <a:chExt cx="792000" cy="518696"/>
            </a:xfrm>
          </p:grpSpPr>
          <p:sp>
            <p:nvSpPr>
              <p:cNvPr id="121" name="Rectángulo: esquinas redondeadas 120">
                <a:extLst>
                  <a:ext uri="{FF2B5EF4-FFF2-40B4-BE49-F238E27FC236}">
                    <a16:creationId xmlns:a16="http://schemas.microsoft.com/office/drawing/2014/main" id="{19C6B98D-DDBE-4206-AFFB-16E88C4C3720}"/>
                  </a:ext>
                </a:extLst>
              </p:cNvPr>
              <p:cNvSpPr/>
              <p:nvPr/>
            </p:nvSpPr>
            <p:spPr>
              <a:xfrm>
                <a:off x="2253707" y="1912576"/>
                <a:ext cx="792000" cy="241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PÚBLICA</a:t>
                </a:r>
              </a:p>
            </p:txBody>
          </p:sp>
          <p:sp>
            <p:nvSpPr>
              <p:cNvPr id="122" name="Rectángulo: esquinas redondeadas 121">
                <a:extLst>
                  <a:ext uri="{FF2B5EF4-FFF2-40B4-BE49-F238E27FC236}">
                    <a16:creationId xmlns:a16="http://schemas.microsoft.com/office/drawing/2014/main" id="{795E9C9E-DCDB-45F9-8F0D-15EE334ED164}"/>
                  </a:ext>
                </a:extLst>
              </p:cNvPr>
              <p:cNvSpPr/>
              <p:nvPr/>
            </p:nvSpPr>
            <p:spPr>
              <a:xfrm>
                <a:off x="2253707" y="2189972"/>
                <a:ext cx="792000" cy="241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PRIVADA</a:t>
                </a:r>
              </a:p>
            </p:txBody>
          </p:sp>
        </p:grpSp>
        <p:grpSp>
          <p:nvGrpSpPr>
            <p:cNvPr id="99" name="Grupo 98">
              <a:extLst>
                <a:ext uri="{FF2B5EF4-FFF2-40B4-BE49-F238E27FC236}">
                  <a16:creationId xmlns:a16="http://schemas.microsoft.com/office/drawing/2014/main" id="{637316C4-8F40-473D-AF6B-C9D64493BCC2}"/>
                </a:ext>
              </a:extLst>
            </p:cNvPr>
            <p:cNvGrpSpPr/>
            <p:nvPr/>
          </p:nvGrpSpPr>
          <p:grpSpPr>
            <a:xfrm>
              <a:off x="9265145" y="7978664"/>
              <a:ext cx="1301533" cy="844784"/>
              <a:chOff x="4342680" y="1912576"/>
              <a:chExt cx="792000" cy="514062"/>
            </a:xfrm>
          </p:grpSpPr>
          <p:sp>
            <p:nvSpPr>
              <p:cNvPr id="119" name="Rectángulo: esquinas redondeadas 118">
                <a:extLst>
                  <a:ext uri="{FF2B5EF4-FFF2-40B4-BE49-F238E27FC236}">
                    <a16:creationId xmlns:a16="http://schemas.microsoft.com/office/drawing/2014/main" id="{A42A02BD-66AB-4FB9-B257-12E203151B43}"/>
                  </a:ext>
                </a:extLst>
              </p:cNvPr>
              <p:cNvSpPr/>
              <p:nvPr/>
            </p:nvSpPr>
            <p:spPr>
              <a:xfrm>
                <a:off x="4342680" y="1912576"/>
                <a:ext cx="792000" cy="241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PÚBLICA</a:t>
                </a:r>
              </a:p>
            </p:txBody>
          </p:sp>
          <p:sp>
            <p:nvSpPr>
              <p:cNvPr id="120" name="Rectángulo: esquinas redondeadas 119">
                <a:extLst>
                  <a:ext uri="{FF2B5EF4-FFF2-40B4-BE49-F238E27FC236}">
                    <a16:creationId xmlns:a16="http://schemas.microsoft.com/office/drawing/2014/main" id="{1B4C6F3B-2A2A-4276-A499-82189E417CF9}"/>
                  </a:ext>
                </a:extLst>
              </p:cNvPr>
              <p:cNvSpPr/>
              <p:nvPr/>
            </p:nvSpPr>
            <p:spPr>
              <a:xfrm>
                <a:off x="4342680" y="2185338"/>
                <a:ext cx="792000" cy="241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PRIVADA</a:t>
                </a:r>
              </a:p>
            </p:txBody>
          </p:sp>
        </p:grpSp>
        <p:grpSp>
          <p:nvGrpSpPr>
            <p:cNvPr id="100" name="Grupo 99">
              <a:extLst>
                <a:ext uri="{FF2B5EF4-FFF2-40B4-BE49-F238E27FC236}">
                  <a16:creationId xmlns:a16="http://schemas.microsoft.com/office/drawing/2014/main" id="{CD367759-C1F1-4DBF-83AD-DD0BE29B1982}"/>
                </a:ext>
              </a:extLst>
            </p:cNvPr>
            <p:cNvGrpSpPr/>
            <p:nvPr/>
          </p:nvGrpSpPr>
          <p:grpSpPr>
            <a:xfrm>
              <a:off x="17697134" y="7978664"/>
              <a:ext cx="1301533" cy="844784"/>
              <a:chOff x="9473657" y="1912576"/>
              <a:chExt cx="792000" cy="514062"/>
            </a:xfrm>
          </p:grpSpPr>
          <p:sp>
            <p:nvSpPr>
              <p:cNvPr id="117" name="Rectángulo: esquinas redondeadas 116">
                <a:extLst>
                  <a:ext uri="{FF2B5EF4-FFF2-40B4-BE49-F238E27FC236}">
                    <a16:creationId xmlns:a16="http://schemas.microsoft.com/office/drawing/2014/main" id="{4B91D7A6-BDD0-4741-909F-8082726CFE6E}"/>
                  </a:ext>
                </a:extLst>
              </p:cNvPr>
              <p:cNvSpPr/>
              <p:nvPr/>
            </p:nvSpPr>
            <p:spPr>
              <a:xfrm>
                <a:off x="9473657" y="1912576"/>
                <a:ext cx="792000" cy="241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PÚBLICA</a:t>
                </a:r>
              </a:p>
            </p:txBody>
          </p:sp>
          <p:sp>
            <p:nvSpPr>
              <p:cNvPr id="118" name="Rectángulo: esquinas redondeadas 117">
                <a:extLst>
                  <a:ext uri="{FF2B5EF4-FFF2-40B4-BE49-F238E27FC236}">
                    <a16:creationId xmlns:a16="http://schemas.microsoft.com/office/drawing/2014/main" id="{4018363D-B7EA-4478-B943-4BCF9E0C16FE}"/>
                  </a:ext>
                </a:extLst>
              </p:cNvPr>
              <p:cNvSpPr/>
              <p:nvPr/>
            </p:nvSpPr>
            <p:spPr>
              <a:xfrm>
                <a:off x="9473657" y="2185338"/>
                <a:ext cx="792000" cy="241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800" b="1" dirty="0">
                    <a:latin typeface="Arial" panose="020B0604020202020204" pitchFamily="34" charset="0"/>
                    <a:cs typeface="Arial" panose="020B0604020202020204" pitchFamily="34" charset="0"/>
                  </a:rPr>
                  <a:t>PRIVADA</a:t>
                </a:r>
              </a:p>
            </p:txBody>
          </p:sp>
        </p:grpSp>
        <p:grpSp>
          <p:nvGrpSpPr>
            <p:cNvPr id="101" name="Grupo 100">
              <a:extLst>
                <a:ext uri="{FF2B5EF4-FFF2-40B4-BE49-F238E27FC236}">
                  <a16:creationId xmlns:a16="http://schemas.microsoft.com/office/drawing/2014/main" id="{1E9DA946-E10C-48B3-BE53-B03E064FF8D3}"/>
                </a:ext>
              </a:extLst>
            </p:cNvPr>
            <p:cNvGrpSpPr/>
            <p:nvPr/>
          </p:nvGrpSpPr>
          <p:grpSpPr>
            <a:xfrm>
              <a:off x="5739713" y="9107881"/>
              <a:ext cx="1484231" cy="650766"/>
              <a:chOff x="2228042" y="2599719"/>
              <a:chExt cx="903174" cy="396000"/>
            </a:xfrm>
          </p:grpSpPr>
          <p:pic>
            <p:nvPicPr>
              <p:cNvPr id="115" name="Picture 9" descr="Route-Table.png">
                <a:extLst>
                  <a:ext uri="{FF2B5EF4-FFF2-40B4-BE49-F238E27FC236}">
                    <a16:creationId xmlns:a16="http://schemas.microsoft.com/office/drawing/2014/main" id="{E0228C18-5D56-4D3A-B385-0EF8C891DC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8042" y="2617719"/>
                <a:ext cx="360000" cy="360000"/>
              </a:xfrm>
              <a:prstGeom prst="rect">
                <a:avLst/>
              </a:prstGeom>
            </p:spPr>
          </p:pic>
          <p:pic>
            <p:nvPicPr>
              <p:cNvPr id="116" name="Picture 2" descr="Resultado de imagen de aws nat gateway icon">
                <a:extLst>
                  <a:ext uri="{FF2B5EF4-FFF2-40B4-BE49-F238E27FC236}">
                    <a16:creationId xmlns:a16="http://schemas.microsoft.com/office/drawing/2014/main" id="{2A0A459F-3297-435A-81E6-4737AD1DE5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5216" y="2599719"/>
                <a:ext cx="396000" cy="39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upo 101">
              <a:extLst>
                <a:ext uri="{FF2B5EF4-FFF2-40B4-BE49-F238E27FC236}">
                  <a16:creationId xmlns:a16="http://schemas.microsoft.com/office/drawing/2014/main" id="{C0A1A2F6-6AE4-4EB8-B96A-F2B4C90D3BE7}"/>
                </a:ext>
              </a:extLst>
            </p:cNvPr>
            <p:cNvGrpSpPr/>
            <p:nvPr/>
          </p:nvGrpSpPr>
          <p:grpSpPr>
            <a:xfrm>
              <a:off x="9173796" y="9107881"/>
              <a:ext cx="1484231" cy="650766"/>
              <a:chOff x="2228042" y="2599719"/>
              <a:chExt cx="903174" cy="396000"/>
            </a:xfrm>
          </p:grpSpPr>
          <p:pic>
            <p:nvPicPr>
              <p:cNvPr id="113" name="Picture 9" descr="Route-Table.png">
                <a:extLst>
                  <a:ext uri="{FF2B5EF4-FFF2-40B4-BE49-F238E27FC236}">
                    <a16:creationId xmlns:a16="http://schemas.microsoft.com/office/drawing/2014/main" id="{20697427-DF98-40A4-9E47-C565FEEC67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8042" y="2617719"/>
                <a:ext cx="360000" cy="360000"/>
              </a:xfrm>
              <a:prstGeom prst="rect">
                <a:avLst/>
              </a:prstGeom>
            </p:spPr>
          </p:pic>
          <p:pic>
            <p:nvPicPr>
              <p:cNvPr id="114" name="Picture 2" descr="Resultado de imagen de aws nat gateway icon">
                <a:extLst>
                  <a:ext uri="{FF2B5EF4-FFF2-40B4-BE49-F238E27FC236}">
                    <a16:creationId xmlns:a16="http://schemas.microsoft.com/office/drawing/2014/main" id="{7B0A837F-2B96-4602-963A-3E0550A7BCD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5216" y="2599719"/>
                <a:ext cx="396000" cy="39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upo 102">
              <a:extLst>
                <a:ext uri="{FF2B5EF4-FFF2-40B4-BE49-F238E27FC236}">
                  <a16:creationId xmlns:a16="http://schemas.microsoft.com/office/drawing/2014/main" id="{B4264E16-B6D7-45AC-88DA-ABCC0B3AC88D}"/>
                </a:ext>
              </a:extLst>
            </p:cNvPr>
            <p:cNvGrpSpPr/>
            <p:nvPr/>
          </p:nvGrpSpPr>
          <p:grpSpPr>
            <a:xfrm>
              <a:off x="17611389" y="9107881"/>
              <a:ext cx="1484231" cy="650766"/>
              <a:chOff x="2228042" y="2599719"/>
              <a:chExt cx="903174" cy="396000"/>
            </a:xfrm>
          </p:grpSpPr>
          <p:pic>
            <p:nvPicPr>
              <p:cNvPr id="111" name="Picture 9" descr="Route-Table.png">
                <a:extLst>
                  <a:ext uri="{FF2B5EF4-FFF2-40B4-BE49-F238E27FC236}">
                    <a16:creationId xmlns:a16="http://schemas.microsoft.com/office/drawing/2014/main" id="{791A12DA-9DC0-425C-AA59-884A78C15E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8042" y="2617719"/>
                <a:ext cx="360000" cy="360000"/>
              </a:xfrm>
              <a:prstGeom prst="rect">
                <a:avLst/>
              </a:prstGeom>
            </p:spPr>
          </p:pic>
          <p:pic>
            <p:nvPicPr>
              <p:cNvPr id="112" name="Picture 2" descr="Resultado de imagen de aws nat gateway icon">
                <a:extLst>
                  <a:ext uri="{FF2B5EF4-FFF2-40B4-BE49-F238E27FC236}">
                    <a16:creationId xmlns:a16="http://schemas.microsoft.com/office/drawing/2014/main" id="{87FB7F09-6F8B-42C5-BC85-FCA229BA89D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5216" y="2599719"/>
                <a:ext cx="396000" cy="39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upo 103">
              <a:extLst>
                <a:ext uri="{FF2B5EF4-FFF2-40B4-BE49-F238E27FC236}">
                  <a16:creationId xmlns:a16="http://schemas.microsoft.com/office/drawing/2014/main" id="{93B75C91-057D-44B9-9C38-9B8EFBBD96A8}"/>
                </a:ext>
              </a:extLst>
            </p:cNvPr>
            <p:cNvGrpSpPr/>
            <p:nvPr/>
          </p:nvGrpSpPr>
          <p:grpSpPr>
            <a:xfrm>
              <a:off x="4784947" y="7399032"/>
              <a:ext cx="15219272" cy="3509927"/>
              <a:chOff x="1785352" y="4395881"/>
              <a:chExt cx="9261129" cy="2135837"/>
            </a:xfrm>
          </p:grpSpPr>
          <p:sp>
            <p:nvSpPr>
              <p:cNvPr id="109" name="Rounded Rectangle 6">
                <a:extLst>
                  <a:ext uri="{FF2B5EF4-FFF2-40B4-BE49-F238E27FC236}">
                    <a16:creationId xmlns:a16="http://schemas.microsoft.com/office/drawing/2014/main" id="{6C8FCA2A-4332-4F63-8EF1-4BE45CEFA395}"/>
                  </a:ext>
                </a:extLst>
              </p:cNvPr>
              <p:cNvSpPr/>
              <p:nvPr/>
            </p:nvSpPr>
            <p:spPr>
              <a:xfrm>
                <a:off x="1785352" y="4395881"/>
                <a:ext cx="9261129" cy="21358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0" name="TextBox 32">
                <a:extLst>
                  <a:ext uri="{FF2B5EF4-FFF2-40B4-BE49-F238E27FC236}">
                    <a16:creationId xmlns:a16="http://schemas.microsoft.com/office/drawing/2014/main" id="{F9B9CCB0-AD9D-487B-8C5D-BFB319FACA61}"/>
                  </a:ext>
                </a:extLst>
              </p:cNvPr>
              <p:cNvSpPr txBox="1">
                <a:spLocks noChangeArrowheads="1"/>
              </p:cNvSpPr>
              <p:nvPr/>
            </p:nvSpPr>
            <p:spPr bwMode="auto">
              <a:xfrm>
                <a:off x="6610650" y="6024247"/>
                <a:ext cx="1557338" cy="505673"/>
              </a:xfrm>
              <a:prstGeom prst="rect">
                <a:avLst/>
              </a:prstGeom>
              <a:noFill/>
              <a:ln w="9525">
                <a:noFill/>
                <a:miter lim="800000"/>
                <a:headEnd/>
                <a:tailEnd/>
              </a:ln>
            </p:spPr>
            <p:txBody>
              <a:bodyPr>
                <a:spAutoFit/>
              </a:bodyPr>
              <a:lstStyle/>
              <a:p>
                <a:pPr algn="ctr"/>
                <a:r>
                  <a:rPr lang="en-US" sz="2400" b="1" dirty="0">
                    <a:solidFill>
                      <a:srgbClr val="F7981F"/>
                    </a:solidFill>
                    <a:latin typeface="Arial" panose="020B0604020202020204" pitchFamily="34" charset="0"/>
                    <a:ea typeface="Verdana" pitchFamily="34" charset="0"/>
                    <a:cs typeface="Arial" panose="020B0604020202020204" pitchFamily="34" charset="0"/>
                  </a:rPr>
                  <a:t>Availability Zone 2</a:t>
                </a:r>
              </a:p>
            </p:txBody>
          </p:sp>
        </p:grpSp>
      </p:grpSp>
      <p:grpSp>
        <p:nvGrpSpPr>
          <p:cNvPr id="105" name="Grupo 104">
            <a:extLst>
              <a:ext uri="{FF2B5EF4-FFF2-40B4-BE49-F238E27FC236}">
                <a16:creationId xmlns:a16="http://schemas.microsoft.com/office/drawing/2014/main" id="{B184F94E-3D47-4129-94AC-3424D3DD4E91}"/>
              </a:ext>
            </a:extLst>
          </p:cNvPr>
          <p:cNvGrpSpPr/>
          <p:nvPr/>
        </p:nvGrpSpPr>
        <p:grpSpPr>
          <a:xfrm>
            <a:off x="4356406" y="5325595"/>
            <a:ext cx="591606" cy="3828403"/>
            <a:chOff x="1327937" y="2808756"/>
            <a:chExt cx="360000" cy="2329634"/>
          </a:xfrm>
        </p:grpSpPr>
        <p:cxnSp>
          <p:nvCxnSpPr>
            <p:cNvPr id="106" name="Conector: angular 105">
              <a:extLst>
                <a:ext uri="{FF2B5EF4-FFF2-40B4-BE49-F238E27FC236}">
                  <a16:creationId xmlns:a16="http://schemas.microsoft.com/office/drawing/2014/main" id="{36D2E6A9-47AA-4287-B022-DC216E752F3A}"/>
                </a:ext>
              </a:extLst>
            </p:cNvPr>
            <p:cNvCxnSpPr>
              <a:cxnSpLocks/>
              <a:stCxn id="135" idx="1"/>
              <a:endCxn id="108" idx="0"/>
            </p:cNvCxnSpPr>
            <p:nvPr/>
          </p:nvCxnSpPr>
          <p:spPr>
            <a:xfrm rot="10800000" flipV="1">
              <a:off x="1507938" y="2808756"/>
              <a:ext cx="108483" cy="977500"/>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07" name="Conector: angular 106">
              <a:extLst>
                <a:ext uri="{FF2B5EF4-FFF2-40B4-BE49-F238E27FC236}">
                  <a16:creationId xmlns:a16="http://schemas.microsoft.com/office/drawing/2014/main" id="{1C8D7F5D-917F-4C6B-B5C8-ECEDAC1DD13B}"/>
                </a:ext>
              </a:extLst>
            </p:cNvPr>
            <p:cNvCxnSpPr>
              <a:cxnSpLocks/>
              <a:stCxn id="109" idx="1"/>
              <a:endCxn id="108" idx="2"/>
            </p:cNvCxnSpPr>
            <p:nvPr/>
          </p:nvCxnSpPr>
          <p:spPr>
            <a:xfrm rot="10800000">
              <a:off x="1507938" y="4146257"/>
              <a:ext cx="108483" cy="992133"/>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pic>
          <p:nvPicPr>
            <p:cNvPr id="108" name="Picture 55" descr="VPC-Router.png">
              <a:extLst>
                <a:ext uri="{FF2B5EF4-FFF2-40B4-BE49-F238E27FC236}">
                  <a16:creationId xmlns:a16="http://schemas.microsoft.com/office/drawing/2014/main" id="{D5F4A18C-A62B-49B0-AB4E-8C7120E3A9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7937" y="3786256"/>
              <a:ext cx="360000" cy="360000"/>
            </a:xfrm>
            <a:prstGeom prst="rect">
              <a:avLst/>
            </a:prstGeom>
          </p:spPr>
        </p:pic>
      </p:grpSp>
    </p:spTree>
    <p:extLst>
      <p:ext uri="{BB962C8B-B14F-4D97-AF65-F5344CB8AC3E}">
        <p14:creationId xmlns:p14="http://schemas.microsoft.com/office/powerpoint/2010/main" val="19072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NACLs y Security Groups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61</a:t>
            </a:fld>
            <a:endParaRPr lang="es-ES"/>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https://docs.aws.amazon.com/es_es/vpc/latest/userguide/VPC_SecurityGroups.html</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67" name="Marcador de contenido 4">
            <a:extLst>
              <a:ext uri="{FF2B5EF4-FFF2-40B4-BE49-F238E27FC236}">
                <a16:creationId xmlns:a16="http://schemas.microsoft.com/office/drawing/2014/main" id="{F19D956F-74CC-4365-93F8-A238B650F19F}"/>
              </a:ext>
            </a:extLst>
          </p:cNvPr>
          <p:cNvSpPr>
            <a:spLocks noGrp="1"/>
          </p:cNvSpPr>
          <p:nvPr>
            <p:ph idx="1"/>
          </p:nvPr>
        </p:nvSpPr>
        <p:spPr>
          <a:xfrm>
            <a:off x="883921" y="2675467"/>
            <a:ext cx="22738080" cy="1530774"/>
          </a:xfrm>
        </p:spPr>
        <p:txBody>
          <a:bodyPr/>
          <a:lstStyle/>
          <a:p>
            <a:pPr marL="0" indent="0">
              <a:buNone/>
            </a:pPr>
            <a:r>
              <a:rPr lang="es-ES" sz="4000" b="0" dirty="0"/>
              <a:t>Una lista de control de acceso de red (NACL) es una capa de seguridad opcional para VPCs que actúa como firewall para controlar el tráfico entrante y saliente de una o varias subredes.</a:t>
            </a:r>
          </a:p>
        </p:txBody>
      </p:sp>
      <p:pic>
        <p:nvPicPr>
          <p:cNvPr id="168" name="Imagen 167">
            <a:extLst>
              <a:ext uri="{FF2B5EF4-FFF2-40B4-BE49-F238E27FC236}">
                <a16:creationId xmlns:a16="http://schemas.microsoft.com/office/drawing/2014/main" id="{DD832B99-40A0-4990-89A2-CBB70F0B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000" y="4610155"/>
            <a:ext cx="12960000" cy="6114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5270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500" fill="hold"/>
                                        <p:tgtEl>
                                          <p:spTgt spid="168"/>
                                        </p:tgtEl>
                                        <p:attrNameLst>
                                          <p:attrName>ppt_x</p:attrName>
                                        </p:attrNameLst>
                                      </p:cBhvr>
                                      <p:tavLst>
                                        <p:tav tm="0">
                                          <p:val>
                                            <p:strVal val="#ppt_x"/>
                                          </p:val>
                                        </p:tav>
                                        <p:tav tm="100000">
                                          <p:val>
                                            <p:strVal val="#ppt_x"/>
                                          </p:val>
                                        </p:tav>
                                      </p:tavLst>
                                    </p:anim>
                                    <p:anim calcmode="lin" valueType="num">
                                      <p:cBhvr additive="base">
                                        <p:cTn id="8"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NACLs y Security Groups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62</a:t>
            </a:fld>
            <a:endParaRPr lang="es-ES"/>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https://docs.aws.amazon.com/es_es/vpc/latest/userguide/VPC_SecurityGroups.html</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67" name="Marcador de contenido 4">
            <a:extLst>
              <a:ext uri="{FF2B5EF4-FFF2-40B4-BE49-F238E27FC236}">
                <a16:creationId xmlns:a16="http://schemas.microsoft.com/office/drawing/2014/main" id="{F19D956F-74CC-4365-93F8-A238B650F19F}"/>
              </a:ext>
            </a:extLst>
          </p:cNvPr>
          <p:cNvSpPr>
            <a:spLocks noGrp="1"/>
          </p:cNvSpPr>
          <p:nvPr>
            <p:ph idx="1"/>
          </p:nvPr>
        </p:nvSpPr>
        <p:spPr>
          <a:xfrm>
            <a:off x="883921" y="2675466"/>
            <a:ext cx="22738080" cy="3992033"/>
          </a:xfrm>
        </p:spPr>
        <p:txBody>
          <a:bodyPr/>
          <a:lstStyle/>
          <a:p>
            <a:pPr marL="0" indent="0">
              <a:spcBef>
                <a:spcPts val="3000"/>
              </a:spcBef>
              <a:buNone/>
            </a:pPr>
            <a:r>
              <a:rPr lang="es-ES" sz="4000" b="0" dirty="0"/>
              <a:t>Un grupo de seguridad funciona como un firewall virtual para controlar el tráfico entrante y saliente. </a:t>
            </a:r>
          </a:p>
          <a:p>
            <a:pPr marL="0" indent="0">
              <a:spcBef>
                <a:spcPts val="3000"/>
              </a:spcBef>
              <a:buNone/>
            </a:pPr>
            <a:r>
              <a:rPr lang="es-ES" sz="4000" b="0" dirty="0"/>
              <a:t>Cuando se lanza una instancia en una VPC, se pueden asignar hasta cinco grupos de seguridad. </a:t>
            </a:r>
          </a:p>
          <a:p>
            <a:pPr marL="0" indent="0">
              <a:spcBef>
                <a:spcPts val="3000"/>
              </a:spcBef>
              <a:buNone/>
            </a:pPr>
            <a:r>
              <a:rPr lang="es-ES" sz="4000" b="0" dirty="0"/>
              <a:t>Los grupos de seguridad actúan en el ámbito de la instancia, no en el de la subred. Por lo tanto, cada instancia de la subred de su VPC puede asignarse a distintos conjuntos de grupos de seguridad.</a:t>
            </a:r>
          </a:p>
        </p:txBody>
      </p:sp>
      <p:pic>
        <p:nvPicPr>
          <p:cNvPr id="9" name="Imagen 8">
            <a:extLst>
              <a:ext uri="{FF2B5EF4-FFF2-40B4-BE49-F238E27FC236}">
                <a16:creationId xmlns:a16="http://schemas.microsoft.com/office/drawing/2014/main" id="{02598DDC-E295-4CE4-B49E-B7FC3EE33139}"/>
              </a:ext>
            </a:extLst>
          </p:cNvPr>
          <p:cNvPicPr>
            <a:picLocks noChangeAspect="1"/>
          </p:cNvPicPr>
          <p:nvPr/>
        </p:nvPicPr>
        <p:blipFill rotWithShape="1">
          <a:blip r:embed="rId4">
            <a:extLst>
              <a:ext uri="{28A0092B-C50C-407E-A947-70E740481C1C}">
                <a14:useLocalDpi xmlns:a14="http://schemas.microsoft.com/office/drawing/2010/main" val="0"/>
              </a:ext>
            </a:extLst>
          </a:blip>
          <a:srcRect t="35351" b="22070"/>
          <a:stretch/>
        </p:blipFill>
        <p:spPr>
          <a:xfrm>
            <a:off x="4812000" y="6857999"/>
            <a:ext cx="14760000" cy="37766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6129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63</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11ED25B1-5C91-47FF-A7A1-3B435E59E575}"/>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411002"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¡Has comprendido cómo funciona VPC!</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8: VPC, NACLs, SG y Flow Logs</a:t>
            </a:r>
          </a:p>
        </p:txBody>
      </p:sp>
    </p:spTree>
    <p:extLst>
      <p:ext uri="{BB962C8B-B14F-4D97-AF65-F5344CB8AC3E}">
        <p14:creationId xmlns:p14="http://schemas.microsoft.com/office/powerpoint/2010/main" val="41011904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VPC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64</a:t>
            </a:fld>
            <a:endParaRPr lang="es-ES"/>
          </a:p>
        </p:txBody>
      </p:sp>
      <p:sp>
        <p:nvSpPr>
          <p:cNvPr id="9" name="Marcador de contenido 4">
            <a:extLst>
              <a:ext uri="{FF2B5EF4-FFF2-40B4-BE49-F238E27FC236}">
                <a16:creationId xmlns:a16="http://schemas.microsoft.com/office/drawing/2014/main" id="{4E534114-C6CC-4446-98DB-FC2AA66B8648}"/>
              </a:ext>
            </a:extLst>
          </p:cNvPr>
          <p:cNvSpPr txBox="1">
            <a:spLocks/>
          </p:cNvSpPr>
          <p:nvPr/>
        </p:nvSpPr>
        <p:spPr>
          <a:xfrm>
            <a:off x="883920" y="4261998"/>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Separa tus necesidades de negocio o entornos en vpcs diferentes.</a:t>
            </a:r>
          </a:p>
        </p:txBody>
      </p:sp>
      <p:sp>
        <p:nvSpPr>
          <p:cNvPr id="10" name="Marcador de contenido 4">
            <a:extLst>
              <a:ext uri="{FF2B5EF4-FFF2-40B4-BE49-F238E27FC236}">
                <a16:creationId xmlns:a16="http://schemas.microsoft.com/office/drawing/2014/main" id="{81134BD2-ACCE-4CC5-9969-DE3F33416B8D}"/>
              </a:ext>
            </a:extLst>
          </p:cNvPr>
          <p:cNvSpPr txBox="1">
            <a:spLocks/>
          </p:cNvSpPr>
          <p:nvPr/>
        </p:nvSpPr>
        <p:spPr>
          <a:xfrm>
            <a:off x="883920" y="530552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VPC peering sólo cuando sea estrictamente necesario.</a:t>
            </a:r>
          </a:p>
        </p:txBody>
      </p:sp>
      <p:sp>
        <p:nvSpPr>
          <p:cNvPr id="11" name="Marcador de contenido 4">
            <a:extLst>
              <a:ext uri="{FF2B5EF4-FFF2-40B4-BE49-F238E27FC236}">
                <a16:creationId xmlns:a16="http://schemas.microsoft.com/office/drawing/2014/main" id="{A2E08AB8-B72D-4BBB-AC7C-A3E97EC52BD4}"/>
              </a:ext>
            </a:extLst>
          </p:cNvPr>
          <p:cNvSpPr txBox="1">
            <a:spLocks/>
          </p:cNvSpPr>
          <p:nvPr/>
        </p:nvSpPr>
        <p:spPr>
          <a:xfrm>
            <a:off x="883920" y="634904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Habilita los VPC Flow logs.</a:t>
            </a:r>
          </a:p>
        </p:txBody>
      </p:sp>
      <p:sp>
        <p:nvSpPr>
          <p:cNvPr id="12" name="Marcador de contenido 4">
            <a:extLst>
              <a:ext uri="{FF2B5EF4-FFF2-40B4-BE49-F238E27FC236}">
                <a16:creationId xmlns:a16="http://schemas.microsoft.com/office/drawing/2014/main" id="{3CA9BEC4-96B9-4C04-8668-B1D89386422D}"/>
              </a:ext>
            </a:extLst>
          </p:cNvPr>
          <p:cNvSpPr txBox="1">
            <a:spLocks/>
          </p:cNvSpPr>
          <p:nvPr/>
        </p:nvSpPr>
        <p:spPr>
          <a:xfrm>
            <a:off x="883920" y="739256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un modelo definido de subredes (pública, privada, </a:t>
            </a:r>
            <a:r>
              <a:rPr lang="es-ES" sz="4000" b="0" dirty="0" err="1"/>
              <a:t>bd</a:t>
            </a:r>
            <a:r>
              <a:rPr lang="es-ES" sz="4000" b="0" dirty="0"/>
              <a:t>, …).</a:t>
            </a:r>
          </a:p>
        </p:txBody>
      </p:sp>
      <p:sp>
        <p:nvSpPr>
          <p:cNvPr id="13" name="Marcador de contenido 4">
            <a:extLst>
              <a:ext uri="{FF2B5EF4-FFF2-40B4-BE49-F238E27FC236}">
                <a16:creationId xmlns:a16="http://schemas.microsoft.com/office/drawing/2014/main" id="{794DAD69-B9C9-4025-A250-39634EA28011}"/>
              </a:ext>
            </a:extLst>
          </p:cNvPr>
          <p:cNvSpPr txBox="1">
            <a:spLocks/>
          </p:cNvSpPr>
          <p:nvPr/>
        </p:nvSpPr>
        <p:spPr>
          <a:xfrm>
            <a:off x="883920" y="843608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Pon en las subredes privadas todo lo que no tenga necesidad de acceso público.</a:t>
            </a:r>
          </a:p>
        </p:txBody>
      </p:sp>
      <p:sp>
        <p:nvSpPr>
          <p:cNvPr id="14" name="Marcador de contenido 4">
            <a:extLst>
              <a:ext uri="{FF2B5EF4-FFF2-40B4-BE49-F238E27FC236}">
                <a16:creationId xmlns:a16="http://schemas.microsoft.com/office/drawing/2014/main" id="{AC4B0D1C-3878-4A8C-87ED-C326700BBF29}"/>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No utilices la VPC por defecto, aunque tampoco la borres (realmente no se puede).</a:t>
            </a:r>
          </a:p>
        </p:txBody>
      </p:sp>
    </p:spTree>
    <p:extLst>
      <p:ext uri="{BB962C8B-B14F-4D97-AF65-F5344CB8AC3E}">
        <p14:creationId xmlns:p14="http://schemas.microsoft.com/office/powerpoint/2010/main" val="12346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VPC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65</a:t>
            </a:fld>
            <a:endParaRPr lang="es-ES"/>
          </a:p>
        </p:txBody>
      </p:sp>
      <p:sp>
        <p:nvSpPr>
          <p:cNvPr id="9" name="Marcador de contenido 4">
            <a:extLst>
              <a:ext uri="{FF2B5EF4-FFF2-40B4-BE49-F238E27FC236}">
                <a16:creationId xmlns:a16="http://schemas.microsoft.com/office/drawing/2014/main" id="{4E534114-C6CC-4446-98DB-FC2AA66B8648}"/>
              </a:ext>
            </a:extLst>
          </p:cNvPr>
          <p:cNvSpPr txBox="1">
            <a:spLocks/>
          </p:cNvSpPr>
          <p:nvPr/>
        </p:nvSpPr>
        <p:spPr>
          <a:xfrm>
            <a:off x="883920" y="4238168"/>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las NACLs para restringir acceso por IP.</a:t>
            </a:r>
          </a:p>
        </p:txBody>
      </p:sp>
      <p:sp>
        <p:nvSpPr>
          <p:cNvPr id="10" name="Marcador de contenido 4">
            <a:extLst>
              <a:ext uri="{FF2B5EF4-FFF2-40B4-BE49-F238E27FC236}">
                <a16:creationId xmlns:a16="http://schemas.microsoft.com/office/drawing/2014/main" id="{81134BD2-ACCE-4CC5-9969-DE3F33416B8D}"/>
              </a:ext>
            </a:extLst>
          </p:cNvPr>
          <p:cNvSpPr txBox="1">
            <a:spLocks/>
          </p:cNvSpPr>
          <p:nvPr/>
        </p:nvSpPr>
        <p:spPr>
          <a:xfrm>
            <a:off x="883920" y="525786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Recuerda que las reglas en NACLs tiene prioridad sobre los SG.</a:t>
            </a:r>
          </a:p>
        </p:txBody>
      </p:sp>
      <p:sp>
        <p:nvSpPr>
          <p:cNvPr id="11" name="Marcador de contenido 4">
            <a:extLst>
              <a:ext uri="{FF2B5EF4-FFF2-40B4-BE49-F238E27FC236}">
                <a16:creationId xmlns:a16="http://schemas.microsoft.com/office/drawing/2014/main" id="{A2E08AB8-B72D-4BBB-AC7C-A3E97EC52BD4}"/>
              </a:ext>
            </a:extLst>
          </p:cNvPr>
          <p:cNvSpPr txBox="1">
            <a:spLocks/>
          </p:cNvSpPr>
          <p:nvPr/>
        </p:nvSpPr>
        <p:spPr>
          <a:xfrm>
            <a:off x="883920" y="627755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No utilices los SG por defecto y elimina las reglas que puedan tener.</a:t>
            </a:r>
          </a:p>
        </p:txBody>
      </p:sp>
      <p:sp>
        <p:nvSpPr>
          <p:cNvPr id="12" name="Marcador de contenido 4">
            <a:extLst>
              <a:ext uri="{FF2B5EF4-FFF2-40B4-BE49-F238E27FC236}">
                <a16:creationId xmlns:a16="http://schemas.microsoft.com/office/drawing/2014/main" id="{3CA9BEC4-96B9-4C04-8668-B1D89386422D}"/>
              </a:ext>
            </a:extLst>
          </p:cNvPr>
          <p:cNvSpPr txBox="1">
            <a:spLocks/>
          </p:cNvSpPr>
          <p:nvPr/>
        </p:nvSpPr>
        <p:spPr>
          <a:xfrm>
            <a:off x="883920" y="729724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Referencia otros SG en lugar de poner </a:t>
            </a:r>
            <a:r>
              <a:rPr lang="es-ES" sz="4000" b="0" dirty="0" err="1"/>
              <a:t>IPs</a:t>
            </a:r>
            <a:r>
              <a:rPr lang="es-ES" sz="4000" b="0" dirty="0"/>
              <a:t>.</a:t>
            </a:r>
          </a:p>
        </p:txBody>
      </p:sp>
      <p:sp>
        <p:nvSpPr>
          <p:cNvPr id="13" name="Marcador de contenido 4">
            <a:extLst>
              <a:ext uri="{FF2B5EF4-FFF2-40B4-BE49-F238E27FC236}">
                <a16:creationId xmlns:a16="http://schemas.microsoft.com/office/drawing/2014/main" id="{794DAD69-B9C9-4025-A250-39634EA28011}"/>
              </a:ext>
            </a:extLst>
          </p:cNvPr>
          <p:cNvSpPr txBox="1">
            <a:spLocks/>
          </p:cNvSpPr>
          <p:nvPr/>
        </p:nvSpPr>
        <p:spPr>
          <a:xfrm>
            <a:off x="883920" y="831693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Abre en los SG únicamente los puertos que sean estrictamente necesarios.</a:t>
            </a:r>
          </a:p>
        </p:txBody>
      </p:sp>
      <p:sp>
        <p:nvSpPr>
          <p:cNvPr id="14" name="Marcador de contenido 4">
            <a:extLst>
              <a:ext uri="{FF2B5EF4-FFF2-40B4-BE49-F238E27FC236}">
                <a16:creationId xmlns:a16="http://schemas.microsoft.com/office/drawing/2014/main" id="{060A2CD8-9C99-4001-81CC-3FBC2D4A4D00}"/>
              </a:ext>
            </a:extLst>
          </p:cNvPr>
          <p:cNvSpPr txBox="1">
            <a:spLocks/>
          </p:cNvSpPr>
          <p:nvPr/>
        </p:nvSpPr>
        <p:spPr>
          <a:xfrm>
            <a:off x="883920" y="933663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Evita siempre que sea posible las reglas 0.0.0.0/0.</a:t>
            </a:r>
          </a:p>
        </p:txBody>
      </p:sp>
      <p:sp>
        <p:nvSpPr>
          <p:cNvPr id="15" name="Marcador de contenido 4">
            <a:extLst>
              <a:ext uri="{FF2B5EF4-FFF2-40B4-BE49-F238E27FC236}">
                <a16:creationId xmlns:a16="http://schemas.microsoft.com/office/drawing/2014/main" id="{5A761718-A12B-42F8-B61A-45AFA253D913}"/>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las NACLs para conceder/denegar accesos de forma general.</a:t>
            </a:r>
          </a:p>
        </p:txBody>
      </p:sp>
    </p:spTree>
    <p:extLst>
      <p:ext uri="{BB962C8B-B14F-4D97-AF65-F5344CB8AC3E}">
        <p14:creationId xmlns:p14="http://schemas.microsoft.com/office/powerpoint/2010/main" val="163633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5. Servicios de Infraestructura – EC2 y EBS</a:t>
            </a:r>
          </a:p>
        </p:txBody>
      </p:sp>
    </p:spTree>
    <p:extLst>
      <p:ext uri="{BB962C8B-B14F-4D97-AF65-F5344CB8AC3E}">
        <p14:creationId xmlns:p14="http://schemas.microsoft.com/office/powerpoint/2010/main" val="426293993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EC2</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67</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1400751"/>
          </a:xfrm>
        </p:spPr>
        <p:txBody>
          <a:bodyPr/>
          <a:lstStyle/>
          <a:p>
            <a:pPr marL="0" indent="0">
              <a:spcBef>
                <a:spcPts val="3000"/>
              </a:spcBef>
              <a:buNone/>
            </a:pPr>
            <a:r>
              <a:rPr lang="es-ES" sz="4000" b="0" dirty="0"/>
              <a:t>Amazon Elastic Compute Cloud (EC2) es un servicio web que proporciona capacidad informática en la nube, segura y de tamaño modificable.</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https://aws.amazon.com/es/ec2</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0" name="Marcador de contenido 4">
            <a:extLst>
              <a:ext uri="{FF2B5EF4-FFF2-40B4-BE49-F238E27FC236}">
                <a16:creationId xmlns:a16="http://schemas.microsoft.com/office/drawing/2014/main" id="{977D7DA6-3A75-4331-8ED6-874B55270BBB}"/>
              </a:ext>
            </a:extLst>
          </p:cNvPr>
          <p:cNvSpPr txBox="1">
            <a:spLocks/>
          </p:cNvSpPr>
          <p:nvPr/>
        </p:nvSpPr>
        <p:spPr>
          <a:xfrm>
            <a:off x="883920" y="419936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 control es absoluto del cliente, AWS NO PUEDE entrar en las máquinas.</a:t>
            </a:r>
          </a:p>
        </p:txBody>
      </p:sp>
      <p:sp>
        <p:nvSpPr>
          <p:cNvPr id="13" name="Marcador de contenido 4">
            <a:extLst>
              <a:ext uri="{FF2B5EF4-FFF2-40B4-BE49-F238E27FC236}">
                <a16:creationId xmlns:a16="http://schemas.microsoft.com/office/drawing/2014/main" id="{EE9EF1B2-4FD6-473F-8109-5169D3233396}"/>
              </a:ext>
            </a:extLst>
          </p:cNvPr>
          <p:cNvSpPr txBox="1">
            <a:spLocks/>
          </p:cNvSpPr>
          <p:nvPr/>
        </p:nvSpPr>
        <p:spPr>
          <a:xfrm>
            <a:off x="883920" y="5099907"/>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 cliente tiene acceso root / administrador.</a:t>
            </a:r>
          </a:p>
        </p:txBody>
      </p:sp>
      <p:sp>
        <p:nvSpPr>
          <p:cNvPr id="16" name="Marcador de contenido 4">
            <a:extLst>
              <a:ext uri="{FF2B5EF4-FFF2-40B4-BE49-F238E27FC236}">
                <a16:creationId xmlns:a16="http://schemas.microsoft.com/office/drawing/2014/main" id="{3EC3E9E0-9206-46AF-B1EC-D14B59F7AC1C}"/>
              </a:ext>
            </a:extLst>
          </p:cNvPr>
          <p:cNvSpPr txBox="1">
            <a:spLocks/>
          </p:cNvSpPr>
          <p:nvPr/>
        </p:nvSpPr>
        <p:spPr>
          <a:xfrm>
            <a:off x="883920" y="600045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La conexión se hace por </a:t>
            </a:r>
            <a:r>
              <a:rPr lang="es-ES" sz="4000" b="0" dirty="0" err="1"/>
              <a:t>ssh</a:t>
            </a:r>
            <a:r>
              <a:rPr lang="es-ES" sz="4000" b="0" dirty="0"/>
              <a:t> / </a:t>
            </a:r>
            <a:r>
              <a:rPr lang="es-ES" sz="4000" b="0" dirty="0" err="1"/>
              <a:t>rdp</a:t>
            </a:r>
            <a:r>
              <a:rPr lang="es-ES" sz="4000" b="0" dirty="0"/>
              <a:t> con certificado.</a:t>
            </a:r>
          </a:p>
        </p:txBody>
      </p:sp>
      <p:sp>
        <p:nvSpPr>
          <p:cNvPr id="17" name="Marcador de contenido 4">
            <a:extLst>
              <a:ext uri="{FF2B5EF4-FFF2-40B4-BE49-F238E27FC236}">
                <a16:creationId xmlns:a16="http://schemas.microsoft.com/office/drawing/2014/main" id="{4639BA3B-0682-42F0-8212-3AFFFDE5B0A6}"/>
              </a:ext>
            </a:extLst>
          </p:cNvPr>
          <p:cNvSpPr txBox="1">
            <a:spLocks/>
          </p:cNvSpPr>
          <p:nvPr/>
        </p:nvSpPr>
        <p:spPr>
          <a:xfrm>
            <a:off x="883920" y="6900997"/>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 mantenimiento, actualización y parcheo de máquinas es responsabilidad del cliente.</a:t>
            </a:r>
          </a:p>
        </p:txBody>
      </p:sp>
      <p:pic>
        <p:nvPicPr>
          <p:cNvPr id="18" name="Imagen 17">
            <a:extLst>
              <a:ext uri="{FF2B5EF4-FFF2-40B4-BE49-F238E27FC236}">
                <a16:creationId xmlns:a16="http://schemas.microsoft.com/office/drawing/2014/main" id="{9AB1556A-49D7-4754-B73F-7EB5FC2F838F}"/>
              </a:ext>
            </a:extLst>
          </p:cNvPr>
          <p:cNvPicPr>
            <a:picLocks noChangeAspect="1"/>
          </p:cNvPicPr>
          <p:nvPr/>
        </p:nvPicPr>
        <p:blipFill>
          <a:blip r:embed="rId4"/>
          <a:stretch>
            <a:fillRect/>
          </a:stretch>
        </p:blipFill>
        <p:spPr>
          <a:xfrm>
            <a:off x="6482756" y="8871877"/>
            <a:ext cx="11418488" cy="141228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923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EC2</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68</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1400751"/>
          </a:xfrm>
        </p:spPr>
        <p:txBody>
          <a:bodyPr/>
          <a:lstStyle/>
          <a:p>
            <a:pPr marL="0" indent="0">
              <a:spcBef>
                <a:spcPts val="3000"/>
              </a:spcBef>
              <a:buNone/>
            </a:pPr>
            <a:r>
              <a:rPr lang="es-ES" sz="4000" b="0" dirty="0"/>
              <a:t>Amazon Elastic Compute Cloud (EC2) es un servicio web que proporciona capacidad informática en la nube, segura y de tamaño modificable.</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https://aws.amazon.com/es/ec2</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0" name="Marcador de contenido 4">
            <a:extLst>
              <a:ext uri="{FF2B5EF4-FFF2-40B4-BE49-F238E27FC236}">
                <a16:creationId xmlns:a16="http://schemas.microsoft.com/office/drawing/2014/main" id="{977D7DA6-3A75-4331-8ED6-874B55270BBB}"/>
              </a:ext>
            </a:extLst>
          </p:cNvPr>
          <p:cNvSpPr txBox="1">
            <a:spLocks/>
          </p:cNvSpPr>
          <p:nvPr/>
        </p:nvSpPr>
        <p:spPr>
          <a:xfrm>
            <a:off x="883920" y="419936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 control es absoluto del cliente, AWS NO PUEDE entrar en las máquinas.</a:t>
            </a:r>
          </a:p>
        </p:txBody>
      </p:sp>
      <p:sp>
        <p:nvSpPr>
          <p:cNvPr id="13" name="Marcador de contenido 4">
            <a:extLst>
              <a:ext uri="{FF2B5EF4-FFF2-40B4-BE49-F238E27FC236}">
                <a16:creationId xmlns:a16="http://schemas.microsoft.com/office/drawing/2014/main" id="{EE9EF1B2-4FD6-473F-8109-5169D3233396}"/>
              </a:ext>
            </a:extLst>
          </p:cNvPr>
          <p:cNvSpPr txBox="1">
            <a:spLocks/>
          </p:cNvSpPr>
          <p:nvPr/>
        </p:nvSpPr>
        <p:spPr>
          <a:xfrm>
            <a:off x="883920" y="5099907"/>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 cliente tiene acceso root / administrador.</a:t>
            </a:r>
          </a:p>
        </p:txBody>
      </p:sp>
      <p:sp>
        <p:nvSpPr>
          <p:cNvPr id="16" name="Marcador de contenido 4">
            <a:extLst>
              <a:ext uri="{FF2B5EF4-FFF2-40B4-BE49-F238E27FC236}">
                <a16:creationId xmlns:a16="http://schemas.microsoft.com/office/drawing/2014/main" id="{3EC3E9E0-9206-46AF-B1EC-D14B59F7AC1C}"/>
              </a:ext>
            </a:extLst>
          </p:cNvPr>
          <p:cNvSpPr txBox="1">
            <a:spLocks/>
          </p:cNvSpPr>
          <p:nvPr/>
        </p:nvSpPr>
        <p:spPr>
          <a:xfrm>
            <a:off x="883920" y="600045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La conexión se hace por </a:t>
            </a:r>
            <a:r>
              <a:rPr lang="es-ES" sz="4000" b="0" dirty="0" err="1"/>
              <a:t>ssh</a:t>
            </a:r>
            <a:r>
              <a:rPr lang="es-ES" sz="4000" b="0" dirty="0"/>
              <a:t> / </a:t>
            </a:r>
            <a:r>
              <a:rPr lang="es-ES" sz="4000" b="0" dirty="0" err="1"/>
              <a:t>rdp</a:t>
            </a:r>
            <a:r>
              <a:rPr lang="es-ES" sz="4000" b="0" dirty="0"/>
              <a:t> con certificado.</a:t>
            </a:r>
          </a:p>
        </p:txBody>
      </p:sp>
      <p:sp>
        <p:nvSpPr>
          <p:cNvPr id="17" name="Marcador de contenido 4">
            <a:extLst>
              <a:ext uri="{FF2B5EF4-FFF2-40B4-BE49-F238E27FC236}">
                <a16:creationId xmlns:a16="http://schemas.microsoft.com/office/drawing/2014/main" id="{4639BA3B-0682-42F0-8212-3AFFFDE5B0A6}"/>
              </a:ext>
            </a:extLst>
          </p:cNvPr>
          <p:cNvSpPr txBox="1">
            <a:spLocks/>
          </p:cNvSpPr>
          <p:nvPr/>
        </p:nvSpPr>
        <p:spPr>
          <a:xfrm>
            <a:off x="883920" y="6900997"/>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 mantenimiento, actualización y parcheo de máquinas es responsabilidad del cliente.</a:t>
            </a:r>
          </a:p>
        </p:txBody>
      </p:sp>
      <p:pic>
        <p:nvPicPr>
          <p:cNvPr id="19" name="Imagen 18">
            <a:extLst>
              <a:ext uri="{FF2B5EF4-FFF2-40B4-BE49-F238E27FC236}">
                <a16:creationId xmlns:a16="http://schemas.microsoft.com/office/drawing/2014/main" id="{6B6D95DD-2E67-4EA7-8819-399B692F354F}"/>
              </a:ext>
            </a:extLst>
          </p:cNvPr>
          <p:cNvPicPr>
            <a:picLocks noChangeAspect="1"/>
          </p:cNvPicPr>
          <p:nvPr/>
        </p:nvPicPr>
        <p:blipFill>
          <a:blip r:embed="rId4"/>
          <a:stretch>
            <a:fillRect/>
          </a:stretch>
        </p:blipFill>
        <p:spPr>
          <a:xfrm>
            <a:off x="3619916" y="8293322"/>
            <a:ext cx="7452000" cy="25192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Imagen 2">
            <a:extLst>
              <a:ext uri="{FF2B5EF4-FFF2-40B4-BE49-F238E27FC236}">
                <a16:creationId xmlns:a16="http://schemas.microsoft.com/office/drawing/2014/main" id="{2B1CA0ED-5442-4059-99EB-E878822DC34B}"/>
              </a:ext>
            </a:extLst>
          </p:cNvPr>
          <p:cNvPicPr>
            <a:picLocks noChangeAspect="1"/>
          </p:cNvPicPr>
          <p:nvPr/>
        </p:nvPicPr>
        <p:blipFill>
          <a:blip r:embed="rId5"/>
          <a:stretch>
            <a:fillRect/>
          </a:stretch>
        </p:blipFill>
        <p:spPr>
          <a:xfrm>
            <a:off x="12192000" y="8292939"/>
            <a:ext cx="7980000" cy="2520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3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EC2 Key Pairs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69</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2541889"/>
          </a:xfrm>
        </p:spPr>
        <p:txBody>
          <a:bodyPr/>
          <a:lstStyle/>
          <a:p>
            <a:pPr marL="0" indent="0">
              <a:spcBef>
                <a:spcPts val="3000"/>
              </a:spcBef>
              <a:buNone/>
            </a:pPr>
            <a:r>
              <a:rPr lang="es-ES" sz="4000" b="0" dirty="0"/>
              <a:t>Amazon EC2 utiliza la criptografía de clave pública para cifrar y descifrar la información de inicio de sesión. </a:t>
            </a:r>
          </a:p>
          <a:p>
            <a:pPr marL="0" indent="0">
              <a:spcBef>
                <a:spcPts val="3000"/>
              </a:spcBef>
              <a:buNone/>
            </a:pPr>
            <a:r>
              <a:rPr lang="es-ES" sz="4000" b="0" dirty="0"/>
              <a:t>El conjunto de clave pública y clave privada se denomina par de claves.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https://docs.aws.amazon.com/es_es/AWSEC2/latest/UserGuide/ec2-key-pairs.html</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20" name="Imagen 19">
            <a:extLst>
              <a:ext uri="{FF2B5EF4-FFF2-40B4-BE49-F238E27FC236}">
                <a16:creationId xmlns:a16="http://schemas.microsoft.com/office/drawing/2014/main" id="{D87FA907-8D3D-419D-A9B7-BA03389EC95B}"/>
              </a:ext>
            </a:extLst>
          </p:cNvPr>
          <p:cNvPicPr>
            <a:picLocks noChangeAspect="1"/>
          </p:cNvPicPr>
          <p:nvPr/>
        </p:nvPicPr>
        <p:blipFill>
          <a:blip r:embed="rId4"/>
          <a:stretch>
            <a:fillRect/>
          </a:stretch>
        </p:blipFill>
        <p:spPr>
          <a:xfrm>
            <a:off x="14312601" y="5800517"/>
            <a:ext cx="8821340" cy="53962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Marcador de contenido 4">
            <a:extLst>
              <a:ext uri="{FF2B5EF4-FFF2-40B4-BE49-F238E27FC236}">
                <a16:creationId xmlns:a16="http://schemas.microsoft.com/office/drawing/2014/main" id="{9AF326FB-1192-4F32-8405-14371248B0B8}"/>
              </a:ext>
            </a:extLst>
          </p:cNvPr>
          <p:cNvSpPr txBox="1">
            <a:spLocks/>
          </p:cNvSpPr>
          <p:nvPr/>
        </p:nvSpPr>
        <p:spPr>
          <a:xfrm>
            <a:off x="883920" y="5374502"/>
            <a:ext cx="13197840" cy="4639734"/>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5000"/>
              </a:spcBef>
              <a:buFont typeface="Wingdings" pitchFamily="2" charset="2"/>
              <a:buNone/>
            </a:pPr>
            <a:r>
              <a:rPr lang="es-ES" sz="4000" b="0" dirty="0"/>
              <a:t>Para iniciar sesión en una instancia, debemos crear un par de claves. Al lanzar la instancia, especificamos el nombre del par de claves y cada vez que nos conectemos a dicha instancia, tendremos que proporcionar la clave privada. </a:t>
            </a:r>
          </a:p>
        </p:txBody>
      </p:sp>
    </p:spTree>
    <p:extLst>
      <p:ext uri="{BB962C8B-B14F-4D97-AF65-F5344CB8AC3E}">
        <p14:creationId xmlns:p14="http://schemas.microsoft.com/office/powerpoint/2010/main" val="234624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2. Introducción a AWS</a:t>
            </a:r>
          </a:p>
        </p:txBody>
      </p:sp>
    </p:spTree>
    <p:extLst>
      <p:ext uri="{BB962C8B-B14F-4D97-AF65-F5344CB8AC3E}">
        <p14:creationId xmlns:p14="http://schemas.microsoft.com/office/powerpoint/2010/main" val="739675002"/>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Amazon Image (AMI)</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70</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2062789"/>
          </a:xfrm>
        </p:spPr>
        <p:txBody>
          <a:bodyPr/>
          <a:lstStyle/>
          <a:p>
            <a:pPr marL="0" indent="0">
              <a:spcBef>
                <a:spcPts val="3000"/>
              </a:spcBef>
              <a:buNone/>
            </a:pPr>
            <a:r>
              <a:rPr lang="es-ES" sz="4000" b="0" dirty="0"/>
              <a:t>Una imagen de máquina de Amazon (AMI) proporciona la información necesaria para lanzar una instancia, que es un servidor virtual en la nube. Debe especificar una AMI de origen al lanzar una instancia.</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https://aws.amazon.com/marketplace</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10" name="Imagen 9">
            <a:extLst>
              <a:ext uri="{FF2B5EF4-FFF2-40B4-BE49-F238E27FC236}">
                <a16:creationId xmlns:a16="http://schemas.microsoft.com/office/drawing/2014/main" id="{854E22F2-F74C-4BBE-AE37-C2DDA8D0AA6E}"/>
              </a:ext>
            </a:extLst>
          </p:cNvPr>
          <p:cNvPicPr>
            <a:picLocks noChangeAspect="1"/>
          </p:cNvPicPr>
          <p:nvPr/>
        </p:nvPicPr>
        <p:blipFill>
          <a:blip r:embed="rId4"/>
          <a:stretch>
            <a:fillRect/>
          </a:stretch>
        </p:blipFill>
        <p:spPr>
          <a:xfrm>
            <a:off x="4838310" y="4921130"/>
            <a:ext cx="14688000" cy="56341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0368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EBS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71</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2"/>
          </a:xfrm>
        </p:spPr>
        <p:txBody>
          <a:bodyPr/>
          <a:lstStyle/>
          <a:p>
            <a:pPr marL="0" indent="0">
              <a:spcBef>
                <a:spcPts val="3000"/>
              </a:spcBef>
              <a:buNone/>
            </a:pPr>
            <a:r>
              <a:rPr lang="es-ES" sz="4000" b="0" dirty="0"/>
              <a:t>Amazon Elastic Block Store (EBS) proporciona volúmenes de almacenamiento de bloques persistentes para utilizar con las instancias EC2. </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https://aws.amazon.com/es/ebs</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9" name="Imagen 8">
            <a:extLst>
              <a:ext uri="{FF2B5EF4-FFF2-40B4-BE49-F238E27FC236}">
                <a16:creationId xmlns:a16="http://schemas.microsoft.com/office/drawing/2014/main" id="{EE0AEEF2-9522-4909-8840-2546F297F5EE}"/>
              </a:ext>
            </a:extLst>
          </p:cNvPr>
          <p:cNvPicPr>
            <a:picLocks noChangeAspect="1"/>
          </p:cNvPicPr>
          <p:nvPr/>
        </p:nvPicPr>
        <p:blipFill>
          <a:blip r:embed="rId4"/>
          <a:stretch>
            <a:fillRect/>
          </a:stretch>
        </p:blipFill>
        <p:spPr>
          <a:xfrm>
            <a:off x="4992000" y="4386124"/>
            <a:ext cx="14400000" cy="65454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375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EBS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72</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2"/>
          </a:xfrm>
        </p:spPr>
        <p:txBody>
          <a:bodyPr/>
          <a:lstStyle/>
          <a:p>
            <a:pPr marL="0" indent="0">
              <a:spcBef>
                <a:spcPts val="3000"/>
              </a:spcBef>
              <a:buNone/>
            </a:pPr>
            <a:r>
              <a:rPr lang="es-ES" sz="4000" b="0" dirty="0"/>
              <a:t>Amazon Elastic Block Store (EBS) proporciona volúmenes de almacenamiento de bloques persistentes para utilizar con las instancias EC2. </a:t>
            </a:r>
          </a:p>
        </p:txBody>
      </p:sp>
      <p:grpSp>
        <p:nvGrpSpPr>
          <p:cNvPr id="10" name="Grupo 9">
            <a:extLst>
              <a:ext uri="{FF2B5EF4-FFF2-40B4-BE49-F238E27FC236}">
                <a16:creationId xmlns:a16="http://schemas.microsoft.com/office/drawing/2014/main" id="{51C5A178-521E-4875-A8EC-D5D45A839164}"/>
              </a:ext>
            </a:extLst>
          </p:cNvPr>
          <p:cNvGrpSpPr/>
          <p:nvPr/>
        </p:nvGrpSpPr>
        <p:grpSpPr>
          <a:xfrm>
            <a:off x="627530" y="417324"/>
            <a:ext cx="10578352" cy="432032"/>
            <a:chOff x="627530" y="417324"/>
            <a:chExt cx="10578352" cy="432032"/>
          </a:xfrm>
        </p:grpSpPr>
        <p:sp>
          <p:nvSpPr>
            <p:cNvPr id="11" name="Rectángulo: esquinas redondeadas 10">
              <a:extLst>
                <a:ext uri="{FF2B5EF4-FFF2-40B4-BE49-F238E27FC236}">
                  <a16:creationId xmlns:a16="http://schemas.microsoft.com/office/drawing/2014/main" id="{58195D37-A526-40C2-B4CA-AFE2029C491A}"/>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https://aws.amazon.com/es/ebs</a:t>
              </a:r>
            </a:p>
          </p:txBody>
        </p:sp>
        <p:pic>
          <p:nvPicPr>
            <p:cNvPr id="13" name="Imagen 12">
              <a:extLst>
                <a:ext uri="{FF2B5EF4-FFF2-40B4-BE49-F238E27FC236}">
                  <a16:creationId xmlns:a16="http://schemas.microsoft.com/office/drawing/2014/main" id="{DCCBC0AF-E53E-447F-85D6-B6F3201FD9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6" name="Marcador de contenido 4">
            <a:extLst>
              <a:ext uri="{FF2B5EF4-FFF2-40B4-BE49-F238E27FC236}">
                <a16:creationId xmlns:a16="http://schemas.microsoft.com/office/drawing/2014/main" id="{F6219102-F345-4746-88AE-88D828A213C3}"/>
              </a:ext>
            </a:extLst>
          </p:cNvPr>
          <p:cNvSpPr txBox="1">
            <a:spLocks/>
          </p:cNvSpPr>
          <p:nvPr/>
        </p:nvSpPr>
        <p:spPr>
          <a:xfrm>
            <a:off x="883920" y="419936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Un disco secundario (non-root volume) se puede cifrar en el momento de crear la instancia.</a:t>
            </a:r>
          </a:p>
        </p:txBody>
      </p:sp>
      <p:sp>
        <p:nvSpPr>
          <p:cNvPr id="17" name="Marcador de contenido 4">
            <a:extLst>
              <a:ext uri="{FF2B5EF4-FFF2-40B4-BE49-F238E27FC236}">
                <a16:creationId xmlns:a16="http://schemas.microsoft.com/office/drawing/2014/main" id="{6CF9E64A-11E9-498B-8B34-F723749937FE}"/>
              </a:ext>
            </a:extLst>
          </p:cNvPr>
          <p:cNvSpPr txBox="1">
            <a:spLocks/>
          </p:cNvSpPr>
          <p:nvPr/>
        </p:nvSpPr>
        <p:spPr>
          <a:xfrm>
            <a:off x="883920" y="5099907"/>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 disco raíz (root volume) no se puede cifrar en el momento de crear la instancia.</a:t>
            </a:r>
          </a:p>
        </p:txBody>
      </p:sp>
      <p:pic>
        <p:nvPicPr>
          <p:cNvPr id="18" name="Imagen 17">
            <a:extLst>
              <a:ext uri="{FF2B5EF4-FFF2-40B4-BE49-F238E27FC236}">
                <a16:creationId xmlns:a16="http://schemas.microsoft.com/office/drawing/2014/main" id="{58E3C592-2A4C-4D63-AF24-046188B9AF31}"/>
              </a:ext>
            </a:extLst>
          </p:cNvPr>
          <p:cNvPicPr>
            <a:picLocks noChangeAspect="1"/>
          </p:cNvPicPr>
          <p:nvPr/>
        </p:nvPicPr>
        <p:blipFill rotWithShape="1">
          <a:blip r:embed="rId4">
            <a:extLst>
              <a:ext uri="{28A0092B-C50C-407E-A947-70E740481C1C}">
                <a14:useLocalDpi xmlns:a14="http://schemas.microsoft.com/office/drawing/2010/main" val="0"/>
              </a:ext>
            </a:extLst>
          </a:blip>
          <a:srcRect l="53937"/>
          <a:stretch/>
        </p:blipFill>
        <p:spPr>
          <a:xfrm>
            <a:off x="18723414" y="5684378"/>
            <a:ext cx="4898586" cy="4652664"/>
          </a:xfrm>
          <a:prstGeom prst="ellipse">
            <a:avLst/>
          </a:prstGeom>
          <a:ln>
            <a:noFill/>
          </a:ln>
          <a:effectLst>
            <a:softEdge rad="112500"/>
          </a:effectLst>
        </p:spPr>
      </p:pic>
      <p:grpSp>
        <p:nvGrpSpPr>
          <p:cNvPr id="3" name="Grupo 2">
            <a:extLst>
              <a:ext uri="{FF2B5EF4-FFF2-40B4-BE49-F238E27FC236}">
                <a16:creationId xmlns:a16="http://schemas.microsoft.com/office/drawing/2014/main" id="{8D5E55C8-E77C-4560-AFAD-64E7B1472767}"/>
              </a:ext>
            </a:extLst>
          </p:cNvPr>
          <p:cNvGrpSpPr/>
          <p:nvPr/>
        </p:nvGrpSpPr>
        <p:grpSpPr>
          <a:xfrm>
            <a:off x="1612669" y="6414509"/>
            <a:ext cx="3348550" cy="3192402"/>
            <a:chOff x="1612669" y="6414509"/>
            <a:chExt cx="3348550" cy="3192402"/>
          </a:xfrm>
        </p:grpSpPr>
        <p:grpSp>
          <p:nvGrpSpPr>
            <p:cNvPr id="20" name="Grupo 19">
              <a:extLst>
                <a:ext uri="{FF2B5EF4-FFF2-40B4-BE49-F238E27FC236}">
                  <a16:creationId xmlns:a16="http://schemas.microsoft.com/office/drawing/2014/main" id="{F25306A2-BD0B-44EF-9E3E-0754AB806295}"/>
                </a:ext>
              </a:extLst>
            </p:cNvPr>
            <p:cNvGrpSpPr/>
            <p:nvPr/>
          </p:nvGrpSpPr>
          <p:grpSpPr>
            <a:xfrm>
              <a:off x="2958492" y="7138504"/>
              <a:ext cx="1573380" cy="2312041"/>
              <a:chOff x="1741392" y="3272483"/>
              <a:chExt cx="731520" cy="1074950"/>
            </a:xfrm>
          </p:grpSpPr>
          <p:pic>
            <p:nvPicPr>
              <p:cNvPr id="43" name="Picture 15" descr="EBS-Volume.png">
                <a:extLst>
                  <a:ext uri="{FF2B5EF4-FFF2-40B4-BE49-F238E27FC236}">
                    <a16:creationId xmlns:a16="http://schemas.microsoft.com/office/drawing/2014/main" id="{8EEA7C75-3844-474F-824F-3D2B71189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1392" y="3272483"/>
                <a:ext cx="731520" cy="731520"/>
              </a:xfrm>
              <a:prstGeom prst="rect">
                <a:avLst/>
              </a:prstGeom>
            </p:spPr>
          </p:pic>
          <p:sp>
            <p:nvSpPr>
              <p:cNvPr id="44" name="TextBox 103">
                <a:extLst>
                  <a:ext uri="{FF2B5EF4-FFF2-40B4-BE49-F238E27FC236}">
                    <a16:creationId xmlns:a16="http://schemas.microsoft.com/office/drawing/2014/main" id="{0B37FEC4-0CCF-4FEF-899A-A909C9453A9B}"/>
                  </a:ext>
                </a:extLst>
              </p:cNvPr>
              <p:cNvSpPr txBox="1">
                <a:spLocks noChangeArrowheads="1"/>
              </p:cNvSpPr>
              <p:nvPr/>
            </p:nvSpPr>
            <p:spPr bwMode="auto">
              <a:xfrm>
                <a:off x="1862235" y="4004002"/>
                <a:ext cx="489833" cy="343431"/>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root</a:t>
                </a:r>
              </a:p>
              <a:p>
                <a:pPr algn="ctr"/>
                <a:r>
                  <a:rPr lang="en-US" sz="2400" dirty="0">
                    <a:solidFill>
                      <a:srgbClr val="4F616E"/>
                    </a:solidFill>
                    <a:latin typeface="Arial" panose="020B0604020202020204" pitchFamily="34" charset="0"/>
                    <a:cs typeface="Arial" panose="020B0604020202020204" pitchFamily="34" charset="0"/>
                  </a:rPr>
                  <a:t>volume</a:t>
                </a:r>
              </a:p>
            </p:txBody>
          </p:sp>
        </p:grpSp>
        <p:sp>
          <p:nvSpPr>
            <p:cNvPr id="21" name="Rounded Rectangle 18">
              <a:extLst>
                <a:ext uri="{FF2B5EF4-FFF2-40B4-BE49-F238E27FC236}">
                  <a16:creationId xmlns:a16="http://schemas.microsoft.com/office/drawing/2014/main" id="{87676CF5-F1D3-4912-BC18-4B0EB5302EE1}"/>
                </a:ext>
              </a:extLst>
            </p:cNvPr>
            <p:cNvSpPr/>
            <p:nvPr/>
          </p:nvSpPr>
          <p:spPr>
            <a:xfrm>
              <a:off x="1612669" y="6914019"/>
              <a:ext cx="3348550" cy="26928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nvGrpSpPr>
            <p:cNvPr id="22" name="Grupo 21">
              <a:extLst>
                <a:ext uri="{FF2B5EF4-FFF2-40B4-BE49-F238E27FC236}">
                  <a16:creationId xmlns:a16="http://schemas.microsoft.com/office/drawing/2014/main" id="{BF96490A-418D-4FD0-9A47-1734F1743BB5}"/>
                </a:ext>
              </a:extLst>
            </p:cNvPr>
            <p:cNvGrpSpPr/>
            <p:nvPr/>
          </p:nvGrpSpPr>
          <p:grpSpPr>
            <a:xfrm>
              <a:off x="1839853" y="6414509"/>
              <a:ext cx="1132828" cy="1101366"/>
              <a:chOff x="943827" y="2744839"/>
              <a:chExt cx="526692" cy="512064"/>
            </a:xfrm>
          </p:grpSpPr>
          <p:pic>
            <p:nvPicPr>
              <p:cNvPr id="41" name="Picture 30" descr="EC2-Instance.png">
                <a:extLst>
                  <a:ext uri="{FF2B5EF4-FFF2-40B4-BE49-F238E27FC236}">
                    <a16:creationId xmlns:a16="http://schemas.microsoft.com/office/drawing/2014/main" id="{12949F84-F554-4DD2-AACC-FF48741A0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141" y="2744839"/>
                <a:ext cx="512064" cy="512064"/>
              </a:xfrm>
              <a:prstGeom prst="rect">
                <a:avLst/>
              </a:prstGeom>
            </p:spPr>
          </p:pic>
          <p:sp>
            <p:nvSpPr>
              <p:cNvPr id="42" name="TextBox 30">
                <a:extLst>
                  <a:ext uri="{FF2B5EF4-FFF2-40B4-BE49-F238E27FC236}">
                    <a16:creationId xmlns:a16="http://schemas.microsoft.com/office/drawing/2014/main" id="{C8E7986E-B11A-46FF-BC2C-10289F5D71D1}"/>
                  </a:ext>
                </a:extLst>
              </p:cNvPr>
              <p:cNvSpPr txBox="1"/>
              <p:nvPr/>
            </p:nvSpPr>
            <p:spPr>
              <a:xfrm>
                <a:off x="943827" y="2900737"/>
                <a:ext cx="526692" cy="171716"/>
              </a:xfrm>
              <a:prstGeom prst="rect">
                <a:avLst/>
              </a:prstGeom>
              <a:noFill/>
            </p:spPr>
            <p:txBody>
              <a:bodyPr wrap="square" lIns="0" tIns="0" rIns="0" bIns="0" rtlCol="0">
                <a:spAutoFit/>
              </a:bodyPr>
              <a:lstStyle/>
              <a:p>
                <a:pPr algn="ctr"/>
                <a:r>
                  <a:rPr lang="en-US" sz="2400" dirty="0">
                    <a:solidFill>
                      <a:schemeClr val="bg1"/>
                    </a:solidFill>
                    <a:latin typeface="Arial" panose="020B0604020202020204" pitchFamily="34" charset="0"/>
                    <a:cs typeface="Arial" panose="020B0604020202020204" pitchFamily="34" charset="0"/>
                  </a:rPr>
                  <a:t>EC2</a:t>
                </a:r>
              </a:p>
            </p:txBody>
          </p:sp>
        </p:grpSp>
      </p:grpSp>
      <p:grpSp>
        <p:nvGrpSpPr>
          <p:cNvPr id="6" name="Grupo 5">
            <a:extLst>
              <a:ext uri="{FF2B5EF4-FFF2-40B4-BE49-F238E27FC236}">
                <a16:creationId xmlns:a16="http://schemas.microsoft.com/office/drawing/2014/main" id="{D47F11A3-FB7E-4D70-AAA1-A7E095014CEB}"/>
              </a:ext>
            </a:extLst>
          </p:cNvPr>
          <p:cNvGrpSpPr/>
          <p:nvPr/>
        </p:nvGrpSpPr>
        <p:grpSpPr>
          <a:xfrm>
            <a:off x="5216369" y="7315066"/>
            <a:ext cx="4150421" cy="1951157"/>
            <a:chOff x="5216369" y="7315066"/>
            <a:chExt cx="4150421" cy="1951157"/>
          </a:xfrm>
        </p:grpSpPr>
        <p:sp>
          <p:nvSpPr>
            <p:cNvPr id="23" name="Flecha: a la derecha 22">
              <a:extLst>
                <a:ext uri="{FF2B5EF4-FFF2-40B4-BE49-F238E27FC236}">
                  <a16:creationId xmlns:a16="http://schemas.microsoft.com/office/drawing/2014/main" id="{F3663F51-41D2-4077-99CB-A2C93A586B97}"/>
                </a:ext>
              </a:extLst>
            </p:cNvPr>
            <p:cNvSpPr/>
            <p:nvPr/>
          </p:nvSpPr>
          <p:spPr>
            <a:xfrm>
              <a:off x="5216369" y="7912190"/>
              <a:ext cx="2322903" cy="553141"/>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grpSp>
          <p:nvGrpSpPr>
            <p:cNvPr id="24" name="Grupo 23">
              <a:extLst>
                <a:ext uri="{FF2B5EF4-FFF2-40B4-BE49-F238E27FC236}">
                  <a16:creationId xmlns:a16="http://schemas.microsoft.com/office/drawing/2014/main" id="{52548DE6-85AF-471A-8BDA-D7B379FDF125}"/>
                </a:ext>
              </a:extLst>
            </p:cNvPr>
            <p:cNvGrpSpPr/>
            <p:nvPr/>
          </p:nvGrpSpPr>
          <p:grpSpPr>
            <a:xfrm>
              <a:off x="7793410" y="7315066"/>
              <a:ext cx="1573380" cy="1951157"/>
              <a:chOff x="3712318" y="3081450"/>
              <a:chExt cx="731520" cy="907162"/>
            </a:xfrm>
          </p:grpSpPr>
          <p:pic>
            <p:nvPicPr>
              <p:cNvPr id="39" name="Picture 16" descr="EBS-Snapshot.png">
                <a:extLst>
                  <a:ext uri="{FF2B5EF4-FFF2-40B4-BE49-F238E27FC236}">
                    <a16:creationId xmlns:a16="http://schemas.microsoft.com/office/drawing/2014/main" id="{177D19E1-BBE8-41CC-B56C-96DC8EF225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2318" y="3081450"/>
                <a:ext cx="731520" cy="731520"/>
              </a:xfrm>
              <a:prstGeom prst="rect">
                <a:avLst/>
              </a:prstGeom>
            </p:spPr>
          </p:pic>
          <p:sp>
            <p:nvSpPr>
              <p:cNvPr id="40" name="TextBox 104">
                <a:extLst>
                  <a:ext uri="{FF2B5EF4-FFF2-40B4-BE49-F238E27FC236}">
                    <a16:creationId xmlns:a16="http://schemas.microsoft.com/office/drawing/2014/main" id="{09F4A374-93B7-441B-B1EF-AC56F3D198D6}"/>
                  </a:ext>
                </a:extLst>
              </p:cNvPr>
              <p:cNvSpPr txBox="1">
                <a:spLocks noChangeArrowheads="1"/>
              </p:cNvSpPr>
              <p:nvPr/>
            </p:nvSpPr>
            <p:spPr bwMode="auto">
              <a:xfrm>
                <a:off x="3788043" y="3816896"/>
                <a:ext cx="580070" cy="171716"/>
              </a:xfrm>
              <a:prstGeom prst="rect">
                <a:avLst/>
              </a:prstGeom>
              <a:noFill/>
              <a:ln w="9525">
                <a:noFill/>
                <a:miter lim="800000"/>
                <a:headEnd/>
                <a:tailEnd/>
              </a:ln>
            </p:spPr>
            <p:txBody>
              <a:bodyPr wrap="square" lIns="0" tIns="0" rIns="0" bIns="0">
                <a:spAutoFit/>
              </a:bodyPr>
              <a:lstStyle/>
              <a:p>
                <a:r>
                  <a:rPr lang="en-US" sz="2400" dirty="0">
                    <a:solidFill>
                      <a:srgbClr val="4F616E"/>
                    </a:solidFill>
                    <a:latin typeface="Arial" panose="020B0604020202020204" pitchFamily="34" charset="0"/>
                    <a:cs typeface="Arial" panose="020B0604020202020204" pitchFamily="34" charset="0"/>
                  </a:rPr>
                  <a:t>snapshot</a:t>
                </a:r>
              </a:p>
            </p:txBody>
          </p:sp>
        </p:grpSp>
      </p:grpSp>
      <p:grpSp>
        <p:nvGrpSpPr>
          <p:cNvPr id="7" name="Grupo 6">
            <a:extLst>
              <a:ext uri="{FF2B5EF4-FFF2-40B4-BE49-F238E27FC236}">
                <a16:creationId xmlns:a16="http://schemas.microsoft.com/office/drawing/2014/main" id="{186C5C4D-3E1C-4606-B2C5-ADA1AEFB0E42}"/>
              </a:ext>
            </a:extLst>
          </p:cNvPr>
          <p:cNvGrpSpPr/>
          <p:nvPr/>
        </p:nvGrpSpPr>
        <p:grpSpPr>
          <a:xfrm>
            <a:off x="9620928" y="7315066"/>
            <a:ext cx="4150421" cy="1951157"/>
            <a:chOff x="9620928" y="7315066"/>
            <a:chExt cx="4150421" cy="1951157"/>
          </a:xfrm>
        </p:grpSpPr>
        <p:grpSp>
          <p:nvGrpSpPr>
            <p:cNvPr id="25" name="Grupo 24">
              <a:extLst>
                <a:ext uri="{FF2B5EF4-FFF2-40B4-BE49-F238E27FC236}">
                  <a16:creationId xmlns:a16="http://schemas.microsoft.com/office/drawing/2014/main" id="{3B18A77E-8FDB-43BF-A57D-D4CE7E2AC1FA}"/>
                </a:ext>
              </a:extLst>
            </p:cNvPr>
            <p:cNvGrpSpPr/>
            <p:nvPr/>
          </p:nvGrpSpPr>
          <p:grpSpPr>
            <a:xfrm>
              <a:off x="9620928" y="7801609"/>
              <a:ext cx="2322903" cy="774301"/>
              <a:chOff x="4562467" y="3304026"/>
              <a:chExt cx="1080000" cy="360000"/>
            </a:xfrm>
          </p:grpSpPr>
          <p:sp>
            <p:nvSpPr>
              <p:cNvPr id="37" name="Flecha: a la derecha 36">
                <a:extLst>
                  <a:ext uri="{FF2B5EF4-FFF2-40B4-BE49-F238E27FC236}">
                    <a16:creationId xmlns:a16="http://schemas.microsoft.com/office/drawing/2014/main" id="{E2DE1724-F867-4F1E-A7EC-644099816DB5}"/>
                  </a:ext>
                </a:extLst>
              </p:cNvPr>
              <p:cNvSpPr/>
              <p:nvPr/>
            </p:nvSpPr>
            <p:spPr>
              <a:xfrm>
                <a:off x="4562467" y="3355439"/>
                <a:ext cx="1080000" cy="25717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38" name="Picture 9" descr="data-enc-key.png">
                <a:extLst>
                  <a:ext uri="{FF2B5EF4-FFF2-40B4-BE49-F238E27FC236}">
                    <a16:creationId xmlns:a16="http://schemas.microsoft.com/office/drawing/2014/main" id="{CF31EB81-BD18-406A-8C60-D8239AAABF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1063" y="3304026"/>
                <a:ext cx="275476" cy="360000"/>
              </a:xfrm>
              <a:prstGeom prst="rect">
                <a:avLst/>
              </a:prstGeom>
            </p:spPr>
          </p:pic>
        </p:grpSp>
        <p:grpSp>
          <p:nvGrpSpPr>
            <p:cNvPr id="26" name="Grupo 25">
              <a:extLst>
                <a:ext uri="{FF2B5EF4-FFF2-40B4-BE49-F238E27FC236}">
                  <a16:creationId xmlns:a16="http://schemas.microsoft.com/office/drawing/2014/main" id="{A0933FA0-7320-436E-9E22-628D89734B5A}"/>
                </a:ext>
              </a:extLst>
            </p:cNvPr>
            <p:cNvGrpSpPr/>
            <p:nvPr/>
          </p:nvGrpSpPr>
          <p:grpSpPr>
            <a:xfrm>
              <a:off x="12197969" y="7315066"/>
              <a:ext cx="1573380" cy="1951157"/>
              <a:chOff x="5761096" y="3081450"/>
              <a:chExt cx="731520" cy="907162"/>
            </a:xfrm>
          </p:grpSpPr>
          <p:grpSp>
            <p:nvGrpSpPr>
              <p:cNvPr id="33" name="Grupo 32">
                <a:extLst>
                  <a:ext uri="{FF2B5EF4-FFF2-40B4-BE49-F238E27FC236}">
                    <a16:creationId xmlns:a16="http://schemas.microsoft.com/office/drawing/2014/main" id="{A12DED6A-F59D-4019-BD9B-C7A549C7FCFB}"/>
                  </a:ext>
                </a:extLst>
              </p:cNvPr>
              <p:cNvGrpSpPr/>
              <p:nvPr/>
            </p:nvGrpSpPr>
            <p:grpSpPr>
              <a:xfrm>
                <a:off x="5761096" y="3081450"/>
                <a:ext cx="731520" cy="907162"/>
                <a:chOff x="3712318" y="3081450"/>
                <a:chExt cx="731520" cy="907162"/>
              </a:xfrm>
            </p:grpSpPr>
            <p:pic>
              <p:nvPicPr>
                <p:cNvPr id="35" name="Picture 16" descr="EBS-Snapshot.png">
                  <a:extLst>
                    <a:ext uri="{FF2B5EF4-FFF2-40B4-BE49-F238E27FC236}">
                      <a16:creationId xmlns:a16="http://schemas.microsoft.com/office/drawing/2014/main" id="{5F064CFD-2C99-4EC0-AEA4-1839ADF597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2318" y="3081450"/>
                  <a:ext cx="731520" cy="731520"/>
                </a:xfrm>
                <a:prstGeom prst="rect">
                  <a:avLst/>
                </a:prstGeom>
              </p:spPr>
            </p:pic>
            <p:sp>
              <p:nvSpPr>
                <p:cNvPr id="36" name="TextBox 104">
                  <a:extLst>
                    <a:ext uri="{FF2B5EF4-FFF2-40B4-BE49-F238E27FC236}">
                      <a16:creationId xmlns:a16="http://schemas.microsoft.com/office/drawing/2014/main" id="{9FE34E24-2D3F-442E-AFE9-538E23FAEBC9}"/>
                    </a:ext>
                  </a:extLst>
                </p:cNvPr>
                <p:cNvSpPr txBox="1">
                  <a:spLocks noChangeArrowheads="1"/>
                </p:cNvSpPr>
                <p:nvPr/>
              </p:nvSpPr>
              <p:spPr bwMode="auto">
                <a:xfrm>
                  <a:off x="3788043" y="3816896"/>
                  <a:ext cx="580070" cy="171716"/>
                </a:xfrm>
                <a:prstGeom prst="rect">
                  <a:avLst/>
                </a:prstGeom>
                <a:noFill/>
                <a:ln w="9525">
                  <a:noFill/>
                  <a:miter lim="800000"/>
                  <a:headEnd/>
                  <a:tailEnd/>
                </a:ln>
              </p:spPr>
              <p:txBody>
                <a:bodyPr wrap="square" lIns="0" tIns="0" rIns="0" bIns="0">
                  <a:spAutoFit/>
                </a:bodyPr>
                <a:lstStyle/>
                <a:p>
                  <a:r>
                    <a:rPr lang="en-US" sz="2400" dirty="0">
                      <a:solidFill>
                        <a:srgbClr val="4F616E"/>
                      </a:solidFill>
                      <a:latin typeface="Arial" panose="020B0604020202020204" pitchFamily="34" charset="0"/>
                      <a:cs typeface="Arial" panose="020B0604020202020204" pitchFamily="34" charset="0"/>
                    </a:rPr>
                    <a:t>snapshot</a:t>
                  </a:r>
                </a:p>
              </p:txBody>
            </p:sp>
          </p:grpSp>
          <p:pic>
            <p:nvPicPr>
              <p:cNvPr id="34" name="Picture 10" descr="encrypted data.png">
                <a:extLst>
                  <a:ext uri="{FF2B5EF4-FFF2-40B4-BE49-F238E27FC236}">
                    <a16:creationId xmlns:a16="http://schemas.microsoft.com/office/drawing/2014/main" id="{E7B13EEC-1B5B-4D30-9BFB-DAEE8774A55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97103" y="3399643"/>
                <a:ext cx="259507" cy="324000"/>
              </a:xfrm>
              <a:prstGeom prst="rect">
                <a:avLst/>
              </a:prstGeom>
            </p:spPr>
          </p:pic>
        </p:grpSp>
      </p:grpSp>
      <p:grpSp>
        <p:nvGrpSpPr>
          <p:cNvPr id="8" name="Grupo 7">
            <a:extLst>
              <a:ext uri="{FF2B5EF4-FFF2-40B4-BE49-F238E27FC236}">
                <a16:creationId xmlns:a16="http://schemas.microsoft.com/office/drawing/2014/main" id="{02FBCDCC-BC2B-4D57-818E-55A6B0EFDB6E}"/>
              </a:ext>
            </a:extLst>
          </p:cNvPr>
          <p:cNvGrpSpPr/>
          <p:nvPr/>
        </p:nvGrpSpPr>
        <p:grpSpPr>
          <a:xfrm>
            <a:off x="14025487" y="7315066"/>
            <a:ext cx="4150419" cy="1942710"/>
            <a:chOff x="14025487" y="7315066"/>
            <a:chExt cx="4150419" cy="1942710"/>
          </a:xfrm>
        </p:grpSpPr>
        <p:sp>
          <p:nvSpPr>
            <p:cNvPr id="27" name="Flecha: a la derecha 26">
              <a:extLst>
                <a:ext uri="{FF2B5EF4-FFF2-40B4-BE49-F238E27FC236}">
                  <a16:creationId xmlns:a16="http://schemas.microsoft.com/office/drawing/2014/main" id="{CC7E2324-CD74-4E54-A32E-3015EA92CE9D}"/>
                </a:ext>
              </a:extLst>
            </p:cNvPr>
            <p:cNvSpPr/>
            <p:nvPr/>
          </p:nvSpPr>
          <p:spPr>
            <a:xfrm>
              <a:off x="14025487" y="7912190"/>
              <a:ext cx="2322903" cy="553141"/>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grpSp>
          <p:nvGrpSpPr>
            <p:cNvPr id="28" name="Grupo 27">
              <a:extLst>
                <a:ext uri="{FF2B5EF4-FFF2-40B4-BE49-F238E27FC236}">
                  <a16:creationId xmlns:a16="http://schemas.microsoft.com/office/drawing/2014/main" id="{AD446ED2-14D1-49A6-804E-E625BA4FE630}"/>
                </a:ext>
              </a:extLst>
            </p:cNvPr>
            <p:cNvGrpSpPr/>
            <p:nvPr/>
          </p:nvGrpSpPr>
          <p:grpSpPr>
            <a:xfrm>
              <a:off x="16602526" y="7315066"/>
              <a:ext cx="1573380" cy="1942710"/>
              <a:chOff x="7807517" y="4091516"/>
              <a:chExt cx="731520" cy="903235"/>
            </a:xfrm>
          </p:grpSpPr>
          <p:grpSp>
            <p:nvGrpSpPr>
              <p:cNvPr id="29" name="Grupo 28">
                <a:extLst>
                  <a:ext uri="{FF2B5EF4-FFF2-40B4-BE49-F238E27FC236}">
                    <a16:creationId xmlns:a16="http://schemas.microsoft.com/office/drawing/2014/main" id="{33B23DB2-4563-41C0-ACA6-B363FD044CF4}"/>
                  </a:ext>
                </a:extLst>
              </p:cNvPr>
              <p:cNvGrpSpPr/>
              <p:nvPr/>
            </p:nvGrpSpPr>
            <p:grpSpPr>
              <a:xfrm>
                <a:off x="7807517" y="4091516"/>
                <a:ext cx="731520" cy="903235"/>
                <a:chOff x="1741392" y="3272483"/>
                <a:chExt cx="731520" cy="903235"/>
              </a:xfrm>
            </p:grpSpPr>
            <p:pic>
              <p:nvPicPr>
                <p:cNvPr id="31" name="Picture 15" descr="EBS-Volume.png">
                  <a:extLst>
                    <a:ext uri="{FF2B5EF4-FFF2-40B4-BE49-F238E27FC236}">
                      <a16:creationId xmlns:a16="http://schemas.microsoft.com/office/drawing/2014/main" id="{811957FC-C26D-42A0-9DC6-2F64CCD9B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1392" y="3272483"/>
                  <a:ext cx="731520" cy="731520"/>
                </a:xfrm>
                <a:prstGeom prst="rect">
                  <a:avLst/>
                </a:prstGeom>
              </p:spPr>
            </p:pic>
            <p:sp>
              <p:nvSpPr>
                <p:cNvPr id="32" name="TextBox 103">
                  <a:extLst>
                    <a:ext uri="{FF2B5EF4-FFF2-40B4-BE49-F238E27FC236}">
                      <a16:creationId xmlns:a16="http://schemas.microsoft.com/office/drawing/2014/main" id="{9C3658E0-B9BA-4BE9-969E-C75E7F1524BD}"/>
                    </a:ext>
                  </a:extLst>
                </p:cNvPr>
                <p:cNvSpPr txBox="1">
                  <a:spLocks noChangeArrowheads="1"/>
                </p:cNvSpPr>
                <p:nvPr/>
              </p:nvSpPr>
              <p:spPr bwMode="auto">
                <a:xfrm>
                  <a:off x="1862235" y="4004002"/>
                  <a:ext cx="489833" cy="171716"/>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volume</a:t>
                  </a:r>
                </a:p>
              </p:txBody>
            </p:sp>
          </p:grpSp>
          <p:pic>
            <p:nvPicPr>
              <p:cNvPr id="30" name="Picture 10" descr="encrypted data.png">
                <a:extLst>
                  <a:ext uri="{FF2B5EF4-FFF2-40B4-BE49-F238E27FC236}">
                    <a16:creationId xmlns:a16="http://schemas.microsoft.com/office/drawing/2014/main" id="{B00E16DE-AD5B-4317-90B8-A676C0AC8A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43522" y="4337037"/>
                <a:ext cx="259507" cy="324000"/>
              </a:xfrm>
              <a:prstGeom prst="rect">
                <a:avLst/>
              </a:prstGeom>
            </p:spPr>
          </p:pic>
        </p:grpSp>
      </p:grpSp>
    </p:spTree>
    <p:extLst>
      <p:ext uri="{BB962C8B-B14F-4D97-AF65-F5344CB8AC3E}">
        <p14:creationId xmlns:p14="http://schemas.microsoft.com/office/powerpoint/2010/main" val="420920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EBS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73</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2"/>
          </a:xfrm>
        </p:spPr>
        <p:txBody>
          <a:bodyPr/>
          <a:lstStyle/>
          <a:p>
            <a:pPr marL="0" indent="0">
              <a:spcBef>
                <a:spcPts val="3000"/>
              </a:spcBef>
              <a:buNone/>
            </a:pPr>
            <a:r>
              <a:rPr lang="es-ES" sz="4000" b="0" dirty="0"/>
              <a:t>Amazon Elastic Block Store (EBS) proporciona volúmenes de almacenamiento de bloques persistentes para utilizar con las instancias EC2. </a:t>
            </a:r>
          </a:p>
        </p:txBody>
      </p:sp>
      <p:grpSp>
        <p:nvGrpSpPr>
          <p:cNvPr id="10" name="Grupo 9">
            <a:extLst>
              <a:ext uri="{FF2B5EF4-FFF2-40B4-BE49-F238E27FC236}">
                <a16:creationId xmlns:a16="http://schemas.microsoft.com/office/drawing/2014/main" id="{51C5A178-521E-4875-A8EC-D5D45A839164}"/>
              </a:ext>
            </a:extLst>
          </p:cNvPr>
          <p:cNvGrpSpPr/>
          <p:nvPr/>
        </p:nvGrpSpPr>
        <p:grpSpPr>
          <a:xfrm>
            <a:off x="627530" y="417324"/>
            <a:ext cx="10578352" cy="432032"/>
            <a:chOff x="627530" y="417324"/>
            <a:chExt cx="10578352" cy="432032"/>
          </a:xfrm>
        </p:grpSpPr>
        <p:sp>
          <p:nvSpPr>
            <p:cNvPr id="11" name="Rectángulo: esquinas redondeadas 10">
              <a:extLst>
                <a:ext uri="{FF2B5EF4-FFF2-40B4-BE49-F238E27FC236}">
                  <a16:creationId xmlns:a16="http://schemas.microsoft.com/office/drawing/2014/main" id="{58195D37-A526-40C2-B4CA-AFE2029C491A}"/>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https://aws.amazon.com/es/ebs</a:t>
              </a:r>
            </a:p>
          </p:txBody>
        </p:sp>
        <p:pic>
          <p:nvPicPr>
            <p:cNvPr id="13" name="Imagen 12">
              <a:extLst>
                <a:ext uri="{FF2B5EF4-FFF2-40B4-BE49-F238E27FC236}">
                  <a16:creationId xmlns:a16="http://schemas.microsoft.com/office/drawing/2014/main" id="{DCCBC0AF-E53E-447F-85D6-B6F3201FD9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6" name="Marcador de contenido 4">
            <a:extLst>
              <a:ext uri="{FF2B5EF4-FFF2-40B4-BE49-F238E27FC236}">
                <a16:creationId xmlns:a16="http://schemas.microsoft.com/office/drawing/2014/main" id="{F6219102-F345-4746-88AE-88D828A213C3}"/>
              </a:ext>
            </a:extLst>
          </p:cNvPr>
          <p:cNvSpPr txBox="1">
            <a:spLocks/>
          </p:cNvSpPr>
          <p:nvPr/>
        </p:nvSpPr>
        <p:spPr>
          <a:xfrm>
            <a:off x="883920" y="419936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Un disco secundario (non-root volume) se puede cifrar en el momento de crear la instancia.</a:t>
            </a:r>
          </a:p>
        </p:txBody>
      </p:sp>
      <p:sp>
        <p:nvSpPr>
          <p:cNvPr id="17" name="Marcador de contenido 4">
            <a:extLst>
              <a:ext uri="{FF2B5EF4-FFF2-40B4-BE49-F238E27FC236}">
                <a16:creationId xmlns:a16="http://schemas.microsoft.com/office/drawing/2014/main" id="{6CF9E64A-11E9-498B-8B34-F723749937FE}"/>
              </a:ext>
            </a:extLst>
          </p:cNvPr>
          <p:cNvSpPr txBox="1">
            <a:spLocks/>
          </p:cNvSpPr>
          <p:nvPr/>
        </p:nvSpPr>
        <p:spPr>
          <a:xfrm>
            <a:off x="883920" y="5099907"/>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 disco raíz (root volume) no se puede cifrar en el momento de crear la instancia.</a:t>
            </a:r>
          </a:p>
        </p:txBody>
      </p:sp>
      <p:pic>
        <p:nvPicPr>
          <p:cNvPr id="18" name="Imagen 17">
            <a:extLst>
              <a:ext uri="{FF2B5EF4-FFF2-40B4-BE49-F238E27FC236}">
                <a16:creationId xmlns:a16="http://schemas.microsoft.com/office/drawing/2014/main" id="{58E3C592-2A4C-4D63-AF24-046188B9AF31}"/>
              </a:ext>
            </a:extLst>
          </p:cNvPr>
          <p:cNvPicPr>
            <a:picLocks noChangeAspect="1"/>
          </p:cNvPicPr>
          <p:nvPr/>
        </p:nvPicPr>
        <p:blipFill rotWithShape="1">
          <a:blip r:embed="rId4">
            <a:extLst>
              <a:ext uri="{28A0092B-C50C-407E-A947-70E740481C1C}">
                <a14:useLocalDpi xmlns:a14="http://schemas.microsoft.com/office/drawing/2010/main" val="0"/>
              </a:ext>
            </a:extLst>
          </a:blip>
          <a:srcRect l="53937"/>
          <a:stretch/>
        </p:blipFill>
        <p:spPr>
          <a:xfrm>
            <a:off x="18723414" y="5684378"/>
            <a:ext cx="4898586" cy="4652664"/>
          </a:xfrm>
          <a:prstGeom prst="ellipse">
            <a:avLst/>
          </a:prstGeom>
          <a:ln>
            <a:noFill/>
          </a:ln>
          <a:effectLst>
            <a:softEdge rad="112500"/>
          </a:effectLst>
        </p:spPr>
      </p:pic>
      <p:grpSp>
        <p:nvGrpSpPr>
          <p:cNvPr id="20" name="Grupo 19">
            <a:extLst>
              <a:ext uri="{FF2B5EF4-FFF2-40B4-BE49-F238E27FC236}">
                <a16:creationId xmlns:a16="http://schemas.microsoft.com/office/drawing/2014/main" id="{F25306A2-BD0B-44EF-9E3E-0754AB806295}"/>
              </a:ext>
            </a:extLst>
          </p:cNvPr>
          <p:cNvGrpSpPr/>
          <p:nvPr/>
        </p:nvGrpSpPr>
        <p:grpSpPr>
          <a:xfrm>
            <a:off x="2958492" y="7138504"/>
            <a:ext cx="1573380" cy="2312041"/>
            <a:chOff x="1741392" y="3272483"/>
            <a:chExt cx="731520" cy="1074950"/>
          </a:xfrm>
        </p:grpSpPr>
        <p:pic>
          <p:nvPicPr>
            <p:cNvPr id="43" name="Picture 15" descr="EBS-Volume.png">
              <a:extLst>
                <a:ext uri="{FF2B5EF4-FFF2-40B4-BE49-F238E27FC236}">
                  <a16:creationId xmlns:a16="http://schemas.microsoft.com/office/drawing/2014/main" id="{8EEA7C75-3844-474F-824F-3D2B71189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1392" y="3272483"/>
              <a:ext cx="731520" cy="731520"/>
            </a:xfrm>
            <a:prstGeom prst="rect">
              <a:avLst/>
            </a:prstGeom>
          </p:spPr>
        </p:pic>
        <p:sp>
          <p:nvSpPr>
            <p:cNvPr id="44" name="TextBox 103">
              <a:extLst>
                <a:ext uri="{FF2B5EF4-FFF2-40B4-BE49-F238E27FC236}">
                  <a16:creationId xmlns:a16="http://schemas.microsoft.com/office/drawing/2014/main" id="{0B37FEC4-0CCF-4FEF-899A-A909C9453A9B}"/>
                </a:ext>
              </a:extLst>
            </p:cNvPr>
            <p:cNvSpPr txBox="1">
              <a:spLocks noChangeArrowheads="1"/>
            </p:cNvSpPr>
            <p:nvPr/>
          </p:nvSpPr>
          <p:spPr bwMode="auto">
            <a:xfrm>
              <a:off x="1862235" y="4004002"/>
              <a:ext cx="489833" cy="343431"/>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root</a:t>
              </a:r>
            </a:p>
            <a:p>
              <a:pPr algn="ctr"/>
              <a:r>
                <a:rPr lang="en-US" sz="2400" dirty="0">
                  <a:solidFill>
                    <a:srgbClr val="4F616E"/>
                  </a:solidFill>
                  <a:latin typeface="Arial" panose="020B0604020202020204" pitchFamily="34" charset="0"/>
                  <a:cs typeface="Arial" panose="020B0604020202020204" pitchFamily="34" charset="0"/>
                </a:rPr>
                <a:t>volume</a:t>
              </a:r>
            </a:p>
          </p:txBody>
        </p:sp>
      </p:grpSp>
      <p:sp>
        <p:nvSpPr>
          <p:cNvPr id="21" name="Rounded Rectangle 18">
            <a:extLst>
              <a:ext uri="{FF2B5EF4-FFF2-40B4-BE49-F238E27FC236}">
                <a16:creationId xmlns:a16="http://schemas.microsoft.com/office/drawing/2014/main" id="{87676CF5-F1D3-4912-BC18-4B0EB5302EE1}"/>
              </a:ext>
            </a:extLst>
          </p:cNvPr>
          <p:cNvSpPr/>
          <p:nvPr/>
        </p:nvSpPr>
        <p:spPr>
          <a:xfrm>
            <a:off x="1612669" y="6914019"/>
            <a:ext cx="3348550" cy="26928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nvGrpSpPr>
          <p:cNvPr id="22" name="Grupo 21">
            <a:extLst>
              <a:ext uri="{FF2B5EF4-FFF2-40B4-BE49-F238E27FC236}">
                <a16:creationId xmlns:a16="http://schemas.microsoft.com/office/drawing/2014/main" id="{BF96490A-418D-4FD0-9A47-1734F1743BB5}"/>
              </a:ext>
            </a:extLst>
          </p:cNvPr>
          <p:cNvGrpSpPr/>
          <p:nvPr/>
        </p:nvGrpSpPr>
        <p:grpSpPr>
          <a:xfrm>
            <a:off x="1839853" y="6414509"/>
            <a:ext cx="1132828" cy="1101366"/>
            <a:chOff x="943827" y="2744839"/>
            <a:chExt cx="526692" cy="512064"/>
          </a:xfrm>
        </p:grpSpPr>
        <p:pic>
          <p:nvPicPr>
            <p:cNvPr id="41" name="Picture 30" descr="EC2-Instance.png">
              <a:extLst>
                <a:ext uri="{FF2B5EF4-FFF2-40B4-BE49-F238E27FC236}">
                  <a16:creationId xmlns:a16="http://schemas.microsoft.com/office/drawing/2014/main" id="{12949F84-F554-4DD2-AACC-FF48741A0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141" y="2744839"/>
              <a:ext cx="512064" cy="512064"/>
            </a:xfrm>
            <a:prstGeom prst="rect">
              <a:avLst/>
            </a:prstGeom>
          </p:spPr>
        </p:pic>
        <p:sp>
          <p:nvSpPr>
            <p:cNvPr id="42" name="TextBox 30">
              <a:extLst>
                <a:ext uri="{FF2B5EF4-FFF2-40B4-BE49-F238E27FC236}">
                  <a16:creationId xmlns:a16="http://schemas.microsoft.com/office/drawing/2014/main" id="{C8E7986E-B11A-46FF-BC2C-10289F5D71D1}"/>
                </a:ext>
              </a:extLst>
            </p:cNvPr>
            <p:cNvSpPr txBox="1"/>
            <p:nvPr/>
          </p:nvSpPr>
          <p:spPr>
            <a:xfrm>
              <a:off x="943827" y="2900737"/>
              <a:ext cx="526692" cy="171716"/>
            </a:xfrm>
            <a:prstGeom prst="rect">
              <a:avLst/>
            </a:prstGeom>
            <a:noFill/>
          </p:spPr>
          <p:txBody>
            <a:bodyPr wrap="square" lIns="0" tIns="0" rIns="0" bIns="0" rtlCol="0">
              <a:spAutoFit/>
            </a:bodyPr>
            <a:lstStyle/>
            <a:p>
              <a:pPr algn="ctr"/>
              <a:r>
                <a:rPr lang="en-US" sz="2400" dirty="0">
                  <a:solidFill>
                    <a:schemeClr val="bg1"/>
                  </a:solidFill>
                  <a:latin typeface="Arial" panose="020B0604020202020204" pitchFamily="34" charset="0"/>
                  <a:cs typeface="Arial" panose="020B0604020202020204" pitchFamily="34" charset="0"/>
                </a:rPr>
                <a:t>EC2</a:t>
              </a:r>
            </a:p>
          </p:txBody>
        </p:sp>
      </p:grpSp>
      <p:grpSp>
        <p:nvGrpSpPr>
          <p:cNvPr id="6" name="Grupo 5">
            <a:extLst>
              <a:ext uri="{FF2B5EF4-FFF2-40B4-BE49-F238E27FC236}">
                <a16:creationId xmlns:a16="http://schemas.microsoft.com/office/drawing/2014/main" id="{D47F11A3-FB7E-4D70-AAA1-A7E095014CEB}"/>
              </a:ext>
            </a:extLst>
          </p:cNvPr>
          <p:cNvGrpSpPr/>
          <p:nvPr/>
        </p:nvGrpSpPr>
        <p:grpSpPr>
          <a:xfrm>
            <a:off x="5216369" y="7315066"/>
            <a:ext cx="4150421" cy="1951157"/>
            <a:chOff x="5216369" y="7315066"/>
            <a:chExt cx="4150421" cy="1951157"/>
          </a:xfrm>
        </p:grpSpPr>
        <p:sp>
          <p:nvSpPr>
            <p:cNvPr id="23" name="Flecha: a la derecha 22">
              <a:extLst>
                <a:ext uri="{FF2B5EF4-FFF2-40B4-BE49-F238E27FC236}">
                  <a16:creationId xmlns:a16="http://schemas.microsoft.com/office/drawing/2014/main" id="{F3663F51-41D2-4077-99CB-A2C93A586B97}"/>
                </a:ext>
              </a:extLst>
            </p:cNvPr>
            <p:cNvSpPr/>
            <p:nvPr/>
          </p:nvSpPr>
          <p:spPr>
            <a:xfrm>
              <a:off x="5216369" y="7912190"/>
              <a:ext cx="2322903" cy="553141"/>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grpSp>
          <p:nvGrpSpPr>
            <p:cNvPr id="24" name="Grupo 23">
              <a:extLst>
                <a:ext uri="{FF2B5EF4-FFF2-40B4-BE49-F238E27FC236}">
                  <a16:creationId xmlns:a16="http://schemas.microsoft.com/office/drawing/2014/main" id="{52548DE6-85AF-471A-8BDA-D7B379FDF125}"/>
                </a:ext>
              </a:extLst>
            </p:cNvPr>
            <p:cNvGrpSpPr/>
            <p:nvPr/>
          </p:nvGrpSpPr>
          <p:grpSpPr>
            <a:xfrm>
              <a:off x="7793410" y="7315066"/>
              <a:ext cx="1573380" cy="1951157"/>
              <a:chOff x="3712318" y="3081450"/>
              <a:chExt cx="731520" cy="907162"/>
            </a:xfrm>
          </p:grpSpPr>
          <p:pic>
            <p:nvPicPr>
              <p:cNvPr id="39" name="Picture 16" descr="EBS-Snapshot.png">
                <a:extLst>
                  <a:ext uri="{FF2B5EF4-FFF2-40B4-BE49-F238E27FC236}">
                    <a16:creationId xmlns:a16="http://schemas.microsoft.com/office/drawing/2014/main" id="{177D19E1-BBE8-41CC-B56C-96DC8EF225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2318" y="3081450"/>
                <a:ext cx="731520" cy="731520"/>
              </a:xfrm>
              <a:prstGeom prst="rect">
                <a:avLst/>
              </a:prstGeom>
            </p:spPr>
          </p:pic>
          <p:sp>
            <p:nvSpPr>
              <p:cNvPr id="40" name="TextBox 104">
                <a:extLst>
                  <a:ext uri="{FF2B5EF4-FFF2-40B4-BE49-F238E27FC236}">
                    <a16:creationId xmlns:a16="http://schemas.microsoft.com/office/drawing/2014/main" id="{09F4A374-93B7-441B-B1EF-AC56F3D198D6}"/>
                  </a:ext>
                </a:extLst>
              </p:cNvPr>
              <p:cNvSpPr txBox="1">
                <a:spLocks noChangeArrowheads="1"/>
              </p:cNvSpPr>
              <p:nvPr/>
            </p:nvSpPr>
            <p:spPr bwMode="auto">
              <a:xfrm>
                <a:off x="3788043" y="3816896"/>
                <a:ext cx="580070" cy="171716"/>
              </a:xfrm>
              <a:prstGeom prst="rect">
                <a:avLst/>
              </a:prstGeom>
              <a:noFill/>
              <a:ln w="9525">
                <a:noFill/>
                <a:miter lim="800000"/>
                <a:headEnd/>
                <a:tailEnd/>
              </a:ln>
            </p:spPr>
            <p:txBody>
              <a:bodyPr wrap="square" lIns="0" tIns="0" rIns="0" bIns="0">
                <a:spAutoFit/>
              </a:bodyPr>
              <a:lstStyle/>
              <a:p>
                <a:r>
                  <a:rPr lang="en-US" sz="2400" dirty="0">
                    <a:solidFill>
                      <a:srgbClr val="4F616E"/>
                    </a:solidFill>
                    <a:latin typeface="Arial" panose="020B0604020202020204" pitchFamily="34" charset="0"/>
                    <a:cs typeface="Arial" panose="020B0604020202020204" pitchFamily="34" charset="0"/>
                  </a:rPr>
                  <a:t>snapshot</a:t>
                </a:r>
              </a:p>
            </p:txBody>
          </p:sp>
        </p:grpSp>
      </p:grpSp>
      <p:grpSp>
        <p:nvGrpSpPr>
          <p:cNvPr id="7" name="Grupo 6">
            <a:extLst>
              <a:ext uri="{FF2B5EF4-FFF2-40B4-BE49-F238E27FC236}">
                <a16:creationId xmlns:a16="http://schemas.microsoft.com/office/drawing/2014/main" id="{186C5C4D-3E1C-4606-B2C5-ADA1AEFB0E42}"/>
              </a:ext>
            </a:extLst>
          </p:cNvPr>
          <p:cNvGrpSpPr/>
          <p:nvPr/>
        </p:nvGrpSpPr>
        <p:grpSpPr>
          <a:xfrm>
            <a:off x="9620928" y="7315066"/>
            <a:ext cx="4150421" cy="1951157"/>
            <a:chOff x="9620928" y="7315066"/>
            <a:chExt cx="4150421" cy="1951157"/>
          </a:xfrm>
        </p:grpSpPr>
        <p:grpSp>
          <p:nvGrpSpPr>
            <p:cNvPr id="25" name="Grupo 24">
              <a:extLst>
                <a:ext uri="{FF2B5EF4-FFF2-40B4-BE49-F238E27FC236}">
                  <a16:creationId xmlns:a16="http://schemas.microsoft.com/office/drawing/2014/main" id="{3B18A77E-8FDB-43BF-A57D-D4CE7E2AC1FA}"/>
                </a:ext>
              </a:extLst>
            </p:cNvPr>
            <p:cNvGrpSpPr/>
            <p:nvPr/>
          </p:nvGrpSpPr>
          <p:grpSpPr>
            <a:xfrm>
              <a:off x="9620928" y="7801609"/>
              <a:ext cx="2322903" cy="774301"/>
              <a:chOff x="4562467" y="3304026"/>
              <a:chExt cx="1080000" cy="360000"/>
            </a:xfrm>
          </p:grpSpPr>
          <p:sp>
            <p:nvSpPr>
              <p:cNvPr id="37" name="Flecha: a la derecha 36">
                <a:extLst>
                  <a:ext uri="{FF2B5EF4-FFF2-40B4-BE49-F238E27FC236}">
                    <a16:creationId xmlns:a16="http://schemas.microsoft.com/office/drawing/2014/main" id="{E2DE1724-F867-4F1E-A7EC-644099816DB5}"/>
                  </a:ext>
                </a:extLst>
              </p:cNvPr>
              <p:cNvSpPr/>
              <p:nvPr/>
            </p:nvSpPr>
            <p:spPr>
              <a:xfrm>
                <a:off x="4562467" y="3355439"/>
                <a:ext cx="1080000" cy="25717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38" name="Picture 9" descr="data-enc-key.png">
                <a:extLst>
                  <a:ext uri="{FF2B5EF4-FFF2-40B4-BE49-F238E27FC236}">
                    <a16:creationId xmlns:a16="http://schemas.microsoft.com/office/drawing/2014/main" id="{CF31EB81-BD18-406A-8C60-D8239AAABF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1063" y="3304026"/>
                <a:ext cx="275476" cy="360000"/>
              </a:xfrm>
              <a:prstGeom prst="rect">
                <a:avLst/>
              </a:prstGeom>
            </p:spPr>
          </p:pic>
        </p:grpSp>
        <p:grpSp>
          <p:nvGrpSpPr>
            <p:cNvPr id="26" name="Grupo 25">
              <a:extLst>
                <a:ext uri="{FF2B5EF4-FFF2-40B4-BE49-F238E27FC236}">
                  <a16:creationId xmlns:a16="http://schemas.microsoft.com/office/drawing/2014/main" id="{A0933FA0-7320-436E-9E22-628D89734B5A}"/>
                </a:ext>
              </a:extLst>
            </p:cNvPr>
            <p:cNvGrpSpPr/>
            <p:nvPr/>
          </p:nvGrpSpPr>
          <p:grpSpPr>
            <a:xfrm>
              <a:off x="12197969" y="7315066"/>
              <a:ext cx="1573380" cy="1951157"/>
              <a:chOff x="5761096" y="3081450"/>
              <a:chExt cx="731520" cy="907162"/>
            </a:xfrm>
          </p:grpSpPr>
          <p:grpSp>
            <p:nvGrpSpPr>
              <p:cNvPr id="33" name="Grupo 32">
                <a:extLst>
                  <a:ext uri="{FF2B5EF4-FFF2-40B4-BE49-F238E27FC236}">
                    <a16:creationId xmlns:a16="http://schemas.microsoft.com/office/drawing/2014/main" id="{A12DED6A-F59D-4019-BD9B-C7A549C7FCFB}"/>
                  </a:ext>
                </a:extLst>
              </p:cNvPr>
              <p:cNvGrpSpPr/>
              <p:nvPr/>
            </p:nvGrpSpPr>
            <p:grpSpPr>
              <a:xfrm>
                <a:off x="5761096" y="3081450"/>
                <a:ext cx="731520" cy="907162"/>
                <a:chOff x="3712318" y="3081450"/>
                <a:chExt cx="731520" cy="907162"/>
              </a:xfrm>
            </p:grpSpPr>
            <p:pic>
              <p:nvPicPr>
                <p:cNvPr id="35" name="Picture 16" descr="EBS-Snapshot.png">
                  <a:extLst>
                    <a:ext uri="{FF2B5EF4-FFF2-40B4-BE49-F238E27FC236}">
                      <a16:creationId xmlns:a16="http://schemas.microsoft.com/office/drawing/2014/main" id="{5F064CFD-2C99-4EC0-AEA4-1839ADF597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2318" y="3081450"/>
                  <a:ext cx="731520" cy="731520"/>
                </a:xfrm>
                <a:prstGeom prst="rect">
                  <a:avLst/>
                </a:prstGeom>
              </p:spPr>
            </p:pic>
            <p:sp>
              <p:nvSpPr>
                <p:cNvPr id="36" name="TextBox 104">
                  <a:extLst>
                    <a:ext uri="{FF2B5EF4-FFF2-40B4-BE49-F238E27FC236}">
                      <a16:creationId xmlns:a16="http://schemas.microsoft.com/office/drawing/2014/main" id="{9FE34E24-2D3F-442E-AFE9-538E23FAEBC9}"/>
                    </a:ext>
                  </a:extLst>
                </p:cNvPr>
                <p:cNvSpPr txBox="1">
                  <a:spLocks noChangeArrowheads="1"/>
                </p:cNvSpPr>
                <p:nvPr/>
              </p:nvSpPr>
              <p:spPr bwMode="auto">
                <a:xfrm>
                  <a:off x="3788043" y="3816896"/>
                  <a:ext cx="580070" cy="171716"/>
                </a:xfrm>
                <a:prstGeom prst="rect">
                  <a:avLst/>
                </a:prstGeom>
                <a:noFill/>
                <a:ln w="9525">
                  <a:noFill/>
                  <a:miter lim="800000"/>
                  <a:headEnd/>
                  <a:tailEnd/>
                </a:ln>
              </p:spPr>
              <p:txBody>
                <a:bodyPr wrap="square" lIns="0" tIns="0" rIns="0" bIns="0">
                  <a:spAutoFit/>
                </a:bodyPr>
                <a:lstStyle/>
                <a:p>
                  <a:r>
                    <a:rPr lang="en-US" sz="2400" dirty="0">
                      <a:solidFill>
                        <a:srgbClr val="4F616E"/>
                      </a:solidFill>
                      <a:latin typeface="Arial" panose="020B0604020202020204" pitchFamily="34" charset="0"/>
                      <a:cs typeface="Arial" panose="020B0604020202020204" pitchFamily="34" charset="0"/>
                    </a:rPr>
                    <a:t>snapshot</a:t>
                  </a:r>
                </a:p>
              </p:txBody>
            </p:sp>
          </p:grpSp>
          <p:pic>
            <p:nvPicPr>
              <p:cNvPr id="34" name="Picture 10" descr="encrypted data.png">
                <a:extLst>
                  <a:ext uri="{FF2B5EF4-FFF2-40B4-BE49-F238E27FC236}">
                    <a16:creationId xmlns:a16="http://schemas.microsoft.com/office/drawing/2014/main" id="{E7B13EEC-1B5B-4D30-9BFB-DAEE8774A55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97103" y="3399643"/>
                <a:ext cx="259507" cy="324000"/>
              </a:xfrm>
              <a:prstGeom prst="rect">
                <a:avLst/>
              </a:prstGeom>
            </p:spPr>
          </p:pic>
        </p:grpSp>
      </p:grpSp>
      <p:sp>
        <p:nvSpPr>
          <p:cNvPr id="27" name="Flecha: a la derecha 26">
            <a:extLst>
              <a:ext uri="{FF2B5EF4-FFF2-40B4-BE49-F238E27FC236}">
                <a16:creationId xmlns:a16="http://schemas.microsoft.com/office/drawing/2014/main" id="{CC7E2324-CD74-4E54-A32E-3015EA92CE9D}"/>
              </a:ext>
            </a:extLst>
          </p:cNvPr>
          <p:cNvSpPr/>
          <p:nvPr/>
        </p:nvSpPr>
        <p:spPr>
          <a:xfrm>
            <a:off x="14025487" y="7912190"/>
            <a:ext cx="2322903" cy="553141"/>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grpSp>
        <p:nvGrpSpPr>
          <p:cNvPr id="28" name="Grupo 27">
            <a:extLst>
              <a:ext uri="{FF2B5EF4-FFF2-40B4-BE49-F238E27FC236}">
                <a16:creationId xmlns:a16="http://schemas.microsoft.com/office/drawing/2014/main" id="{AD446ED2-14D1-49A6-804E-E625BA4FE630}"/>
              </a:ext>
            </a:extLst>
          </p:cNvPr>
          <p:cNvGrpSpPr/>
          <p:nvPr/>
        </p:nvGrpSpPr>
        <p:grpSpPr>
          <a:xfrm>
            <a:off x="16602526" y="7315066"/>
            <a:ext cx="1573380" cy="1942710"/>
            <a:chOff x="7807517" y="4091516"/>
            <a:chExt cx="731520" cy="903235"/>
          </a:xfrm>
        </p:grpSpPr>
        <p:grpSp>
          <p:nvGrpSpPr>
            <p:cNvPr id="29" name="Grupo 28">
              <a:extLst>
                <a:ext uri="{FF2B5EF4-FFF2-40B4-BE49-F238E27FC236}">
                  <a16:creationId xmlns:a16="http://schemas.microsoft.com/office/drawing/2014/main" id="{33B23DB2-4563-41C0-ACA6-B363FD044CF4}"/>
                </a:ext>
              </a:extLst>
            </p:cNvPr>
            <p:cNvGrpSpPr/>
            <p:nvPr/>
          </p:nvGrpSpPr>
          <p:grpSpPr>
            <a:xfrm>
              <a:off x="7807517" y="4091516"/>
              <a:ext cx="731520" cy="903235"/>
              <a:chOff x="1741392" y="3272483"/>
              <a:chExt cx="731520" cy="903235"/>
            </a:xfrm>
          </p:grpSpPr>
          <p:pic>
            <p:nvPicPr>
              <p:cNvPr id="31" name="Picture 15" descr="EBS-Volume.png">
                <a:extLst>
                  <a:ext uri="{FF2B5EF4-FFF2-40B4-BE49-F238E27FC236}">
                    <a16:creationId xmlns:a16="http://schemas.microsoft.com/office/drawing/2014/main" id="{811957FC-C26D-42A0-9DC6-2F64CCD9B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1392" y="3272483"/>
                <a:ext cx="731520" cy="731520"/>
              </a:xfrm>
              <a:prstGeom prst="rect">
                <a:avLst/>
              </a:prstGeom>
            </p:spPr>
          </p:pic>
          <p:sp>
            <p:nvSpPr>
              <p:cNvPr id="32" name="TextBox 103">
                <a:extLst>
                  <a:ext uri="{FF2B5EF4-FFF2-40B4-BE49-F238E27FC236}">
                    <a16:creationId xmlns:a16="http://schemas.microsoft.com/office/drawing/2014/main" id="{9C3658E0-B9BA-4BE9-969E-C75E7F1524BD}"/>
                  </a:ext>
                </a:extLst>
              </p:cNvPr>
              <p:cNvSpPr txBox="1">
                <a:spLocks noChangeArrowheads="1"/>
              </p:cNvSpPr>
              <p:nvPr/>
            </p:nvSpPr>
            <p:spPr bwMode="auto">
              <a:xfrm>
                <a:off x="1862235" y="4004002"/>
                <a:ext cx="489833" cy="171716"/>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volume</a:t>
                </a:r>
              </a:p>
            </p:txBody>
          </p:sp>
        </p:grpSp>
        <p:pic>
          <p:nvPicPr>
            <p:cNvPr id="30" name="Picture 10" descr="encrypted data.png">
              <a:extLst>
                <a:ext uri="{FF2B5EF4-FFF2-40B4-BE49-F238E27FC236}">
                  <a16:creationId xmlns:a16="http://schemas.microsoft.com/office/drawing/2014/main" id="{B00E16DE-AD5B-4317-90B8-A676C0AC8A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43522" y="4337037"/>
              <a:ext cx="259507" cy="324000"/>
            </a:xfrm>
            <a:prstGeom prst="rect">
              <a:avLst/>
            </a:prstGeom>
          </p:spPr>
        </p:pic>
      </p:grpSp>
    </p:spTree>
    <p:extLst>
      <p:ext uri="{BB962C8B-B14F-4D97-AF65-F5344CB8AC3E}">
        <p14:creationId xmlns:p14="http://schemas.microsoft.com/office/powerpoint/2010/main" val="197831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7"/>
                                        </p:tgtEl>
                                      </p:cBhvr>
                                    </p:animEffect>
                                    <p:set>
                                      <p:cBhvr>
                                        <p:cTn id="10" dur="1" fill="hold">
                                          <p:stCondLst>
                                            <p:cond delay="499"/>
                                          </p:stCondLst>
                                        </p:cTn>
                                        <p:tgtEl>
                                          <p:spTgt spid="2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nodeType="clickEffect">
                                  <p:stCondLst>
                                    <p:cond delay="0"/>
                                  </p:stCondLst>
                                  <p:childTnLst>
                                    <p:animEffect transition="out" filter="fade">
                                      <p:cBhvr>
                                        <p:cTn id="17" dur="1000"/>
                                        <p:tgtEl>
                                          <p:spTgt spid="20"/>
                                        </p:tgtEl>
                                      </p:cBhvr>
                                    </p:animEffect>
                                    <p:anim calcmode="lin" valueType="num">
                                      <p:cBhvr>
                                        <p:cTn id="18" dur="1000"/>
                                        <p:tgtEl>
                                          <p:spTgt spid="20"/>
                                        </p:tgtEl>
                                        <p:attrNameLst>
                                          <p:attrName>ppt_x</p:attrName>
                                        </p:attrNameLst>
                                      </p:cBhvr>
                                      <p:tavLst>
                                        <p:tav tm="0">
                                          <p:val>
                                            <p:strVal val="ppt_x"/>
                                          </p:val>
                                        </p:tav>
                                        <p:tav tm="100000">
                                          <p:val>
                                            <p:strVal val="ppt_x"/>
                                          </p:val>
                                        </p:tav>
                                      </p:tavLst>
                                    </p:anim>
                                    <p:anim calcmode="lin" valueType="num">
                                      <p:cBhvr>
                                        <p:cTn id="19" dur="1000"/>
                                        <p:tgtEl>
                                          <p:spTgt spid="20"/>
                                        </p:tgtEl>
                                        <p:attrNameLst>
                                          <p:attrName>ppt_y</p:attrName>
                                        </p:attrNameLst>
                                      </p:cBhvr>
                                      <p:tavLst>
                                        <p:tav tm="0">
                                          <p:val>
                                            <p:strVal val="ppt_y"/>
                                          </p:val>
                                        </p:tav>
                                        <p:tav tm="100000">
                                          <p:val>
                                            <p:strVal val="ppt_y+.1"/>
                                          </p:val>
                                        </p:tav>
                                      </p:tavLst>
                                    </p:anim>
                                    <p:set>
                                      <p:cBhvr>
                                        <p:cTn id="20" dur="1" fill="hold">
                                          <p:stCondLst>
                                            <p:cond delay="9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Infraestructura – EBS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74</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1400752"/>
          </a:xfrm>
        </p:spPr>
        <p:txBody>
          <a:bodyPr/>
          <a:lstStyle/>
          <a:p>
            <a:pPr marL="0" indent="0">
              <a:spcBef>
                <a:spcPts val="3000"/>
              </a:spcBef>
              <a:buNone/>
            </a:pPr>
            <a:r>
              <a:rPr lang="es-ES" sz="4000" b="0" dirty="0"/>
              <a:t>Amazon Elastic Block Store (EBS) proporciona volúmenes de almacenamiento de bloques persistentes para utilizar con las instancias EC2. </a:t>
            </a:r>
          </a:p>
        </p:txBody>
      </p:sp>
      <p:grpSp>
        <p:nvGrpSpPr>
          <p:cNvPr id="10" name="Grupo 9">
            <a:extLst>
              <a:ext uri="{FF2B5EF4-FFF2-40B4-BE49-F238E27FC236}">
                <a16:creationId xmlns:a16="http://schemas.microsoft.com/office/drawing/2014/main" id="{51C5A178-521E-4875-A8EC-D5D45A839164}"/>
              </a:ext>
            </a:extLst>
          </p:cNvPr>
          <p:cNvGrpSpPr/>
          <p:nvPr/>
        </p:nvGrpSpPr>
        <p:grpSpPr>
          <a:xfrm>
            <a:off x="627530" y="417324"/>
            <a:ext cx="10578352" cy="432032"/>
            <a:chOff x="627530" y="417324"/>
            <a:chExt cx="10578352" cy="432032"/>
          </a:xfrm>
        </p:grpSpPr>
        <p:sp>
          <p:nvSpPr>
            <p:cNvPr id="11" name="Rectángulo: esquinas redondeadas 10">
              <a:extLst>
                <a:ext uri="{FF2B5EF4-FFF2-40B4-BE49-F238E27FC236}">
                  <a16:creationId xmlns:a16="http://schemas.microsoft.com/office/drawing/2014/main" id="{58195D37-A526-40C2-B4CA-AFE2029C491A}"/>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https://aws.amazon.com/es/ebs</a:t>
              </a:r>
            </a:p>
          </p:txBody>
        </p:sp>
        <p:pic>
          <p:nvPicPr>
            <p:cNvPr id="13" name="Imagen 12">
              <a:extLst>
                <a:ext uri="{FF2B5EF4-FFF2-40B4-BE49-F238E27FC236}">
                  <a16:creationId xmlns:a16="http://schemas.microsoft.com/office/drawing/2014/main" id="{DCCBC0AF-E53E-447F-85D6-B6F3201FD9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6" name="Marcador de contenido 4">
            <a:extLst>
              <a:ext uri="{FF2B5EF4-FFF2-40B4-BE49-F238E27FC236}">
                <a16:creationId xmlns:a16="http://schemas.microsoft.com/office/drawing/2014/main" id="{F6219102-F345-4746-88AE-88D828A213C3}"/>
              </a:ext>
            </a:extLst>
          </p:cNvPr>
          <p:cNvSpPr txBox="1">
            <a:spLocks/>
          </p:cNvSpPr>
          <p:nvPr/>
        </p:nvSpPr>
        <p:spPr>
          <a:xfrm>
            <a:off x="883920" y="419936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Un disco secundario (non-root volume) se puede cifrar en el momento de crear la instancia.</a:t>
            </a:r>
          </a:p>
        </p:txBody>
      </p:sp>
      <p:sp>
        <p:nvSpPr>
          <p:cNvPr id="17" name="Marcador de contenido 4">
            <a:extLst>
              <a:ext uri="{FF2B5EF4-FFF2-40B4-BE49-F238E27FC236}">
                <a16:creationId xmlns:a16="http://schemas.microsoft.com/office/drawing/2014/main" id="{6CF9E64A-11E9-498B-8B34-F723749937FE}"/>
              </a:ext>
            </a:extLst>
          </p:cNvPr>
          <p:cNvSpPr txBox="1">
            <a:spLocks/>
          </p:cNvSpPr>
          <p:nvPr/>
        </p:nvSpPr>
        <p:spPr>
          <a:xfrm>
            <a:off x="883920" y="5099907"/>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El disco raíz (root volume) no se puede cifrar en el momento de crear la instancia.</a:t>
            </a:r>
          </a:p>
        </p:txBody>
      </p:sp>
      <p:pic>
        <p:nvPicPr>
          <p:cNvPr id="18" name="Imagen 17">
            <a:extLst>
              <a:ext uri="{FF2B5EF4-FFF2-40B4-BE49-F238E27FC236}">
                <a16:creationId xmlns:a16="http://schemas.microsoft.com/office/drawing/2014/main" id="{58E3C592-2A4C-4D63-AF24-046188B9AF31}"/>
              </a:ext>
            </a:extLst>
          </p:cNvPr>
          <p:cNvPicPr>
            <a:picLocks noChangeAspect="1"/>
          </p:cNvPicPr>
          <p:nvPr/>
        </p:nvPicPr>
        <p:blipFill rotWithShape="1">
          <a:blip r:embed="rId4">
            <a:extLst>
              <a:ext uri="{28A0092B-C50C-407E-A947-70E740481C1C}">
                <a14:useLocalDpi xmlns:a14="http://schemas.microsoft.com/office/drawing/2010/main" val="0"/>
              </a:ext>
            </a:extLst>
          </a:blip>
          <a:srcRect l="53937"/>
          <a:stretch/>
        </p:blipFill>
        <p:spPr>
          <a:xfrm>
            <a:off x="18723414" y="5684378"/>
            <a:ext cx="4898586" cy="4652664"/>
          </a:xfrm>
          <a:prstGeom prst="ellipse">
            <a:avLst/>
          </a:prstGeom>
          <a:ln>
            <a:noFill/>
          </a:ln>
          <a:effectLst>
            <a:softEdge rad="112500"/>
          </a:effectLst>
        </p:spPr>
      </p:pic>
      <p:sp>
        <p:nvSpPr>
          <p:cNvPr id="21" name="Rounded Rectangle 18">
            <a:extLst>
              <a:ext uri="{FF2B5EF4-FFF2-40B4-BE49-F238E27FC236}">
                <a16:creationId xmlns:a16="http://schemas.microsoft.com/office/drawing/2014/main" id="{87676CF5-F1D3-4912-BC18-4B0EB5302EE1}"/>
              </a:ext>
            </a:extLst>
          </p:cNvPr>
          <p:cNvSpPr/>
          <p:nvPr/>
        </p:nvSpPr>
        <p:spPr>
          <a:xfrm>
            <a:off x="1612669" y="6914019"/>
            <a:ext cx="3348550" cy="26928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nvGrpSpPr>
          <p:cNvPr id="22" name="Grupo 21">
            <a:extLst>
              <a:ext uri="{FF2B5EF4-FFF2-40B4-BE49-F238E27FC236}">
                <a16:creationId xmlns:a16="http://schemas.microsoft.com/office/drawing/2014/main" id="{BF96490A-418D-4FD0-9A47-1734F1743BB5}"/>
              </a:ext>
            </a:extLst>
          </p:cNvPr>
          <p:cNvGrpSpPr/>
          <p:nvPr/>
        </p:nvGrpSpPr>
        <p:grpSpPr>
          <a:xfrm>
            <a:off x="1839853" y="6414509"/>
            <a:ext cx="1132828" cy="1101366"/>
            <a:chOff x="943827" y="2744839"/>
            <a:chExt cx="526692" cy="512064"/>
          </a:xfrm>
        </p:grpSpPr>
        <p:pic>
          <p:nvPicPr>
            <p:cNvPr id="41" name="Picture 30" descr="EC2-Instance.png">
              <a:extLst>
                <a:ext uri="{FF2B5EF4-FFF2-40B4-BE49-F238E27FC236}">
                  <a16:creationId xmlns:a16="http://schemas.microsoft.com/office/drawing/2014/main" id="{12949F84-F554-4DD2-AACC-FF48741A0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141" y="2744839"/>
              <a:ext cx="512064" cy="512064"/>
            </a:xfrm>
            <a:prstGeom prst="rect">
              <a:avLst/>
            </a:prstGeom>
          </p:spPr>
        </p:pic>
        <p:sp>
          <p:nvSpPr>
            <p:cNvPr id="42" name="TextBox 30">
              <a:extLst>
                <a:ext uri="{FF2B5EF4-FFF2-40B4-BE49-F238E27FC236}">
                  <a16:creationId xmlns:a16="http://schemas.microsoft.com/office/drawing/2014/main" id="{C8E7986E-B11A-46FF-BC2C-10289F5D71D1}"/>
                </a:ext>
              </a:extLst>
            </p:cNvPr>
            <p:cNvSpPr txBox="1"/>
            <p:nvPr/>
          </p:nvSpPr>
          <p:spPr>
            <a:xfrm>
              <a:off x="943827" y="2900737"/>
              <a:ext cx="526692" cy="171716"/>
            </a:xfrm>
            <a:prstGeom prst="rect">
              <a:avLst/>
            </a:prstGeom>
            <a:noFill/>
          </p:spPr>
          <p:txBody>
            <a:bodyPr wrap="square" lIns="0" tIns="0" rIns="0" bIns="0" rtlCol="0">
              <a:spAutoFit/>
            </a:bodyPr>
            <a:lstStyle/>
            <a:p>
              <a:pPr algn="ctr"/>
              <a:r>
                <a:rPr lang="en-US" sz="2400" dirty="0">
                  <a:solidFill>
                    <a:schemeClr val="bg1"/>
                  </a:solidFill>
                  <a:latin typeface="Arial" panose="020B0604020202020204" pitchFamily="34" charset="0"/>
                  <a:cs typeface="Arial" panose="020B0604020202020204" pitchFamily="34" charset="0"/>
                </a:rPr>
                <a:t>EC2</a:t>
              </a:r>
            </a:p>
          </p:txBody>
        </p:sp>
      </p:grpSp>
      <p:grpSp>
        <p:nvGrpSpPr>
          <p:cNvPr id="28" name="Grupo 27">
            <a:extLst>
              <a:ext uri="{FF2B5EF4-FFF2-40B4-BE49-F238E27FC236}">
                <a16:creationId xmlns:a16="http://schemas.microsoft.com/office/drawing/2014/main" id="{AD446ED2-14D1-49A6-804E-E625BA4FE630}"/>
              </a:ext>
            </a:extLst>
          </p:cNvPr>
          <p:cNvGrpSpPr/>
          <p:nvPr/>
        </p:nvGrpSpPr>
        <p:grpSpPr>
          <a:xfrm>
            <a:off x="16602526" y="7315066"/>
            <a:ext cx="1573380" cy="1942710"/>
            <a:chOff x="7807517" y="4091516"/>
            <a:chExt cx="731520" cy="903235"/>
          </a:xfrm>
        </p:grpSpPr>
        <p:grpSp>
          <p:nvGrpSpPr>
            <p:cNvPr id="29" name="Grupo 28">
              <a:extLst>
                <a:ext uri="{FF2B5EF4-FFF2-40B4-BE49-F238E27FC236}">
                  <a16:creationId xmlns:a16="http://schemas.microsoft.com/office/drawing/2014/main" id="{33B23DB2-4563-41C0-ACA6-B363FD044CF4}"/>
                </a:ext>
              </a:extLst>
            </p:cNvPr>
            <p:cNvGrpSpPr/>
            <p:nvPr/>
          </p:nvGrpSpPr>
          <p:grpSpPr>
            <a:xfrm>
              <a:off x="7807517" y="4091516"/>
              <a:ext cx="731520" cy="903235"/>
              <a:chOff x="1741392" y="3272483"/>
              <a:chExt cx="731520" cy="903235"/>
            </a:xfrm>
          </p:grpSpPr>
          <p:pic>
            <p:nvPicPr>
              <p:cNvPr id="31" name="Picture 15" descr="EBS-Volume.png">
                <a:extLst>
                  <a:ext uri="{FF2B5EF4-FFF2-40B4-BE49-F238E27FC236}">
                    <a16:creationId xmlns:a16="http://schemas.microsoft.com/office/drawing/2014/main" id="{811957FC-C26D-42A0-9DC6-2F64CCD9B1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392" y="3272483"/>
                <a:ext cx="731520" cy="731520"/>
              </a:xfrm>
              <a:prstGeom prst="rect">
                <a:avLst/>
              </a:prstGeom>
            </p:spPr>
          </p:pic>
          <p:sp>
            <p:nvSpPr>
              <p:cNvPr id="32" name="TextBox 103">
                <a:extLst>
                  <a:ext uri="{FF2B5EF4-FFF2-40B4-BE49-F238E27FC236}">
                    <a16:creationId xmlns:a16="http://schemas.microsoft.com/office/drawing/2014/main" id="{9C3658E0-B9BA-4BE9-969E-C75E7F1524BD}"/>
                  </a:ext>
                </a:extLst>
              </p:cNvPr>
              <p:cNvSpPr txBox="1">
                <a:spLocks noChangeArrowheads="1"/>
              </p:cNvSpPr>
              <p:nvPr/>
            </p:nvSpPr>
            <p:spPr bwMode="auto">
              <a:xfrm>
                <a:off x="1862235" y="4004002"/>
                <a:ext cx="489833" cy="171716"/>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volume</a:t>
                </a:r>
              </a:p>
            </p:txBody>
          </p:sp>
        </p:grpSp>
        <p:pic>
          <p:nvPicPr>
            <p:cNvPr id="30" name="Picture 10" descr="encrypted data.png">
              <a:extLst>
                <a:ext uri="{FF2B5EF4-FFF2-40B4-BE49-F238E27FC236}">
                  <a16:creationId xmlns:a16="http://schemas.microsoft.com/office/drawing/2014/main" id="{B00E16DE-AD5B-4317-90B8-A676C0AC8A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43522" y="4337037"/>
              <a:ext cx="259507" cy="324000"/>
            </a:xfrm>
            <a:prstGeom prst="rect">
              <a:avLst/>
            </a:prstGeom>
          </p:spPr>
        </p:pic>
      </p:grpSp>
      <p:sp>
        <p:nvSpPr>
          <p:cNvPr id="45" name="Marcador de contenido 4">
            <a:extLst>
              <a:ext uri="{FF2B5EF4-FFF2-40B4-BE49-F238E27FC236}">
                <a16:creationId xmlns:a16="http://schemas.microsoft.com/office/drawing/2014/main" id="{B5158859-199C-4814-BEEF-E1882B984E55}"/>
              </a:ext>
            </a:extLst>
          </p:cNvPr>
          <p:cNvSpPr txBox="1">
            <a:spLocks/>
          </p:cNvSpPr>
          <p:nvPr/>
        </p:nvSpPr>
        <p:spPr>
          <a:xfrm>
            <a:off x="883920" y="1033704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Podemos crear nuestras propias AMIs con disco raíz cifrado para usar en nuestros proyectos.</a:t>
            </a:r>
          </a:p>
        </p:txBody>
      </p:sp>
      <p:grpSp>
        <p:nvGrpSpPr>
          <p:cNvPr id="3" name="Grupo 2">
            <a:extLst>
              <a:ext uri="{FF2B5EF4-FFF2-40B4-BE49-F238E27FC236}">
                <a16:creationId xmlns:a16="http://schemas.microsoft.com/office/drawing/2014/main" id="{83A40190-B744-4F81-B6C7-D3348D0D765D}"/>
              </a:ext>
            </a:extLst>
          </p:cNvPr>
          <p:cNvGrpSpPr/>
          <p:nvPr/>
        </p:nvGrpSpPr>
        <p:grpSpPr>
          <a:xfrm>
            <a:off x="2958492" y="7138504"/>
            <a:ext cx="1573380" cy="2312041"/>
            <a:chOff x="2958492" y="7138504"/>
            <a:chExt cx="1573380" cy="2312041"/>
          </a:xfrm>
        </p:grpSpPr>
        <p:grpSp>
          <p:nvGrpSpPr>
            <p:cNvPr id="20" name="Grupo 19">
              <a:extLst>
                <a:ext uri="{FF2B5EF4-FFF2-40B4-BE49-F238E27FC236}">
                  <a16:creationId xmlns:a16="http://schemas.microsoft.com/office/drawing/2014/main" id="{F25306A2-BD0B-44EF-9E3E-0754AB806295}"/>
                </a:ext>
              </a:extLst>
            </p:cNvPr>
            <p:cNvGrpSpPr/>
            <p:nvPr/>
          </p:nvGrpSpPr>
          <p:grpSpPr>
            <a:xfrm>
              <a:off x="2958492" y="7138504"/>
              <a:ext cx="1573380" cy="2312041"/>
              <a:chOff x="1741392" y="3272483"/>
              <a:chExt cx="731520" cy="1074950"/>
            </a:xfrm>
          </p:grpSpPr>
          <p:pic>
            <p:nvPicPr>
              <p:cNvPr id="43" name="Picture 15" descr="EBS-Volume.png">
                <a:extLst>
                  <a:ext uri="{FF2B5EF4-FFF2-40B4-BE49-F238E27FC236}">
                    <a16:creationId xmlns:a16="http://schemas.microsoft.com/office/drawing/2014/main" id="{8EEA7C75-3844-474F-824F-3D2B71189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392" y="3272483"/>
                <a:ext cx="731520" cy="731520"/>
              </a:xfrm>
              <a:prstGeom prst="rect">
                <a:avLst/>
              </a:prstGeom>
            </p:spPr>
          </p:pic>
          <p:sp>
            <p:nvSpPr>
              <p:cNvPr id="44" name="TextBox 103">
                <a:extLst>
                  <a:ext uri="{FF2B5EF4-FFF2-40B4-BE49-F238E27FC236}">
                    <a16:creationId xmlns:a16="http://schemas.microsoft.com/office/drawing/2014/main" id="{0B37FEC4-0CCF-4FEF-899A-A909C9453A9B}"/>
                  </a:ext>
                </a:extLst>
              </p:cNvPr>
              <p:cNvSpPr txBox="1">
                <a:spLocks noChangeArrowheads="1"/>
              </p:cNvSpPr>
              <p:nvPr/>
            </p:nvSpPr>
            <p:spPr bwMode="auto">
              <a:xfrm>
                <a:off x="1862235" y="4004002"/>
                <a:ext cx="489833" cy="343431"/>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root</a:t>
                </a:r>
              </a:p>
              <a:p>
                <a:pPr algn="ctr"/>
                <a:r>
                  <a:rPr lang="en-US" sz="2400" dirty="0">
                    <a:solidFill>
                      <a:srgbClr val="4F616E"/>
                    </a:solidFill>
                    <a:latin typeface="Arial" panose="020B0604020202020204" pitchFamily="34" charset="0"/>
                    <a:cs typeface="Arial" panose="020B0604020202020204" pitchFamily="34" charset="0"/>
                  </a:rPr>
                  <a:t>volume</a:t>
                </a:r>
              </a:p>
            </p:txBody>
          </p:sp>
        </p:grpSp>
        <p:pic>
          <p:nvPicPr>
            <p:cNvPr id="46" name="Picture 10" descr="encrypted data.png">
              <a:extLst>
                <a:ext uri="{FF2B5EF4-FFF2-40B4-BE49-F238E27FC236}">
                  <a16:creationId xmlns:a16="http://schemas.microsoft.com/office/drawing/2014/main" id="{8805BF9B-1449-4F41-9101-BB4ADA3BC6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6102" y="7667806"/>
              <a:ext cx="558157" cy="696871"/>
            </a:xfrm>
            <a:prstGeom prst="rect">
              <a:avLst/>
            </a:prstGeom>
          </p:spPr>
        </p:pic>
      </p:grpSp>
    </p:spTree>
    <p:extLst>
      <p:ext uri="{BB962C8B-B14F-4D97-AF65-F5344CB8AC3E}">
        <p14:creationId xmlns:p14="http://schemas.microsoft.com/office/powerpoint/2010/main" val="97889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75</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3F650AD8-1E5A-4744-91E3-928D99CFA479}"/>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411002"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¡Controlas EC2 “like a pro”!</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9: EC2, EBS, AMIs, Key Pairs, SG</a:t>
            </a:r>
          </a:p>
        </p:txBody>
      </p:sp>
    </p:spTree>
    <p:extLst>
      <p:ext uri="{BB962C8B-B14F-4D97-AF65-F5344CB8AC3E}">
        <p14:creationId xmlns:p14="http://schemas.microsoft.com/office/powerpoint/2010/main" val="39241850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EC2 y EBS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76</a:t>
            </a:fld>
            <a:endParaRPr lang="es-ES"/>
          </a:p>
        </p:txBody>
      </p:sp>
      <p:sp>
        <p:nvSpPr>
          <p:cNvPr id="9" name="Marcador de contenido 4">
            <a:extLst>
              <a:ext uri="{FF2B5EF4-FFF2-40B4-BE49-F238E27FC236}">
                <a16:creationId xmlns:a16="http://schemas.microsoft.com/office/drawing/2014/main" id="{4E534114-C6CC-4446-98DB-FC2AA66B8648}"/>
              </a:ext>
            </a:extLst>
          </p:cNvPr>
          <p:cNvSpPr txBox="1">
            <a:spLocks/>
          </p:cNvSpPr>
          <p:nvPr/>
        </p:nvSpPr>
        <p:spPr>
          <a:xfrm>
            <a:off x="883920" y="4238168"/>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Fuerza el acceso desde canales cifrados https y desactiva las alternativas.</a:t>
            </a:r>
          </a:p>
        </p:txBody>
      </p:sp>
      <p:sp>
        <p:nvSpPr>
          <p:cNvPr id="10" name="Marcador de contenido 4">
            <a:extLst>
              <a:ext uri="{FF2B5EF4-FFF2-40B4-BE49-F238E27FC236}">
                <a16:creationId xmlns:a16="http://schemas.microsoft.com/office/drawing/2014/main" id="{81134BD2-ACCE-4CC5-9969-DE3F33416B8D}"/>
              </a:ext>
            </a:extLst>
          </p:cNvPr>
          <p:cNvSpPr txBox="1">
            <a:spLocks/>
          </p:cNvSpPr>
          <p:nvPr/>
        </p:nvSpPr>
        <p:spPr>
          <a:xfrm>
            <a:off x="883920" y="525786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Revisa a conciencia los SG asociados a tus máquinas.</a:t>
            </a:r>
          </a:p>
        </p:txBody>
      </p:sp>
      <p:sp>
        <p:nvSpPr>
          <p:cNvPr id="11" name="Marcador de contenido 4">
            <a:extLst>
              <a:ext uri="{FF2B5EF4-FFF2-40B4-BE49-F238E27FC236}">
                <a16:creationId xmlns:a16="http://schemas.microsoft.com/office/drawing/2014/main" id="{A2E08AB8-B72D-4BBB-AC7C-A3E97EC52BD4}"/>
              </a:ext>
            </a:extLst>
          </p:cNvPr>
          <p:cNvSpPr txBox="1">
            <a:spLocks/>
          </p:cNvSpPr>
          <p:nvPr/>
        </p:nvSpPr>
        <p:spPr>
          <a:xfrm>
            <a:off x="883920" y="627755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Implementa una política de snapshots / AMIs apropiada a tus necesidades.</a:t>
            </a:r>
          </a:p>
        </p:txBody>
      </p:sp>
      <p:sp>
        <p:nvSpPr>
          <p:cNvPr id="12" name="Marcador de contenido 4">
            <a:extLst>
              <a:ext uri="{FF2B5EF4-FFF2-40B4-BE49-F238E27FC236}">
                <a16:creationId xmlns:a16="http://schemas.microsoft.com/office/drawing/2014/main" id="{3CA9BEC4-96B9-4C04-8668-B1D89386422D}"/>
              </a:ext>
            </a:extLst>
          </p:cNvPr>
          <p:cNvSpPr txBox="1">
            <a:spLocks/>
          </p:cNvSpPr>
          <p:nvPr/>
        </p:nvSpPr>
        <p:spPr>
          <a:xfrm>
            <a:off x="883920" y="7297244"/>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Crea una AMI con tus requisitos de seguridad mínimos y úsala para tus despliegues.</a:t>
            </a:r>
          </a:p>
        </p:txBody>
      </p:sp>
      <p:sp>
        <p:nvSpPr>
          <p:cNvPr id="13" name="Marcador de contenido 4">
            <a:extLst>
              <a:ext uri="{FF2B5EF4-FFF2-40B4-BE49-F238E27FC236}">
                <a16:creationId xmlns:a16="http://schemas.microsoft.com/office/drawing/2014/main" id="{794DAD69-B9C9-4025-A250-39634EA28011}"/>
              </a:ext>
            </a:extLst>
          </p:cNvPr>
          <p:cNvSpPr txBox="1">
            <a:spLocks/>
          </p:cNvSpPr>
          <p:nvPr/>
        </p:nvSpPr>
        <p:spPr>
          <a:xfrm>
            <a:off x="883920" y="831693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En las máquinas expuestas a Internet, configura el AWS WAF (lo vemos en un rato).</a:t>
            </a:r>
          </a:p>
        </p:txBody>
      </p:sp>
      <p:sp>
        <p:nvSpPr>
          <p:cNvPr id="14" name="Marcador de contenido 4">
            <a:extLst>
              <a:ext uri="{FF2B5EF4-FFF2-40B4-BE49-F238E27FC236}">
                <a16:creationId xmlns:a16="http://schemas.microsoft.com/office/drawing/2014/main" id="{B99EE9F4-4F9D-4B53-80A8-B6C76E1D8BCF}"/>
              </a:ext>
            </a:extLst>
          </p:cNvPr>
          <p:cNvSpPr txBox="1">
            <a:spLocks/>
          </p:cNvSpPr>
          <p:nvPr/>
        </p:nvSpPr>
        <p:spPr>
          <a:xfrm>
            <a:off x="883920" y="933663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el key pair principal para crear y rotar usuarios (con sus keys personales).</a:t>
            </a:r>
          </a:p>
        </p:txBody>
      </p:sp>
      <p:sp>
        <p:nvSpPr>
          <p:cNvPr id="15" name="Marcador de contenido 4">
            <a:extLst>
              <a:ext uri="{FF2B5EF4-FFF2-40B4-BE49-F238E27FC236}">
                <a16:creationId xmlns:a16="http://schemas.microsoft.com/office/drawing/2014/main" id="{2F1F14FC-44EE-4EEE-9F78-C28AEC90F99D}"/>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siempre volúmenes cifrados en tus máquinas.</a:t>
            </a:r>
          </a:p>
        </p:txBody>
      </p:sp>
    </p:spTree>
    <p:extLst>
      <p:ext uri="{BB962C8B-B14F-4D97-AF65-F5344CB8AC3E}">
        <p14:creationId xmlns:p14="http://schemas.microsoft.com/office/powerpoint/2010/main" val="308150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6. Servicios de Contenedor – RDS</a:t>
            </a:r>
          </a:p>
        </p:txBody>
      </p:sp>
    </p:spTree>
    <p:extLst>
      <p:ext uri="{BB962C8B-B14F-4D97-AF65-F5344CB8AC3E}">
        <p14:creationId xmlns:p14="http://schemas.microsoft.com/office/powerpoint/2010/main" val="873391723"/>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Contenedor – RDS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78</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3625581"/>
          </a:xfrm>
        </p:spPr>
        <p:txBody>
          <a:bodyPr/>
          <a:lstStyle/>
          <a:p>
            <a:pPr marL="0" indent="0">
              <a:spcBef>
                <a:spcPts val="3000"/>
              </a:spcBef>
              <a:buNone/>
            </a:pPr>
            <a:r>
              <a:rPr lang="es-ES" sz="4000" b="0" dirty="0"/>
              <a:t>Con Amazon Relational Database Service (RDS), es sencillo configurar, utilizar y escalar una base de datos relacional en la nube. </a:t>
            </a:r>
          </a:p>
          <a:p>
            <a:pPr marL="0" indent="0">
              <a:spcBef>
                <a:spcPts val="3000"/>
              </a:spcBef>
              <a:buNone/>
            </a:pPr>
            <a:r>
              <a:rPr lang="es-ES" sz="4000" b="0" dirty="0"/>
              <a:t>El servicio suministra capacidad rentable y escalable al mismo tiempo que automatiza las tareas administrativas como el aprovisionamiento de hardware, la configuración de bases de datos, la implementación de parches y la creación de copias de seguridad. </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https://aws.amazon.com/es/rds</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20" name="Imagen 19">
            <a:extLst>
              <a:ext uri="{FF2B5EF4-FFF2-40B4-BE49-F238E27FC236}">
                <a16:creationId xmlns:a16="http://schemas.microsoft.com/office/drawing/2014/main" id="{C2E686D0-5C3C-410C-8FA8-0CC5467800DB}"/>
              </a:ext>
            </a:extLst>
          </p:cNvPr>
          <p:cNvPicPr>
            <a:picLocks noChangeAspect="1"/>
          </p:cNvPicPr>
          <p:nvPr/>
        </p:nvPicPr>
        <p:blipFill>
          <a:blip r:embed="rId4"/>
          <a:stretch>
            <a:fillRect/>
          </a:stretch>
        </p:blipFill>
        <p:spPr>
          <a:xfrm>
            <a:off x="3017515" y="6941125"/>
            <a:ext cx="18348969" cy="23339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Marcador de contenido 4">
            <a:extLst>
              <a:ext uri="{FF2B5EF4-FFF2-40B4-BE49-F238E27FC236}">
                <a16:creationId xmlns:a16="http://schemas.microsoft.com/office/drawing/2014/main" id="{CBA64F2D-853E-4432-84C5-C6BC972A8D76}"/>
              </a:ext>
            </a:extLst>
          </p:cNvPr>
          <p:cNvSpPr txBox="1">
            <a:spLocks/>
          </p:cNvSpPr>
          <p:nvPr/>
        </p:nvSpPr>
        <p:spPr>
          <a:xfrm>
            <a:off x="883920" y="993236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Una BD RDS puede cifrar su EBS en el momento de la creación.</a:t>
            </a:r>
          </a:p>
        </p:txBody>
      </p:sp>
    </p:spTree>
    <p:extLst>
      <p:ext uri="{BB962C8B-B14F-4D97-AF65-F5344CB8AC3E}">
        <p14:creationId xmlns:p14="http://schemas.microsoft.com/office/powerpoint/2010/main" val="357928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RDS – Cifra tu BD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79</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815879"/>
          </a:xfrm>
        </p:spPr>
        <p:txBody>
          <a:bodyPr/>
          <a:lstStyle/>
          <a:p>
            <a:pPr marL="0" indent="0">
              <a:spcBef>
                <a:spcPts val="3000"/>
              </a:spcBef>
              <a:buNone/>
            </a:pPr>
            <a:r>
              <a:rPr lang="es-ES" sz="4000" b="0" dirty="0"/>
              <a:t>¿Se te olvidó cifrar tu BD en RDS?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https://aws.amazon.com/es/rds</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10" name="Imagen 9">
            <a:extLst>
              <a:ext uri="{FF2B5EF4-FFF2-40B4-BE49-F238E27FC236}">
                <a16:creationId xmlns:a16="http://schemas.microsoft.com/office/drawing/2014/main" id="{384FC5A7-5DAB-427E-B9B9-0A806BC13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7776" y="1559921"/>
            <a:ext cx="7079700" cy="5439396"/>
          </a:xfrm>
          <a:prstGeom prst="ellipse">
            <a:avLst/>
          </a:prstGeom>
          <a:ln>
            <a:noFill/>
          </a:ln>
          <a:effectLst>
            <a:softEdge rad="112500"/>
          </a:effectLst>
          <a:scene3d>
            <a:camera prst="orthographicFront">
              <a:rot lat="0" lon="10800000" rev="0"/>
            </a:camera>
            <a:lightRig rig="threePt" dir="t"/>
          </a:scene3d>
        </p:spPr>
      </p:pic>
      <p:grpSp>
        <p:nvGrpSpPr>
          <p:cNvPr id="6" name="Grupo 5">
            <a:extLst>
              <a:ext uri="{FF2B5EF4-FFF2-40B4-BE49-F238E27FC236}">
                <a16:creationId xmlns:a16="http://schemas.microsoft.com/office/drawing/2014/main" id="{B0353063-E7D7-46C6-8927-C05D00C1BAFE}"/>
              </a:ext>
            </a:extLst>
          </p:cNvPr>
          <p:cNvGrpSpPr/>
          <p:nvPr/>
        </p:nvGrpSpPr>
        <p:grpSpPr>
          <a:xfrm>
            <a:off x="6204481" y="6124061"/>
            <a:ext cx="4833104" cy="2211341"/>
            <a:chOff x="6204481" y="6124061"/>
            <a:chExt cx="4833104" cy="2211341"/>
          </a:xfrm>
        </p:grpSpPr>
        <p:sp>
          <p:nvSpPr>
            <p:cNvPr id="16" name="Flecha: a la derecha 15">
              <a:extLst>
                <a:ext uri="{FF2B5EF4-FFF2-40B4-BE49-F238E27FC236}">
                  <a16:creationId xmlns:a16="http://schemas.microsoft.com/office/drawing/2014/main" id="{3743FBBC-11EF-4C94-BDE8-19385CFEC4E4}"/>
                </a:ext>
              </a:extLst>
            </p:cNvPr>
            <p:cNvSpPr/>
            <p:nvPr/>
          </p:nvSpPr>
          <p:spPr>
            <a:xfrm>
              <a:off x="6204481" y="6819403"/>
              <a:ext cx="2704986" cy="64412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grpSp>
          <p:nvGrpSpPr>
            <p:cNvPr id="17" name="Grupo 16">
              <a:extLst>
                <a:ext uri="{FF2B5EF4-FFF2-40B4-BE49-F238E27FC236}">
                  <a16:creationId xmlns:a16="http://schemas.microsoft.com/office/drawing/2014/main" id="{6B059C75-23E0-4A48-9397-92E0CEFB1BE4}"/>
                </a:ext>
              </a:extLst>
            </p:cNvPr>
            <p:cNvGrpSpPr/>
            <p:nvPr/>
          </p:nvGrpSpPr>
          <p:grpSpPr>
            <a:xfrm>
              <a:off x="9205408" y="6124061"/>
              <a:ext cx="1832177" cy="2211341"/>
              <a:chOff x="3712318" y="3081450"/>
              <a:chExt cx="731520" cy="882906"/>
            </a:xfrm>
          </p:grpSpPr>
          <p:pic>
            <p:nvPicPr>
              <p:cNvPr id="32" name="Picture 16" descr="EBS-Snapshot.png">
                <a:extLst>
                  <a:ext uri="{FF2B5EF4-FFF2-40B4-BE49-F238E27FC236}">
                    <a16:creationId xmlns:a16="http://schemas.microsoft.com/office/drawing/2014/main" id="{E39957D6-A4A2-496D-AEC1-11489D8E5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2318" y="3081450"/>
                <a:ext cx="731520" cy="731520"/>
              </a:xfrm>
              <a:prstGeom prst="rect">
                <a:avLst/>
              </a:prstGeom>
            </p:spPr>
          </p:pic>
          <p:sp>
            <p:nvSpPr>
              <p:cNvPr id="33" name="TextBox 104">
                <a:extLst>
                  <a:ext uri="{FF2B5EF4-FFF2-40B4-BE49-F238E27FC236}">
                    <a16:creationId xmlns:a16="http://schemas.microsoft.com/office/drawing/2014/main" id="{52C363F0-9C51-4643-B558-CE55B17037EE}"/>
                  </a:ext>
                </a:extLst>
              </p:cNvPr>
              <p:cNvSpPr txBox="1">
                <a:spLocks noChangeArrowheads="1"/>
              </p:cNvSpPr>
              <p:nvPr/>
            </p:nvSpPr>
            <p:spPr bwMode="auto">
              <a:xfrm>
                <a:off x="3788043" y="3816896"/>
                <a:ext cx="580070" cy="147460"/>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snapshot</a:t>
                </a:r>
              </a:p>
            </p:txBody>
          </p:sp>
        </p:grpSp>
      </p:grpSp>
      <p:grpSp>
        <p:nvGrpSpPr>
          <p:cNvPr id="7" name="Grupo 6">
            <a:extLst>
              <a:ext uri="{FF2B5EF4-FFF2-40B4-BE49-F238E27FC236}">
                <a16:creationId xmlns:a16="http://schemas.microsoft.com/office/drawing/2014/main" id="{4F77DE09-D302-4BB1-94E3-B37C0DB57E03}"/>
              </a:ext>
            </a:extLst>
          </p:cNvPr>
          <p:cNvGrpSpPr/>
          <p:nvPr/>
        </p:nvGrpSpPr>
        <p:grpSpPr>
          <a:xfrm>
            <a:off x="11333526" y="6124061"/>
            <a:ext cx="4833104" cy="2211341"/>
            <a:chOff x="11333526" y="6124061"/>
            <a:chExt cx="4833104" cy="2211341"/>
          </a:xfrm>
        </p:grpSpPr>
        <p:grpSp>
          <p:nvGrpSpPr>
            <p:cNvPr id="18" name="Grupo 17">
              <a:extLst>
                <a:ext uri="{FF2B5EF4-FFF2-40B4-BE49-F238E27FC236}">
                  <a16:creationId xmlns:a16="http://schemas.microsoft.com/office/drawing/2014/main" id="{01BCAEE8-E6DA-4084-9D5C-DF5341FA41ED}"/>
                </a:ext>
              </a:extLst>
            </p:cNvPr>
            <p:cNvGrpSpPr/>
            <p:nvPr/>
          </p:nvGrpSpPr>
          <p:grpSpPr>
            <a:xfrm>
              <a:off x="11333526" y="6690633"/>
              <a:ext cx="2704986" cy="901662"/>
              <a:chOff x="4562467" y="3304026"/>
              <a:chExt cx="1080000" cy="360000"/>
            </a:xfrm>
          </p:grpSpPr>
          <p:sp>
            <p:nvSpPr>
              <p:cNvPr id="30" name="Flecha: a la derecha 29">
                <a:extLst>
                  <a:ext uri="{FF2B5EF4-FFF2-40B4-BE49-F238E27FC236}">
                    <a16:creationId xmlns:a16="http://schemas.microsoft.com/office/drawing/2014/main" id="{EA32565F-23E0-472E-8E94-5EA594C29F8E}"/>
                  </a:ext>
                </a:extLst>
              </p:cNvPr>
              <p:cNvSpPr/>
              <p:nvPr/>
            </p:nvSpPr>
            <p:spPr>
              <a:xfrm>
                <a:off x="4562467" y="3355439"/>
                <a:ext cx="1080000" cy="25717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31" name="Picture 9" descr="data-enc-key.png">
                <a:extLst>
                  <a:ext uri="{FF2B5EF4-FFF2-40B4-BE49-F238E27FC236}">
                    <a16:creationId xmlns:a16="http://schemas.microsoft.com/office/drawing/2014/main" id="{6285C1BA-BBC5-45C3-AFAC-8E90AF6E63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1063" y="3304026"/>
                <a:ext cx="275476" cy="360000"/>
              </a:xfrm>
              <a:prstGeom prst="rect">
                <a:avLst/>
              </a:prstGeom>
            </p:spPr>
          </p:pic>
        </p:grpSp>
        <p:grpSp>
          <p:nvGrpSpPr>
            <p:cNvPr id="19" name="Grupo 18">
              <a:extLst>
                <a:ext uri="{FF2B5EF4-FFF2-40B4-BE49-F238E27FC236}">
                  <a16:creationId xmlns:a16="http://schemas.microsoft.com/office/drawing/2014/main" id="{4DE772B8-93B0-46FC-A0DE-FA438FC946D4}"/>
                </a:ext>
              </a:extLst>
            </p:cNvPr>
            <p:cNvGrpSpPr/>
            <p:nvPr/>
          </p:nvGrpSpPr>
          <p:grpSpPr>
            <a:xfrm>
              <a:off x="14334453" y="6124061"/>
              <a:ext cx="1832177" cy="2211341"/>
              <a:chOff x="5761096" y="3081450"/>
              <a:chExt cx="731520" cy="882906"/>
            </a:xfrm>
          </p:grpSpPr>
          <p:grpSp>
            <p:nvGrpSpPr>
              <p:cNvPr id="26" name="Grupo 25">
                <a:extLst>
                  <a:ext uri="{FF2B5EF4-FFF2-40B4-BE49-F238E27FC236}">
                    <a16:creationId xmlns:a16="http://schemas.microsoft.com/office/drawing/2014/main" id="{6F86976A-BD67-45BC-8AE9-03EB56177E9F}"/>
                  </a:ext>
                </a:extLst>
              </p:cNvPr>
              <p:cNvGrpSpPr/>
              <p:nvPr/>
            </p:nvGrpSpPr>
            <p:grpSpPr>
              <a:xfrm>
                <a:off x="5761096" y="3081450"/>
                <a:ext cx="731520" cy="882906"/>
                <a:chOff x="3712318" y="3081450"/>
                <a:chExt cx="731520" cy="882906"/>
              </a:xfrm>
            </p:grpSpPr>
            <p:pic>
              <p:nvPicPr>
                <p:cNvPr id="28" name="Picture 16" descr="EBS-Snapshot.png">
                  <a:extLst>
                    <a:ext uri="{FF2B5EF4-FFF2-40B4-BE49-F238E27FC236}">
                      <a16:creationId xmlns:a16="http://schemas.microsoft.com/office/drawing/2014/main" id="{1E383E46-C6B1-4800-81D3-EF72FFB1B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2318" y="3081450"/>
                  <a:ext cx="731520" cy="731520"/>
                </a:xfrm>
                <a:prstGeom prst="rect">
                  <a:avLst/>
                </a:prstGeom>
              </p:spPr>
            </p:pic>
            <p:sp>
              <p:nvSpPr>
                <p:cNvPr id="29" name="TextBox 104">
                  <a:extLst>
                    <a:ext uri="{FF2B5EF4-FFF2-40B4-BE49-F238E27FC236}">
                      <a16:creationId xmlns:a16="http://schemas.microsoft.com/office/drawing/2014/main" id="{361F2E95-B99E-489D-B25F-C3590E68C13D}"/>
                    </a:ext>
                  </a:extLst>
                </p:cNvPr>
                <p:cNvSpPr txBox="1">
                  <a:spLocks noChangeArrowheads="1"/>
                </p:cNvSpPr>
                <p:nvPr/>
              </p:nvSpPr>
              <p:spPr bwMode="auto">
                <a:xfrm>
                  <a:off x="3788043" y="3816896"/>
                  <a:ext cx="580070" cy="147460"/>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snapshot</a:t>
                  </a:r>
                </a:p>
              </p:txBody>
            </p:sp>
          </p:grpSp>
          <p:pic>
            <p:nvPicPr>
              <p:cNvPr id="27" name="Picture 10" descr="encrypted data.png">
                <a:extLst>
                  <a:ext uri="{FF2B5EF4-FFF2-40B4-BE49-F238E27FC236}">
                    <a16:creationId xmlns:a16="http://schemas.microsoft.com/office/drawing/2014/main" id="{3FA2BC06-48B0-4C20-9A21-F1993A551C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03" y="3399643"/>
                <a:ext cx="259507" cy="324000"/>
              </a:xfrm>
              <a:prstGeom prst="rect">
                <a:avLst/>
              </a:prstGeom>
            </p:spPr>
          </p:pic>
        </p:grpSp>
      </p:grpSp>
      <p:sp>
        <p:nvSpPr>
          <p:cNvPr id="23" name="TextBox 103">
            <a:extLst>
              <a:ext uri="{FF2B5EF4-FFF2-40B4-BE49-F238E27FC236}">
                <a16:creationId xmlns:a16="http://schemas.microsoft.com/office/drawing/2014/main" id="{FE3DB5B5-41DB-4562-8E51-DDB1A6C0883F}"/>
              </a:ext>
            </a:extLst>
          </p:cNvPr>
          <p:cNvSpPr txBox="1">
            <a:spLocks noChangeArrowheads="1"/>
          </p:cNvSpPr>
          <p:nvPr/>
        </p:nvSpPr>
        <p:spPr bwMode="auto">
          <a:xfrm>
            <a:off x="2264653" y="5406651"/>
            <a:ext cx="1226844" cy="369331"/>
          </a:xfrm>
          <a:prstGeom prst="rect">
            <a:avLst/>
          </a:prstGeom>
          <a:noFill/>
          <a:ln w="9525">
            <a:noFill/>
            <a:miter lim="800000"/>
            <a:headEnd/>
            <a:tailEnd/>
          </a:ln>
        </p:spPr>
        <p:txBody>
          <a:bodyPr wrap="square" lIns="0" tIns="0" rIns="0" bIns="0">
            <a:spAutoFit/>
          </a:bodyPr>
          <a:lstStyle/>
          <a:p>
            <a:pPr algn="ctr"/>
            <a:r>
              <a:rPr lang="en-US" sz="2400" dirty="0">
                <a:solidFill>
                  <a:schemeClr val="bg1"/>
                </a:solidFill>
                <a:latin typeface="Arial" panose="020B0604020202020204" pitchFamily="34" charset="0"/>
                <a:cs typeface="Arial" panose="020B0604020202020204" pitchFamily="34" charset="0"/>
              </a:rPr>
              <a:t>RDS</a:t>
            </a:r>
          </a:p>
        </p:txBody>
      </p:sp>
      <p:grpSp>
        <p:nvGrpSpPr>
          <p:cNvPr id="3" name="Grupo 2">
            <a:extLst>
              <a:ext uri="{FF2B5EF4-FFF2-40B4-BE49-F238E27FC236}">
                <a16:creationId xmlns:a16="http://schemas.microsoft.com/office/drawing/2014/main" id="{265C417D-CDE9-4C0C-BFF7-8854ABC827EC}"/>
              </a:ext>
            </a:extLst>
          </p:cNvPr>
          <p:cNvGrpSpPr/>
          <p:nvPr/>
        </p:nvGrpSpPr>
        <p:grpSpPr>
          <a:xfrm>
            <a:off x="2008025" y="4923120"/>
            <a:ext cx="3899338" cy="3869761"/>
            <a:chOff x="2008025" y="4923120"/>
            <a:chExt cx="3899338" cy="3869761"/>
          </a:xfrm>
        </p:grpSpPr>
        <p:sp>
          <p:nvSpPr>
            <p:cNvPr id="13" name="Rounded Rectangle 18">
              <a:extLst>
                <a:ext uri="{FF2B5EF4-FFF2-40B4-BE49-F238E27FC236}">
                  <a16:creationId xmlns:a16="http://schemas.microsoft.com/office/drawing/2014/main" id="{631208E0-F818-445C-8E13-AFDBDE8A22F0}"/>
                </a:ext>
              </a:extLst>
            </p:cNvPr>
            <p:cNvSpPr/>
            <p:nvPr/>
          </p:nvSpPr>
          <p:spPr>
            <a:xfrm>
              <a:off x="2008025" y="5657048"/>
              <a:ext cx="3899338" cy="31358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22" name="Picture 14" descr="RDS.png">
              <a:extLst>
                <a:ext uri="{FF2B5EF4-FFF2-40B4-BE49-F238E27FC236}">
                  <a16:creationId xmlns:a16="http://schemas.microsoft.com/office/drawing/2014/main" id="{9A20AF5A-2D14-4C1B-8A63-6D30E22C7D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1830" y="4923120"/>
              <a:ext cx="1352493" cy="1352493"/>
            </a:xfrm>
            <a:prstGeom prst="rect">
              <a:avLst/>
            </a:prstGeom>
          </p:spPr>
        </p:pic>
        <p:pic>
          <p:nvPicPr>
            <p:cNvPr id="24" name="Picture 12" descr="RDS-DB-Instace.png">
              <a:extLst>
                <a:ext uri="{FF2B5EF4-FFF2-40B4-BE49-F238E27FC236}">
                  <a16:creationId xmlns:a16="http://schemas.microsoft.com/office/drawing/2014/main" id="{202BC170-E918-46C0-B7E5-41473B7E9D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5467" y="6225376"/>
              <a:ext cx="1832177" cy="1832177"/>
            </a:xfrm>
            <a:prstGeom prst="rect">
              <a:avLst/>
            </a:prstGeom>
          </p:spPr>
        </p:pic>
      </p:grpSp>
    </p:spTree>
    <p:extLst>
      <p:ext uri="{BB962C8B-B14F-4D97-AF65-F5344CB8AC3E}">
        <p14:creationId xmlns:p14="http://schemas.microsoft.com/office/powerpoint/2010/main" val="307718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lstStyle/>
          <a:p>
            <a:pPr marL="0" indent="0">
              <a:buNone/>
            </a:pPr>
            <a:r>
              <a:rPr lang="es-ES" dirty="0"/>
              <a:t>Amazon Web Services </a:t>
            </a:r>
            <a:r>
              <a:rPr lang="es-ES" b="0" dirty="0"/>
              <a:t>es una colección de servicios de computación en la nube pública que, en conjunto, forman una plataforma de computación en la nube. </a:t>
            </a:r>
          </a:p>
          <a:p>
            <a:endParaRPr lang="es-ES" dirty="0"/>
          </a:p>
        </p:txBody>
      </p:sp>
      <p:sp>
        <p:nvSpPr>
          <p:cNvPr id="4" name="Título 3"/>
          <p:cNvSpPr>
            <a:spLocks noGrp="1"/>
          </p:cNvSpPr>
          <p:nvPr>
            <p:ph type="title"/>
          </p:nvPr>
        </p:nvSpPr>
        <p:spPr/>
        <p:txBody>
          <a:bodyPr/>
          <a:lstStyle/>
          <a:p>
            <a:pPr marL="0" indent="0">
              <a:buNone/>
            </a:pPr>
            <a:r>
              <a:rPr lang="es-ES" dirty="0"/>
              <a:t>Introducción a AWS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8</a:t>
            </a:fld>
            <a:endParaRPr lang="es-ES"/>
          </a:p>
        </p:txBody>
      </p:sp>
      <p:pic>
        <p:nvPicPr>
          <p:cNvPr id="6" name="Imagen 5">
            <a:extLst>
              <a:ext uri="{FF2B5EF4-FFF2-40B4-BE49-F238E27FC236}">
                <a16:creationId xmlns:a16="http://schemas.microsoft.com/office/drawing/2014/main" id="{343F141F-F6E0-42FF-AA59-F415E1D2FD3F}"/>
              </a:ext>
            </a:extLst>
          </p:cNvPr>
          <p:cNvPicPr>
            <a:picLocks noChangeAspect="1"/>
          </p:cNvPicPr>
          <p:nvPr/>
        </p:nvPicPr>
        <p:blipFill rotWithShape="1">
          <a:blip r:embed="rId2">
            <a:extLst>
              <a:ext uri="{28A0092B-C50C-407E-A947-70E740481C1C}">
                <a14:useLocalDpi xmlns:a14="http://schemas.microsoft.com/office/drawing/2010/main" val="0"/>
              </a:ext>
            </a:extLst>
          </a:blip>
          <a:srcRect l="21810" t="15403" r="21538" b="15714"/>
          <a:stretch/>
        </p:blipFill>
        <p:spPr>
          <a:xfrm>
            <a:off x="8604967" y="6123202"/>
            <a:ext cx="7174066" cy="4579412"/>
          </a:xfrm>
          <a:prstGeom prst="rect">
            <a:avLst/>
          </a:prstGeom>
        </p:spPr>
      </p:pic>
      <p:pic>
        <p:nvPicPr>
          <p:cNvPr id="7" name="Imagen 6">
            <a:extLst>
              <a:ext uri="{FF2B5EF4-FFF2-40B4-BE49-F238E27FC236}">
                <a16:creationId xmlns:a16="http://schemas.microsoft.com/office/drawing/2014/main" id="{789F8798-C009-4CF3-BC6B-FD7F256219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7436"/>
          <a:stretch/>
        </p:blipFill>
        <p:spPr>
          <a:xfrm>
            <a:off x="21102918" y="1457843"/>
            <a:ext cx="2922495" cy="2435244"/>
          </a:xfrm>
          <a:prstGeom prst="rect">
            <a:avLst/>
          </a:prstGeom>
        </p:spPr>
      </p:pic>
      <p:grpSp>
        <p:nvGrpSpPr>
          <p:cNvPr id="8" name="Grupo 7">
            <a:extLst>
              <a:ext uri="{FF2B5EF4-FFF2-40B4-BE49-F238E27FC236}">
                <a16:creationId xmlns:a16="http://schemas.microsoft.com/office/drawing/2014/main" id="{5433DD4A-54DA-455D-84A5-EAE326DEBC38}"/>
              </a:ext>
            </a:extLst>
          </p:cNvPr>
          <p:cNvGrpSpPr/>
          <p:nvPr/>
        </p:nvGrpSpPr>
        <p:grpSpPr>
          <a:xfrm>
            <a:off x="627530" y="417324"/>
            <a:ext cx="10578352" cy="432032"/>
            <a:chOff x="627530" y="417324"/>
            <a:chExt cx="10578352" cy="432032"/>
          </a:xfrm>
        </p:grpSpPr>
        <p:sp>
          <p:nvSpPr>
            <p:cNvPr id="9" name="Rectángulo: esquinas redondeadas 8">
              <a:extLst>
                <a:ext uri="{FF2B5EF4-FFF2-40B4-BE49-F238E27FC236}">
                  <a16:creationId xmlns:a16="http://schemas.microsoft.com/office/drawing/2014/main" id="{C71A75F3-A726-4517-A709-17F0A3B3505D}"/>
                </a:ext>
              </a:extLst>
            </p:cNvPr>
            <p:cNvSpPr/>
            <p:nvPr/>
          </p:nvSpPr>
          <p:spPr>
            <a:xfrm>
              <a:off x="627530" y="417324"/>
              <a:ext cx="10578352" cy="432032"/>
            </a:xfrm>
            <a:prstGeom prst="roundRect">
              <a:avLst/>
            </a:prstGeom>
            <a:blipFill rotWithShape="1">
              <a:blip r:embed="rId4"/>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a:t>
              </a:r>
            </a:p>
          </p:txBody>
        </p:sp>
        <p:pic>
          <p:nvPicPr>
            <p:cNvPr id="10" name="Imagen 9">
              <a:extLst>
                <a:ext uri="{FF2B5EF4-FFF2-40B4-BE49-F238E27FC236}">
                  <a16:creationId xmlns:a16="http://schemas.microsoft.com/office/drawing/2014/main" id="{289007A3-A168-495B-AA00-5D2B500D4E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166128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RDS – Cifra tu BD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80</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815879"/>
          </a:xfrm>
        </p:spPr>
        <p:txBody>
          <a:bodyPr/>
          <a:lstStyle/>
          <a:p>
            <a:pPr marL="0" indent="0">
              <a:spcBef>
                <a:spcPts val="3000"/>
              </a:spcBef>
              <a:buNone/>
            </a:pPr>
            <a:r>
              <a:rPr lang="es-ES" sz="4000" b="0" dirty="0"/>
              <a:t>¿Se te olvidó cifrar tu BD en RDS?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https://aws.amazon.com/es/rds</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10" name="Imagen 9">
            <a:extLst>
              <a:ext uri="{FF2B5EF4-FFF2-40B4-BE49-F238E27FC236}">
                <a16:creationId xmlns:a16="http://schemas.microsoft.com/office/drawing/2014/main" id="{384FC5A7-5DAB-427E-B9B9-0A806BC13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7776" y="1559921"/>
            <a:ext cx="7079700" cy="5439396"/>
          </a:xfrm>
          <a:prstGeom prst="ellipse">
            <a:avLst/>
          </a:prstGeom>
          <a:ln>
            <a:noFill/>
          </a:ln>
          <a:effectLst>
            <a:softEdge rad="112500"/>
          </a:effectLst>
          <a:scene3d>
            <a:camera prst="orthographicFront">
              <a:rot lat="0" lon="10800000" rev="0"/>
            </a:camera>
            <a:lightRig rig="threePt" dir="t"/>
          </a:scene3d>
        </p:spPr>
      </p:pic>
      <p:sp>
        <p:nvSpPr>
          <p:cNvPr id="13" name="Rounded Rectangle 18">
            <a:extLst>
              <a:ext uri="{FF2B5EF4-FFF2-40B4-BE49-F238E27FC236}">
                <a16:creationId xmlns:a16="http://schemas.microsoft.com/office/drawing/2014/main" id="{631208E0-F818-445C-8E13-AFDBDE8A22F0}"/>
              </a:ext>
            </a:extLst>
          </p:cNvPr>
          <p:cNvSpPr/>
          <p:nvPr/>
        </p:nvSpPr>
        <p:spPr>
          <a:xfrm>
            <a:off x="2008025" y="5657048"/>
            <a:ext cx="3899338" cy="31358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nvGrpSpPr>
          <p:cNvPr id="3" name="Grupo 2">
            <a:extLst>
              <a:ext uri="{FF2B5EF4-FFF2-40B4-BE49-F238E27FC236}">
                <a16:creationId xmlns:a16="http://schemas.microsoft.com/office/drawing/2014/main" id="{40AAB31C-356C-47E2-A8AD-BD051AD45FD0}"/>
              </a:ext>
            </a:extLst>
          </p:cNvPr>
          <p:cNvGrpSpPr/>
          <p:nvPr/>
        </p:nvGrpSpPr>
        <p:grpSpPr>
          <a:xfrm>
            <a:off x="6204481" y="6124061"/>
            <a:ext cx="4833104" cy="2211341"/>
            <a:chOff x="6204481" y="6124061"/>
            <a:chExt cx="4833104" cy="2211341"/>
          </a:xfrm>
        </p:grpSpPr>
        <p:sp>
          <p:nvSpPr>
            <p:cNvPr id="16" name="Flecha: a la derecha 15">
              <a:extLst>
                <a:ext uri="{FF2B5EF4-FFF2-40B4-BE49-F238E27FC236}">
                  <a16:creationId xmlns:a16="http://schemas.microsoft.com/office/drawing/2014/main" id="{3743FBBC-11EF-4C94-BDE8-19385CFEC4E4}"/>
                </a:ext>
              </a:extLst>
            </p:cNvPr>
            <p:cNvSpPr/>
            <p:nvPr/>
          </p:nvSpPr>
          <p:spPr>
            <a:xfrm>
              <a:off x="6204481" y="6819403"/>
              <a:ext cx="2704986" cy="64412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grpSp>
          <p:nvGrpSpPr>
            <p:cNvPr id="17" name="Grupo 16">
              <a:extLst>
                <a:ext uri="{FF2B5EF4-FFF2-40B4-BE49-F238E27FC236}">
                  <a16:creationId xmlns:a16="http://schemas.microsoft.com/office/drawing/2014/main" id="{6B059C75-23E0-4A48-9397-92E0CEFB1BE4}"/>
                </a:ext>
              </a:extLst>
            </p:cNvPr>
            <p:cNvGrpSpPr/>
            <p:nvPr/>
          </p:nvGrpSpPr>
          <p:grpSpPr>
            <a:xfrm>
              <a:off x="9205408" y="6124061"/>
              <a:ext cx="1832177" cy="2211341"/>
              <a:chOff x="3712318" y="3081450"/>
              <a:chExt cx="731520" cy="882906"/>
            </a:xfrm>
          </p:grpSpPr>
          <p:pic>
            <p:nvPicPr>
              <p:cNvPr id="32" name="Picture 16" descr="EBS-Snapshot.png">
                <a:extLst>
                  <a:ext uri="{FF2B5EF4-FFF2-40B4-BE49-F238E27FC236}">
                    <a16:creationId xmlns:a16="http://schemas.microsoft.com/office/drawing/2014/main" id="{E39957D6-A4A2-496D-AEC1-11489D8E5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2318" y="3081450"/>
                <a:ext cx="731520" cy="731520"/>
              </a:xfrm>
              <a:prstGeom prst="rect">
                <a:avLst/>
              </a:prstGeom>
            </p:spPr>
          </p:pic>
          <p:sp>
            <p:nvSpPr>
              <p:cNvPr id="33" name="TextBox 104">
                <a:extLst>
                  <a:ext uri="{FF2B5EF4-FFF2-40B4-BE49-F238E27FC236}">
                    <a16:creationId xmlns:a16="http://schemas.microsoft.com/office/drawing/2014/main" id="{52C363F0-9C51-4643-B558-CE55B17037EE}"/>
                  </a:ext>
                </a:extLst>
              </p:cNvPr>
              <p:cNvSpPr txBox="1">
                <a:spLocks noChangeArrowheads="1"/>
              </p:cNvSpPr>
              <p:nvPr/>
            </p:nvSpPr>
            <p:spPr bwMode="auto">
              <a:xfrm>
                <a:off x="3788043" y="3816896"/>
                <a:ext cx="580070" cy="147460"/>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snapshot</a:t>
                </a:r>
              </a:p>
            </p:txBody>
          </p:sp>
        </p:grpSp>
      </p:grpSp>
      <p:grpSp>
        <p:nvGrpSpPr>
          <p:cNvPr id="18" name="Grupo 17">
            <a:extLst>
              <a:ext uri="{FF2B5EF4-FFF2-40B4-BE49-F238E27FC236}">
                <a16:creationId xmlns:a16="http://schemas.microsoft.com/office/drawing/2014/main" id="{01BCAEE8-E6DA-4084-9D5C-DF5341FA41ED}"/>
              </a:ext>
            </a:extLst>
          </p:cNvPr>
          <p:cNvGrpSpPr/>
          <p:nvPr/>
        </p:nvGrpSpPr>
        <p:grpSpPr>
          <a:xfrm>
            <a:off x="11333526" y="6690633"/>
            <a:ext cx="2704986" cy="901662"/>
            <a:chOff x="4562467" y="3304026"/>
            <a:chExt cx="1080000" cy="360000"/>
          </a:xfrm>
        </p:grpSpPr>
        <p:sp>
          <p:nvSpPr>
            <p:cNvPr id="30" name="Flecha: a la derecha 29">
              <a:extLst>
                <a:ext uri="{FF2B5EF4-FFF2-40B4-BE49-F238E27FC236}">
                  <a16:creationId xmlns:a16="http://schemas.microsoft.com/office/drawing/2014/main" id="{EA32565F-23E0-472E-8E94-5EA594C29F8E}"/>
                </a:ext>
              </a:extLst>
            </p:cNvPr>
            <p:cNvSpPr/>
            <p:nvPr/>
          </p:nvSpPr>
          <p:spPr>
            <a:xfrm>
              <a:off x="4562467" y="3355439"/>
              <a:ext cx="1080000" cy="257175"/>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31" name="Picture 9" descr="data-enc-key.png">
              <a:extLst>
                <a:ext uri="{FF2B5EF4-FFF2-40B4-BE49-F238E27FC236}">
                  <a16:creationId xmlns:a16="http://schemas.microsoft.com/office/drawing/2014/main" id="{6285C1BA-BBC5-45C3-AFAC-8E90AF6E63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1063" y="3304026"/>
              <a:ext cx="275476" cy="360000"/>
            </a:xfrm>
            <a:prstGeom prst="rect">
              <a:avLst/>
            </a:prstGeom>
          </p:spPr>
        </p:pic>
      </p:grpSp>
      <p:grpSp>
        <p:nvGrpSpPr>
          <p:cNvPr id="19" name="Grupo 18">
            <a:extLst>
              <a:ext uri="{FF2B5EF4-FFF2-40B4-BE49-F238E27FC236}">
                <a16:creationId xmlns:a16="http://schemas.microsoft.com/office/drawing/2014/main" id="{4DE772B8-93B0-46FC-A0DE-FA438FC946D4}"/>
              </a:ext>
            </a:extLst>
          </p:cNvPr>
          <p:cNvGrpSpPr/>
          <p:nvPr/>
        </p:nvGrpSpPr>
        <p:grpSpPr>
          <a:xfrm>
            <a:off x="14334453" y="6124061"/>
            <a:ext cx="1832177" cy="2211341"/>
            <a:chOff x="5761096" y="3081450"/>
            <a:chExt cx="731520" cy="882906"/>
          </a:xfrm>
        </p:grpSpPr>
        <p:grpSp>
          <p:nvGrpSpPr>
            <p:cNvPr id="26" name="Grupo 25">
              <a:extLst>
                <a:ext uri="{FF2B5EF4-FFF2-40B4-BE49-F238E27FC236}">
                  <a16:creationId xmlns:a16="http://schemas.microsoft.com/office/drawing/2014/main" id="{6F86976A-BD67-45BC-8AE9-03EB56177E9F}"/>
                </a:ext>
              </a:extLst>
            </p:cNvPr>
            <p:cNvGrpSpPr/>
            <p:nvPr/>
          </p:nvGrpSpPr>
          <p:grpSpPr>
            <a:xfrm>
              <a:off x="5761096" y="3081450"/>
              <a:ext cx="731520" cy="882906"/>
              <a:chOff x="3712318" y="3081450"/>
              <a:chExt cx="731520" cy="882906"/>
            </a:xfrm>
          </p:grpSpPr>
          <p:pic>
            <p:nvPicPr>
              <p:cNvPr id="28" name="Picture 16" descr="EBS-Snapshot.png">
                <a:extLst>
                  <a:ext uri="{FF2B5EF4-FFF2-40B4-BE49-F238E27FC236}">
                    <a16:creationId xmlns:a16="http://schemas.microsoft.com/office/drawing/2014/main" id="{1E383E46-C6B1-4800-81D3-EF72FFB1B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2318" y="3081450"/>
                <a:ext cx="731520" cy="731520"/>
              </a:xfrm>
              <a:prstGeom prst="rect">
                <a:avLst/>
              </a:prstGeom>
            </p:spPr>
          </p:pic>
          <p:sp>
            <p:nvSpPr>
              <p:cNvPr id="29" name="TextBox 104">
                <a:extLst>
                  <a:ext uri="{FF2B5EF4-FFF2-40B4-BE49-F238E27FC236}">
                    <a16:creationId xmlns:a16="http://schemas.microsoft.com/office/drawing/2014/main" id="{361F2E95-B99E-489D-B25F-C3590E68C13D}"/>
                  </a:ext>
                </a:extLst>
              </p:cNvPr>
              <p:cNvSpPr txBox="1">
                <a:spLocks noChangeArrowheads="1"/>
              </p:cNvSpPr>
              <p:nvPr/>
            </p:nvSpPr>
            <p:spPr bwMode="auto">
              <a:xfrm>
                <a:off x="3788043" y="3816896"/>
                <a:ext cx="580070" cy="147460"/>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snapshot</a:t>
                </a:r>
              </a:p>
            </p:txBody>
          </p:sp>
        </p:grpSp>
        <p:pic>
          <p:nvPicPr>
            <p:cNvPr id="27" name="Picture 10" descr="encrypted data.png">
              <a:extLst>
                <a:ext uri="{FF2B5EF4-FFF2-40B4-BE49-F238E27FC236}">
                  <a16:creationId xmlns:a16="http://schemas.microsoft.com/office/drawing/2014/main" id="{3FA2BC06-48B0-4C20-9A21-F1993A551C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03" y="3399643"/>
              <a:ext cx="259507" cy="324000"/>
            </a:xfrm>
            <a:prstGeom prst="rect">
              <a:avLst/>
            </a:prstGeom>
          </p:spPr>
        </p:pic>
      </p:grpSp>
      <p:pic>
        <p:nvPicPr>
          <p:cNvPr id="22" name="Picture 14" descr="RDS.png">
            <a:extLst>
              <a:ext uri="{FF2B5EF4-FFF2-40B4-BE49-F238E27FC236}">
                <a16:creationId xmlns:a16="http://schemas.microsoft.com/office/drawing/2014/main" id="{9A20AF5A-2D14-4C1B-8A63-6D30E22C7D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1830" y="4923120"/>
            <a:ext cx="1352493" cy="1352493"/>
          </a:xfrm>
          <a:prstGeom prst="rect">
            <a:avLst/>
          </a:prstGeom>
        </p:spPr>
      </p:pic>
      <p:sp>
        <p:nvSpPr>
          <p:cNvPr id="23" name="TextBox 103">
            <a:extLst>
              <a:ext uri="{FF2B5EF4-FFF2-40B4-BE49-F238E27FC236}">
                <a16:creationId xmlns:a16="http://schemas.microsoft.com/office/drawing/2014/main" id="{FE3DB5B5-41DB-4562-8E51-DDB1A6C0883F}"/>
              </a:ext>
            </a:extLst>
          </p:cNvPr>
          <p:cNvSpPr txBox="1">
            <a:spLocks noChangeArrowheads="1"/>
          </p:cNvSpPr>
          <p:nvPr/>
        </p:nvSpPr>
        <p:spPr bwMode="auto">
          <a:xfrm>
            <a:off x="2264653" y="5406651"/>
            <a:ext cx="1226844" cy="369331"/>
          </a:xfrm>
          <a:prstGeom prst="rect">
            <a:avLst/>
          </a:prstGeom>
          <a:noFill/>
          <a:ln w="9525">
            <a:noFill/>
            <a:miter lim="800000"/>
            <a:headEnd/>
            <a:tailEnd/>
          </a:ln>
        </p:spPr>
        <p:txBody>
          <a:bodyPr wrap="square" lIns="0" tIns="0" rIns="0" bIns="0">
            <a:spAutoFit/>
          </a:bodyPr>
          <a:lstStyle/>
          <a:p>
            <a:pPr algn="ctr"/>
            <a:r>
              <a:rPr lang="en-US" sz="2400" dirty="0">
                <a:solidFill>
                  <a:schemeClr val="bg1"/>
                </a:solidFill>
                <a:latin typeface="Arial" panose="020B0604020202020204" pitchFamily="34" charset="0"/>
                <a:cs typeface="Arial" panose="020B0604020202020204" pitchFamily="34" charset="0"/>
              </a:rPr>
              <a:t>RDS</a:t>
            </a:r>
          </a:p>
        </p:txBody>
      </p:sp>
      <p:pic>
        <p:nvPicPr>
          <p:cNvPr id="24" name="Picture 12" descr="RDS-DB-Instace.png">
            <a:extLst>
              <a:ext uri="{FF2B5EF4-FFF2-40B4-BE49-F238E27FC236}">
                <a16:creationId xmlns:a16="http://schemas.microsoft.com/office/drawing/2014/main" id="{202BC170-E918-46C0-B7E5-41473B7E9D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5467" y="6225376"/>
            <a:ext cx="1832177" cy="1832177"/>
          </a:xfrm>
          <a:prstGeom prst="rect">
            <a:avLst/>
          </a:prstGeom>
        </p:spPr>
      </p:pic>
    </p:spTree>
    <p:extLst>
      <p:ext uri="{BB962C8B-B14F-4D97-AF65-F5344CB8AC3E}">
        <p14:creationId xmlns:p14="http://schemas.microsoft.com/office/powerpoint/2010/main" val="364567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24"/>
                                        </p:tgtEl>
                                      </p:cBhvr>
                                    </p:animEffect>
                                    <p:anim calcmode="lin" valueType="num">
                                      <p:cBhvr>
                                        <p:cTn id="15" dur="1000"/>
                                        <p:tgtEl>
                                          <p:spTgt spid="24"/>
                                        </p:tgtEl>
                                        <p:attrNameLst>
                                          <p:attrName>ppt_x</p:attrName>
                                        </p:attrNameLst>
                                      </p:cBhvr>
                                      <p:tavLst>
                                        <p:tav tm="0">
                                          <p:val>
                                            <p:strVal val="ppt_x"/>
                                          </p:val>
                                        </p:tav>
                                        <p:tav tm="100000">
                                          <p:val>
                                            <p:strVal val="ppt_x"/>
                                          </p:val>
                                        </p:tav>
                                      </p:tavLst>
                                    </p:anim>
                                    <p:anim calcmode="lin" valueType="num">
                                      <p:cBhvr>
                                        <p:cTn id="16" dur="1000"/>
                                        <p:tgtEl>
                                          <p:spTgt spid="24"/>
                                        </p:tgtEl>
                                        <p:attrNameLst>
                                          <p:attrName>ppt_y</p:attrName>
                                        </p:attrNameLst>
                                      </p:cBhvr>
                                      <p:tavLst>
                                        <p:tav tm="0">
                                          <p:val>
                                            <p:strVal val="ppt_y"/>
                                          </p:val>
                                        </p:tav>
                                        <p:tav tm="100000">
                                          <p:val>
                                            <p:strVal val="ppt_y+.1"/>
                                          </p:val>
                                        </p:tav>
                                      </p:tavLst>
                                    </p:anim>
                                    <p:set>
                                      <p:cBhvr>
                                        <p:cTn id="17" dur="1" fill="hold">
                                          <p:stCondLst>
                                            <p:cond delay="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RDS – Cifra tu BD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81</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815879"/>
          </a:xfrm>
        </p:spPr>
        <p:txBody>
          <a:bodyPr/>
          <a:lstStyle/>
          <a:p>
            <a:pPr marL="0" indent="0">
              <a:spcBef>
                <a:spcPts val="3000"/>
              </a:spcBef>
              <a:buNone/>
            </a:pPr>
            <a:r>
              <a:rPr lang="es-ES" sz="4000" b="0" dirty="0"/>
              <a:t>¿Se te olvidó cifrar tu BD en RDS?</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https://aws.amazon.com/es/rds</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10" name="Imagen 9">
            <a:extLst>
              <a:ext uri="{FF2B5EF4-FFF2-40B4-BE49-F238E27FC236}">
                <a16:creationId xmlns:a16="http://schemas.microsoft.com/office/drawing/2014/main" id="{384FC5A7-5DAB-427E-B9B9-0A806BC13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7776" y="1559921"/>
            <a:ext cx="7079700" cy="5439396"/>
          </a:xfrm>
          <a:prstGeom prst="ellipse">
            <a:avLst/>
          </a:prstGeom>
          <a:ln>
            <a:noFill/>
          </a:ln>
          <a:effectLst>
            <a:softEdge rad="112500"/>
          </a:effectLst>
          <a:scene3d>
            <a:camera prst="orthographicFront">
              <a:rot lat="0" lon="10800000" rev="0"/>
            </a:camera>
            <a:lightRig rig="threePt" dir="t"/>
          </a:scene3d>
        </p:spPr>
      </p:pic>
      <p:sp>
        <p:nvSpPr>
          <p:cNvPr id="13" name="Rounded Rectangle 18">
            <a:extLst>
              <a:ext uri="{FF2B5EF4-FFF2-40B4-BE49-F238E27FC236}">
                <a16:creationId xmlns:a16="http://schemas.microsoft.com/office/drawing/2014/main" id="{631208E0-F818-445C-8E13-AFDBDE8A22F0}"/>
              </a:ext>
            </a:extLst>
          </p:cNvPr>
          <p:cNvSpPr/>
          <p:nvPr/>
        </p:nvSpPr>
        <p:spPr>
          <a:xfrm>
            <a:off x="2008025" y="5657048"/>
            <a:ext cx="3899338" cy="31358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nvGrpSpPr>
          <p:cNvPr id="19" name="Grupo 18">
            <a:extLst>
              <a:ext uri="{FF2B5EF4-FFF2-40B4-BE49-F238E27FC236}">
                <a16:creationId xmlns:a16="http://schemas.microsoft.com/office/drawing/2014/main" id="{4DE772B8-93B0-46FC-A0DE-FA438FC946D4}"/>
              </a:ext>
            </a:extLst>
          </p:cNvPr>
          <p:cNvGrpSpPr/>
          <p:nvPr/>
        </p:nvGrpSpPr>
        <p:grpSpPr>
          <a:xfrm>
            <a:off x="14334453" y="6124061"/>
            <a:ext cx="1832177" cy="2211341"/>
            <a:chOff x="5761096" y="3081450"/>
            <a:chExt cx="731520" cy="882906"/>
          </a:xfrm>
        </p:grpSpPr>
        <p:grpSp>
          <p:nvGrpSpPr>
            <p:cNvPr id="26" name="Grupo 25">
              <a:extLst>
                <a:ext uri="{FF2B5EF4-FFF2-40B4-BE49-F238E27FC236}">
                  <a16:creationId xmlns:a16="http://schemas.microsoft.com/office/drawing/2014/main" id="{6F86976A-BD67-45BC-8AE9-03EB56177E9F}"/>
                </a:ext>
              </a:extLst>
            </p:cNvPr>
            <p:cNvGrpSpPr/>
            <p:nvPr/>
          </p:nvGrpSpPr>
          <p:grpSpPr>
            <a:xfrm>
              <a:off x="5761096" y="3081450"/>
              <a:ext cx="731520" cy="882906"/>
              <a:chOff x="3712318" y="3081450"/>
              <a:chExt cx="731520" cy="882906"/>
            </a:xfrm>
          </p:grpSpPr>
          <p:pic>
            <p:nvPicPr>
              <p:cNvPr id="28" name="Picture 16" descr="EBS-Snapshot.png">
                <a:extLst>
                  <a:ext uri="{FF2B5EF4-FFF2-40B4-BE49-F238E27FC236}">
                    <a16:creationId xmlns:a16="http://schemas.microsoft.com/office/drawing/2014/main" id="{1E383E46-C6B1-4800-81D3-EF72FFB1B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2318" y="3081450"/>
                <a:ext cx="731520" cy="731520"/>
              </a:xfrm>
              <a:prstGeom prst="rect">
                <a:avLst/>
              </a:prstGeom>
            </p:spPr>
          </p:pic>
          <p:sp>
            <p:nvSpPr>
              <p:cNvPr id="29" name="TextBox 104">
                <a:extLst>
                  <a:ext uri="{FF2B5EF4-FFF2-40B4-BE49-F238E27FC236}">
                    <a16:creationId xmlns:a16="http://schemas.microsoft.com/office/drawing/2014/main" id="{361F2E95-B99E-489D-B25F-C3590E68C13D}"/>
                  </a:ext>
                </a:extLst>
              </p:cNvPr>
              <p:cNvSpPr txBox="1">
                <a:spLocks noChangeArrowheads="1"/>
              </p:cNvSpPr>
              <p:nvPr/>
            </p:nvSpPr>
            <p:spPr bwMode="auto">
              <a:xfrm>
                <a:off x="3788043" y="3816896"/>
                <a:ext cx="580070" cy="147460"/>
              </a:xfrm>
              <a:prstGeom prst="rect">
                <a:avLst/>
              </a:prstGeom>
              <a:noFill/>
              <a:ln w="9525">
                <a:noFill/>
                <a:miter lim="800000"/>
                <a:headEnd/>
                <a:tailEnd/>
              </a:ln>
            </p:spPr>
            <p:txBody>
              <a:bodyPr wrap="square" lIns="0" tIns="0" rIns="0" bIns="0">
                <a:spAutoFit/>
              </a:bodyPr>
              <a:lstStyle/>
              <a:p>
                <a:pPr algn="ctr"/>
                <a:r>
                  <a:rPr lang="en-US" sz="2400" dirty="0">
                    <a:solidFill>
                      <a:srgbClr val="4F616E"/>
                    </a:solidFill>
                    <a:latin typeface="Arial" panose="020B0604020202020204" pitchFamily="34" charset="0"/>
                    <a:cs typeface="Arial" panose="020B0604020202020204" pitchFamily="34" charset="0"/>
                  </a:rPr>
                  <a:t>snapshot</a:t>
                </a:r>
              </a:p>
            </p:txBody>
          </p:sp>
        </p:grpSp>
        <p:pic>
          <p:nvPicPr>
            <p:cNvPr id="27" name="Picture 10" descr="encrypted data.png">
              <a:extLst>
                <a:ext uri="{FF2B5EF4-FFF2-40B4-BE49-F238E27FC236}">
                  <a16:creationId xmlns:a16="http://schemas.microsoft.com/office/drawing/2014/main" id="{3FA2BC06-48B0-4C20-9A21-F1993A551C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7103" y="3399643"/>
              <a:ext cx="259507" cy="324000"/>
            </a:xfrm>
            <a:prstGeom prst="rect">
              <a:avLst/>
            </a:prstGeom>
          </p:spPr>
        </p:pic>
      </p:grpSp>
      <p:pic>
        <p:nvPicPr>
          <p:cNvPr id="22" name="Picture 14" descr="RDS.png">
            <a:extLst>
              <a:ext uri="{FF2B5EF4-FFF2-40B4-BE49-F238E27FC236}">
                <a16:creationId xmlns:a16="http://schemas.microsoft.com/office/drawing/2014/main" id="{9A20AF5A-2D14-4C1B-8A63-6D30E22C7D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1830" y="4923120"/>
            <a:ext cx="1352493" cy="1352493"/>
          </a:xfrm>
          <a:prstGeom prst="rect">
            <a:avLst/>
          </a:prstGeom>
        </p:spPr>
      </p:pic>
      <p:sp>
        <p:nvSpPr>
          <p:cNvPr id="23" name="TextBox 103">
            <a:extLst>
              <a:ext uri="{FF2B5EF4-FFF2-40B4-BE49-F238E27FC236}">
                <a16:creationId xmlns:a16="http://schemas.microsoft.com/office/drawing/2014/main" id="{FE3DB5B5-41DB-4562-8E51-DDB1A6C0883F}"/>
              </a:ext>
            </a:extLst>
          </p:cNvPr>
          <p:cNvSpPr txBox="1">
            <a:spLocks noChangeArrowheads="1"/>
          </p:cNvSpPr>
          <p:nvPr/>
        </p:nvSpPr>
        <p:spPr bwMode="auto">
          <a:xfrm>
            <a:off x="2264653" y="5406651"/>
            <a:ext cx="1226844" cy="369331"/>
          </a:xfrm>
          <a:prstGeom prst="rect">
            <a:avLst/>
          </a:prstGeom>
          <a:noFill/>
          <a:ln w="9525">
            <a:noFill/>
            <a:miter lim="800000"/>
            <a:headEnd/>
            <a:tailEnd/>
          </a:ln>
        </p:spPr>
        <p:txBody>
          <a:bodyPr wrap="square" lIns="0" tIns="0" rIns="0" bIns="0">
            <a:spAutoFit/>
          </a:bodyPr>
          <a:lstStyle/>
          <a:p>
            <a:pPr algn="ctr"/>
            <a:r>
              <a:rPr lang="en-US" sz="2400" dirty="0">
                <a:solidFill>
                  <a:schemeClr val="bg1"/>
                </a:solidFill>
                <a:latin typeface="Arial" panose="020B0604020202020204" pitchFamily="34" charset="0"/>
                <a:cs typeface="Arial" panose="020B0604020202020204" pitchFamily="34" charset="0"/>
              </a:rPr>
              <a:t>RDS</a:t>
            </a:r>
          </a:p>
        </p:txBody>
      </p:sp>
      <p:pic>
        <p:nvPicPr>
          <p:cNvPr id="24" name="Picture 12" descr="RDS-DB-Instace.png">
            <a:extLst>
              <a:ext uri="{FF2B5EF4-FFF2-40B4-BE49-F238E27FC236}">
                <a16:creationId xmlns:a16="http://schemas.microsoft.com/office/drawing/2014/main" id="{202BC170-E918-46C0-B7E5-41473B7E9D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5467" y="6225376"/>
            <a:ext cx="1832177" cy="1832177"/>
          </a:xfrm>
          <a:prstGeom prst="rect">
            <a:avLst/>
          </a:prstGeom>
        </p:spPr>
      </p:pic>
      <p:pic>
        <p:nvPicPr>
          <p:cNvPr id="25" name="Picture 10" descr="encrypted data.png">
            <a:extLst>
              <a:ext uri="{FF2B5EF4-FFF2-40B4-BE49-F238E27FC236}">
                <a16:creationId xmlns:a16="http://schemas.microsoft.com/office/drawing/2014/main" id="{82518E1B-8BB2-4DB8-8756-EF931B809A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6419" y="7331682"/>
            <a:ext cx="649966" cy="811496"/>
          </a:xfrm>
          <a:prstGeom prst="rect">
            <a:avLst/>
          </a:prstGeom>
        </p:spPr>
      </p:pic>
    </p:spTree>
    <p:extLst>
      <p:ext uri="{BB962C8B-B14F-4D97-AF65-F5344CB8AC3E}">
        <p14:creationId xmlns:p14="http://schemas.microsoft.com/office/powerpoint/2010/main" val="35855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RDS – Conexión segura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82</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3160069"/>
          </a:xfrm>
        </p:spPr>
        <p:txBody>
          <a:bodyPr/>
          <a:lstStyle/>
          <a:p>
            <a:pPr marL="0" indent="0">
              <a:spcBef>
                <a:spcPts val="3000"/>
              </a:spcBef>
              <a:buNone/>
            </a:pPr>
            <a:r>
              <a:rPr lang="es-ES" sz="4000" b="0" dirty="0"/>
              <a:t>Amazon RDS crea un certificado de SSL e instala el certificado en la instancia de base de datos cuando Amazon RDS aprovisiona la instancia. </a:t>
            </a:r>
          </a:p>
          <a:p>
            <a:pPr marL="0" indent="0">
              <a:spcBef>
                <a:spcPts val="3000"/>
              </a:spcBef>
              <a:buNone/>
            </a:pPr>
            <a:r>
              <a:rPr lang="es-ES" sz="4000" b="0" dirty="0"/>
              <a:t>El certificado SSL incluye el punto de enlace de la instancia de base de datos como nombre común (CN) que el certificado de SSL debe proteger frente a los ataques de suplantación.</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https://rds-downloads/rds-combined-ca-bundle.pem</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34" name="Imagen 33">
            <a:extLst>
              <a:ext uri="{FF2B5EF4-FFF2-40B4-BE49-F238E27FC236}">
                <a16:creationId xmlns:a16="http://schemas.microsoft.com/office/drawing/2014/main" id="{5F65BF60-E00A-49D1-A3B7-60F06EF8538C}"/>
              </a:ext>
            </a:extLst>
          </p:cNvPr>
          <p:cNvPicPr>
            <a:picLocks noChangeAspect="1"/>
          </p:cNvPicPr>
          <p:nvPr/>
        </p:nvPicPr>
        <p:blipFill>
          <a:blip r:embed="rId4"/>
          <a:stretch>
            <a:fillRect/>
          </a:stretch>
        </p:blipFill>
        <p:spPr>
          <a:xfrm>
            <a:off x="3017515" y="6043359"/>
            <a:ext cx="18348969" cy="23339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5" name="Picture 14" descr="User.png">
            <a:extLst>
              <a:ext uri="{FF2B5EF4-FFF2-40B4-BE49-F238E27FC236}">
                <a16:creationId xmlns:a16="http://schemas.microsoft.com/office/drawing/2014/main" id="{3BF19621-C12C-49A7-8A45-CA49EAA05B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979" y="9206365"/>
            <a:ext cx="1372962" cy="1372962"/>
          </a:xfrm>
          <a:prstGeom prst="rect">
            <a:avLst/>
          </a:prstGeom>
        </p:spPr>
      </p:pic>
      <p:grpSp>
        <p:nvGrpSpPr>
          <p:cNvPr id="36" name="Grupo 35">
            <a:extLst>
              <a:ext uri="{FF2B5EF4-FFF2-40B4-BE49-F238E27FC236}">
                <a16:creationId xmlns:a16="http://schemas.microsoft.com/office/drawing/2014/main" id="{97B1D048-C09C-496B-9364-8801CD928899}"/>
              </a:ext>
            </a:extLst>
          </p:cNvPr>
          <p:cNvGrpSpPr/>
          <p:nvPr/>
        </p:nvGrpSpPr>
        <p:grpSpPr>
          <a:xfrm>
            <a:off x="3758497" y="8781901"/>
            <a:ext cx="6543021" cy="1103791"/>
            <a:chOff x="2565825" y="4882780"/>
            <a:chExt cx="3486150" cy="588107"/>
          </a:xfrm>
        </p:grpSpPr>
        <p:pic>
          <p:nvPicPr>
            <p:cNvPr id="37" name="Imagen 36">
              <a:extLst>
                <a:ext uri="{FF2B5EF4-FFF2-40B4-BE49-F238E27FC236}">
                  <a16:creationId xmlns:a16="http://schemas.microsoft.com/office/drawing/2014/main" id="{DE5BF641-3E2B-4BAF-A625-00D599616770}"/>
                </a:ext>
              </a:extLst>
            </p:cNvPr>
            <p:cNvPicPr>
              <a:picLocks noChangeAspect="1"/>
            </p:cNvPicPr>
            <p:nvPr/>
          </p:nvPicPr>
          <p:blipFill>
            <a:blip r:embed="rId6"/>
            <a:stretch>
              <a:fillRect/>
            </a:stretch>
          </p:blipFill>
          <p:spPr>
            <a:xfrm>
              <a:off x="2565825" y="5108937"/>
              <a:ext cx="3486150" cy="361950"/>
            </a:xfrm>
            <a:prstGeom prst="rect">
              <a:avLst/>
            </a:prstGeom>
          </p:spPr>
        </p:pic>
        <p:sp>
          <p:nvSpPr>
            <p:cNvPr id="38" name="TextBox 104">
              <a:extLst>
                <a:ext uri="{FF2B5EF4-FFF2-40B4-BE49-F238E27FC236}">
                  <a16:creationId xmlns:a16="http://schemas.microsoft.com/office/drawing/2014/main" id="{6B31A3B6-2DB3-426A-956E-86D917BB81A1}"/>
                </a:ext>
              </a:extLst>
            </p:cNvPr>
            <p:cNvSpPr txBox="1">
              <a:spLocks noChangeArrowheads="1"/>
            </p:cNvSpPr>
            <p:nvPr/>
          </p:nvSpPr>
          <p:spPr bwMode="auto">
            <a:xfrm>
              <a:off x="2688900" y="4882780"/>
              <a:ext cx="3240000" cy="196782"/>
            </a:xfrm>
            <a:prstGeom prst="rect">
              <a:avLst/>
            </a:prstGeom>
            <a:noFill/>
            <a:ln w="9525">
              <a:noFill/>
              <a:miter lim="800000"/>
              <a:headEnd/>
              <a:tailEnd/>
            </a:ln>
          </p:spPr>
          <p:txBody>
            <a:bodyPr wrap="square" lIns="0" tIns="0" rIns="0" bIns="0">
              <a:spAutoFit/>
            </a:bodyPr>
            <a:lstStyle/>
            <a:p>
              <a:pPr algn="ctr"/>
              <a:r>
                <a:rPr lang="es-ES" sz="2400" dirty="0">
                  <a:solidFill>
                    <a:srgbClr val="4F616E"/>
                  </a:solidFill>
                  <a:latin typeface="Arial" panose="020B0604020202020204" pitchFamily="34" charset="0"/>
                  <a:cs typeface="Arial" panose="020B0604020202020204" pitchFamily="34" charset="0"/>
                </a:rPr>
                <a:t>Para MySQL 5.7 y versiones posteriores</a:t>
              </a:r>
              <a:endParaRPr lang="en-US" sz="2400" dirty="0">
                <a:solidFill>
                  <a:srgbClr val="4F616E"/>
                </a:solidFill>
                <a:latin typeface="Arial" panose="020B0604020202020204" pitchFamily="34" charset="0"/>
                <a:cs typeface="Arial" panose="020B0604020202020204" pitchFamily="34" charset="0"/>
              </a:endParaRPr>
            </a:p>
          </p:txBody>
        </p:sp>
      </p:grpSp>
      <p:grpSp>
        <p:nvGrpSpPr>
          <p:cNvPr id="39" name="Grupo 38">
            <a:extLst>
              <a:ext uri="{FF2B5EF4-FFF2-40B4-BE49-F238E27FC236}">
                <a16:creationId xmlns:a16="http://schemas.microsoft.com/office/drawing/2014/main" id="{8BE05719-5BB7-4E96-AFF7-76C550FD1C99}"/>
              </a:ext>
            </a:extLst>
          </p:cNvPr>
          <p:cNvGrpSpPr/>
          <p:nvPr/>
        </p:nvGrpSpPr>
        <p:grpSpPr>
          <a:xfrm>
            <a:off x="2909334" y="10256837"/>
            <a:ext cx="8241346" cy="1014062"/>
            <a:chOff x="6405562" y="4849534"/>
            <a:chExt cx="4391025" cy="540296"/>
          </a:xfrm>
        </p:grpSpPr>
        <p:pic>
          <p:nvPicPr>
            <p:cNvPr id="40" name="Imagen 39">
              <a:extLst>
                <a:ext uri="{FF2B5EF4-FFF2-40B4-BE49-F238E27FC236}">
                  <a16:creationId xmlns:a16="http://schemas.microsoft.com/office/drawing/2014/main" id="{2AF5466C-7EEB-4317-8CB0-7E88FE3C23F4}"/>
                </a:ext>
              </a:extLst>
            </p:cNvPr>
            <p:cNvPicPr>
              <a:picLocks noChangeAspect="1"/>
            </p:cNvPicPr>
            <p:nvPr/>
          </p:nvPicPr>
          <p:blipFill>
            <a:blip r:embed="rId7"/>
            <a:stretch>
              <a:fillRect/>
            </a:stretch>
          </p:blipFill>
          <p:spPr>
            <a:xfrm>
              <a:off x="6405562" y="5065980"/>
              <a:ext cx="4391025" cy="323850"/>
            </a:xfrm>
            <a:prstGeom prst="rect">
              <a:avLst/>
            </a:prstGeom>
          </p:spPr>
        </p:pic>
        <p:sp>
          <p:nvSpPr>
            <p:cNvPr id="41" name="TextBox 104">
              <a:extLst>
                <a:ext uri="{FF2B5EF4-FFF2-40B4-BE49-F238E27FC236}">
                  <a16:creationId xmlns:a16="http://schemas.microsoft.com/office/drawing/2014/main" id="{F8560449-5001-42C5-A7E0-5A15899F82CF}"/>
                </a:ext>
              </a:extLst>
            </p:cNvPr>
            <p:cNvSpPr txBox="1">
              <a:spLocks noChangeArrowheads="1"/>
            </p:cNvSpPr>
            <p:nvPr/>
          </p:nvSpPr>
          <p:spPr bwMode="auto">
            <a:xfrm>
              <a:off x="6981074" y="4849534"/>
              <a:ext cx="3240000" cy="196782"/>
            </a:xfrm>
            <a:prstGeom prst="rect">
              <a:avLst/>
            </a:prstGeom>
            <a:noFill/>
            <a:ln w="9525">
              <a:noFill/>
              <a:miter lim="800000"/>
              <a:headEnd/>
              <a:tailEnd/>
            </a:ln>
          </p:spPr>
          <p:txBody>
            <a:bodyPr wrap="square" lIns="0" tIns="0" rIns="0" bIns="0">
              <a:spAutoFit/>
            </a:bodyPr>
            <a:lstStyle/>
            <a:p>
              <a:r>
                <a:rPr lang="es-ES" sz="2400" dirty="0">
                  <a:solidFill>
                    <a:srgbClr val="4F616E"/>
                  </a:solidFill>
                  <a:latin typeface="Arial" panose="020B0604020202020204" pitchFamily="34" charset="0"/>
                  <a:cs typeface="Arial" panose="020B0604020202020204" pitchFamily="34" charset="0"/>
                </a:rPr>
                <a:t>Para MySQL 5.6 y versiones anteriores</a:t>
              </a:r>
              <a:endParaRPr lang="en-US" sz="2400" dirty="0">
                <a:solidFill>
                  <a:srgbClr val="4F616E"/>
                </a:solidFill>
                <a:latin typeface="Arial" panose="020B0604020202020204" pitchFamily="34" charset="0"/>
                <a:cs typeface="Arial" panose="020B0604020202020204" pitchFamily="34" charset="0"/>
              </a:endParaRPr>
            </a:p>
          </p:txBody>
        </p:sp>
      </p:grpSp>
      <p:pic>
        <p:nvPicPr>
          <p:cNvPr id="42" name="Imagen 41">
            <a:extLst>
              <a:ext uri="{FF2B5EF4-FFF2-40B4-BE49-F238E27FC236}">
                <a16:creationId xmlns:a16="http://schemas.microsoft.com/office/drawing/2014/main" id="{E6C0FF4A-606B-4764-8F3E-E2E5B67D7B35}"/>
              </a:ext>
            </a:extLst>
          </p:cNvPr>
          <p:cNvPicPr>
            <a:picLocks noChangeAspect="1"/>
          </p:cNvPicPr>
          <p:nvPr/>
        </p:nvPicPr>
        <p:blipFill>
          <a:blip r:embed="rId8"/>
          <a:stretch>
            <a:fillRect/>
          </a:stretch>
        </p:blipFill>
        <p:spPr>
          <a:xfrm>
            <a:off x="12590037" y="8913684"/>
            <a:ext cx="10797772" cy="840224"/>
          </a:xfrm>
          <a:prstGeom prst="rect">
            <a:avLst/>
          </a:prstGeom>
        </p:spPr>
      </p:pic>
      <p:pic>
        <p:nvPicPr>
          <p:cNvPr id="43" name="Imagen 42">
            <a:extLst>
              <a:ext uri="{FF2B5EF4-FFF2-40B4-BE49-F238E27FC236}">
                <a16:creationId xmlns:a16="http://schemas.microsoft.com/office/drawing/2014/main" id="{C71352E5-2EBD-447A-8412-A875D1128354}"/>
              </a:ext>
            </a:extLst>
          </p:cNvPr>
          <p:cNvPicPr>
            <a:picLocks noChangeAspect="1"/>
          </p:cNvPicPr>
          <p:nvPr/>
        </p:nvPicPr>
        <p:blipFill>
          <a:blip r:embed="rId9"/>
          <a:stretch>
            <a:fillRect/>
          </a:stretch>
        </p:blipFill>
        <p:spPr>
          <a:xfrm>
            <a:off x="12590037" y="10343756"/>
            <a:ext cx="10475984" cy="840224"/>
          </a:xfrm>
          <a:prstGeom prst="rect">
            <a:avLst/>
          </a:prstGeom>
        </p:spPr>
      </p:pic>
      <p:sp>
        <p:nvSpPr>
          <p:cNvPr id="44" name="Rectángulo 43">
            <a:extLst>
              <a:ext uri="{FF2B5EF4-FFF2-40B4-BE49-F238E27FC236}">
                <a16:creationId xmlns:a16="http://schemas.microsoft.com/office/drawing/2014/main" id="{02BE11D3-4BFA-4A8E-88D3-8D578B324E78}"/>
              </a:ext>
            </a:extLst>
          </p:cNvPr>
          <p:cNvSpPr/>
          <p:nvPr/>
        </p:nvSpPr>
        <p:spPr>
          <a:xfrm>
            <a:off x="3122614" y="6892833"/>
            <a:ext cx="2772000" cy="1332000"/>
          </a:xfrm>
          <a:prstGeom prst="rect">
            <a:avLst/>
          </a:prstGeom>
          <a:solidFill>
            <a:srgbClr val="3879B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367ACCCF-4A75-4A34-92D4-CC6D9CB98C71}"/>
              </a:ext>
            </a:extLst>
          </p:cNvPr>
          <p:cNvSpPr/>
          <p:nvPr/>
        </p:nvSpPr>
        <p:spPr>
          <a:xfrm>
            <a:off x="9260169" y="6892833"/>
            <a:ext cx="2772000" cy="1332000"/>
          </a:xfrm>
          <a:prstGeom prst="rect">
            <a:avLst/>
          </a:prstGeom>
          <a:solidFill>
            <a:srgbClr val="3879B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960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RDS – Conexión segura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83</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3160069"/>
          </a:xfrm>
        </p:spPr>
        <p:txBody>
          <a:bodyPr/>
          <a:lstStyle/>
          <a:p>
            <a:pPr marL="0" indent="0">
              <a:spcBef>
                <a:spcPts val="3000"/>
              </a:spcBef>
              <a:buNone/>
            </a:pPr>
            <a:r>
              <a:rPr lang="es-ES" sz="4000" b="0" dirty="0"/>
              <a:t>Amazon RDS crea un certificado de SSL e instala el certificado en la instancia de base de datos cuando Amazon RDS aprovisiona la instancia. </a:t>
            </a:r>
          </a:p>
          <a:p>
            <a:pPr marL="0" indent="0">
              <a:spcBef>
                <a:spcPts val="3000"/>
              </a:spcBef>
              <a:buNone/>
            </a:pPr>
            <a:r>
              <a:rPr lang="es-ES" sz="4000" b="0" dirty="0"/>
              <a:t>El certificado SSL incluye el punto de enlace de la instancia de base de datos como nombre común (CN) que el certificado de SSL debe proteger frente a los ataques de suplantación.</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https://rds-downloads/rds-combined-ca-bundle.pem</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34" name="Imagen 33">
            <a:extLst>
              <a:ext uri="{FF2B5EF4-FFF2-40B4-BE49-F238E27FC236}">
                <a16:creationId xmlns:a16="http://schemas.microsoft.com/office/drawing/2014/main" id="{5F65BF60-E00A-49D1-A3B7-60F06EF8538C}"/>
              </a:ext>
            </a:extLst>
          </p:cNvPr>
          <p:cNvPicPr>
            <a:picLocks noChangeAspect="1"/>
          </p:cNvPicPr>
          <p:nvPr/>
        </p:nvPicPr>
        <p:blipFill>
          <a:blip r:embed="rId4"/>
          <a:stretch>
            <a:fillRect/>
          </a:stretch>
        </p:blipFill>
        <p:spPr>
          <a:xfrm>
            <a:off x="3017515" y="6043359"/>
            <a:ext cx="18348969" cy="23339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4" name="Rectángulo 43">
            <a:extLst>
              <a:ext uri="{FF2B5EF4-FFF2-40B4-BE49-F238E27FC236}">
                <a16:creationId xmlns:a16="http://schemas.microsoft.com/office/drawing/2014/main" id="{02BE11D3-4BFA-4A8E-88D3-8D578B324E78}"/>
              </a:ext>
            </a:extLst>
          </p:cNvPr>
          <p:cNvSpPr/>
          <p:nvPr/>
        </p:nvSpPr>
        <p:spPr>
          <a:xfrm>
            <a:off x="6181699" y="6892833"/>
            <a:ext cx="2772000" cy="1332000"/>
          </a:xfrm>
          <a:prstGeom prst="rect">
            <a:avLst/>
          </a:prstGeom>
          <a:solidFill>
            <a:srgbClr val="3879B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12A897D9-1540-4DB0-A33E-EEB649BE459F}"/>
              </a:ext>
            </a:extLst>
          </p:cNvPr>
          <p:cNvPicPr>
            <a:picLocks noChangeAspect="1"/>
          </p:cNvPicPr>
          <p:nvPr/>
        </p:nvPicPr>
        <p:blipFill>
          <a:blip r:embed="rId5"/>
          <a:stretch>
            <a:fillRect/>
          </a:stretch>
        </p:blipFill>
        <p:spPr>
          <a:xfrm>
            <a:off x="3429213" y="8846059"/>
            <a:ext cx="4974985" cy="2562174"/>
          </a:xfrm>
          <a:prstGeom prst="rect">
            <a:avLst/>
          </a:prstGeom>
        </p:spPr>
      </p:pic>
      <p:pic>
        <p:nvPicPr>
          <p:cNvPr id="21" name="Imagen 20">
            <a:extLst>
              <a:ext uri="{FF2B5EF4-FFF2-40B4-BE49-F238E27FC236}">
                <a16:creationId xmlns:a16="http://schemas.microsoft.com/office/drawing/2014/main" id="{DF01C081-C8A5-4E2E-8856-0C97807EF08F}"/>
              </a:ext>
            </a:extLst>
          </p:cNvPr>
          <p:cNvPicPr>
            <a:picLocks noChangeAspect="1"/>
          </p:cNvPicPr>
          <p:nvPr/>
        </p:nvPicPr>
        <p:blipFill>
          <a:blip r:embed="rId6"/>
          <a:stretch>
            <a:fillRect/>
          </a:stretch>
        </p:blipFill>
        <p:spPr>
          <a:xfrm>
            <a:off x="8934959" y="9737832"/>
            <a:ext cx="12112007" cy="778629"/>
          </a:xfrm>
          <a:prstGeom prst="rect">
            <a:avLst/>
          </a:prstGeom>
        </p:spPr>
      </p:pic>
    </p:spTree>
    <p:extLst>
      <p:ext uri="{BB962C8B-B14F-4D97-AF65-F5344CB8AC3E}">
        <p14:creationId xmlns:p14="http://schemas.microsoft.com/office/powerpoint/2010/main" val="109163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RDS – Conexión segura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84</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3160069"/>
          </a:xfrm>
        </p:spPr>
        <p:txBody>
          <a:bodyPr/>
          <a:lstStyle/>
          <a:p>
            <a:pPr marL="0" indent="0">
              <a:spcBef>
                <a:spcPts val="3000"/>
              </a:spcBef>
              <a:buNone/>
            </a:pPr>
            <a:r>
              <a:rPr lang="es-ES" sz="4000" b="0" dirty="0"/>
              <a:t>Amazon RDS crea un certificado de SSL e instala el certificado en la instancia de base de datos cuando Amazon RDS aprovisiona la instancia. </a:t>
            </a:r>
          </a:p>
          <a:p>
            <a:pPr marL="0" indent="0">
              <a:spcBef>
                <a:spcPts val="3000"/>
              </a:spcBef>
              <a:buNone/>
            </a:pPr>
            <a:r>
              <a:rPr lang="es-ES" sz="4000" b="0" dirty="0"/>
              <a:t>El certificado SSL incluye el punto de enlace de la instancia de base de datos como nombre común (CN) que el certificado de SSL debe proteger frente a los ataques de suplantación.</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https://rds-downloads/rds-combined-ca-bundle.pem</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34" name="Imagen 33">
            <a:extLst>
              <a:ext uri="{FF2B5EF4-FFF2-40B4-BE49-F238E27FC236}">
                <a16:creationId xmlns:a16="http://schemas.microsoft.com/office/drawing/2014/main" id="{5F65BF60-E00A-49D1-A3B7-60F06EF8538C}"/>
              </a:ext>
            </a:extLst>
          </p:cNvPr>
          <p:cNvPicPr>
            <a:picLocks noChangeAspect="1"/>
          </p:cNvPicPr>
          <p:nvPr/>
        </p:nvPicPr>
        <p:blipFill>
          <a:blip r:embed="rId4"/>
          <a:stretch>
            <a:fillRect/>
          </a:stretch>
        </p:blipFill>
        <p:spPr>
          <a:xfrm>
            <a:off x="3017515" y="6043359"/>
            <a:ext cx="18348969" cy="23339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5" name="Picture 14" descr="User.png">
            <a:extLst>
              <a:ext uri="{FF2B5EF4-FFF2-40B4-BE49-F238E27FC236}">
                <a16:creationId xmlns:a16="http://schemas.microsoft.com/office/drawing/2014/main" id="{3BF19621-C12C-49A7-8A45-CA49EAA05B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979" y="9206365"/>
            <a:ext cx="1372962" cy="1372962"/>
          </a:xfrm>
          <a:prstGeom prst="rect">
            <a:avLst/>
          </a:prstGeom>
        </p:spPr>
      </p:pic>
      <p:grpSp>
        <p:nvGrpSpPr>
          <p:cNvPr id="36" name="Grupo 35">
            <a:extLst>
              <a:ext uri="{FF2B5EF4-FFF2-40B4-BE49-F238E27FC236}">
                <a16:creationId xmlns:a16="http://schemas.microsoft.com/office/drawing/2014/main" id="{97B1D048-C09C-496B-9364-8801CD928899}"/>
              </a:ext>
            </a:extLst>
          </p:cNvPr>
          <p:cNvGrpSpPr/>
          <p:nvPr/>
        </p:nvGrpSpPr>
        <p:grpSpPr>
          <a:xfrm>
            <a:off x="3758497" y="8781901"/>
            <a:ext cx="6543021" cy="1103791"/>
            <a:chOff x="2565825" y="4882780"/>
            <a:chExt cx="3486150" cy="588107"/>
          </a:xfrm>
        </p:grpSpPr>
        <p:pic>
          <p:nvPicPr>
            <p:cNvPr id="37" name="Imagen 36">
              <a:extLst>
                <a:ext uri="{FF2B5EF4-FFF2-40B4-BE49-F238E27FC236}">
                  <a16:creationId xmlns:a16="http://schemas.microsoft.com/office/drawing/2014/main" id="{DE5BF641-3E2B-4BAF-A625-00D599616770}"/>
                </a:ext>
              </a:extLst>
            </p:cNvPr>
            <p:cNvPicPr>
              <a:picLocks noChangeAspect="1"/>
            </p:cNvPicPr>
            <p:nvPr/>
          </p:nvPicPr>
          <p:blipFill>
            <a:blip r:embed="rId6"/>
            <a:stretch>
              <a:fillRect/>
            </a:stretch>
          </p:blipFill>
          <p:spPr>
            <a:xfrm>
              <a:off x="2565825" y="5108937"/>
              <a:ext cx="3486150" cy="361950"/>
            </a:xfrm>
            <a:prstGeom prst="rect">
              <a:avLst/>
            </a:prstGeom>
          </p:spPr>
        </p:pic>
        <p:sp>
          <p:nvSpPr>
            <p:cNvPr id="38" name="TextBox 104">
              <a:extLst>
                <a:ext uri="{FF2B5EF4-FFF2-40B4-BE49-F238E27FC236}">
                  <a16:creationId xmlns:a16="http://schemas.microsoft.com/office/drawing/2014/main" id="{6B31A3B6-2DB3-426A-956E-86D917BB81A1}"/>
                </a:ext>
              </a:extLst>
            </p:cNvPr>
            <p:cNvSpPr txBox="1">
              <a:spLocks noChangeArrowheads="1"/>
            </p:cNvSpPr>
            <p:nvPr/>
          </p:nvSpPr>
          <p:spPr bwMode="auto">
            <a:xfrm>
              <a:off x="2688900" y="4882780"/>
              <a:ext cx="3240000" cy="196782"/>
            </a:xfrm>
            <a:prstGeom prst="rect">
              <a:avLst/>
            </a:prstGeom>
            <a:noFill/>
            <a:ln w="9525">
              <a:noFill/>
              <a:miter lim="800000"/>
              <a:headEnd/>
              <a:tailEnd/>
            </a:ln>
          </p:spPr>
          <p:txBody>
            <a:bodyPr wrap="square" lIns="0" tIns="0" rIns="0" bIns="0">
              <a:spAutoFit/>
            </a:bodyPr>
            <a:lstStyle/>
            <a:p>
              <a:pPr algn="ctr"/>
              <a:r>
                <a:rPr lang="es-ES" sz="2400" dirty="0">
                  <a:solidFill>
                    <a:srgbClr val="4F616E"/>
                  </a:solidFill>
                  <a:latin typeface="Arial" panose="020B0604020202020204" pitchFamily="34" charset="0"/>
                  <a:cs typeface="Arial" panose="020B0604020202020204" pitchFamily="34" charset="0"/>
                </a:rPr>
                <a:t>Para MariaDB 10.2 y versiones posteriores</a:t>
              </a:r>
              <a:endParaRPr lang="en-US" sz="2400" dirty="0">
                <a:solidFill>
                  <a:srgbClr val="4F616E"/>
                </a:solidFill>
                <a:latin typeface="Arial" panose="020B0604020202020204" pitchFamily="34" charset="0"/>
                <a:cs typeface="Arial" panose="020B0604020202020204" pitchFamily="34" charset="0"/>
              </a:endParaRPr>
            </a:p>
          </p:txBody>
        </p:sp>
      </p:grpSp>
      <p:grpSp>
        <p:nvGrpSpPr>
          <p:cNvPr id="39" name="Grupo 38">
            <a:extLst>
              <a:ext uri="{FF2B5EF4-FFF2-40B4-BE49-F238E27FC236}">
                <a16:creationId xmlns:a16="http://schemas.microsoft.com/office/drawing/2014/main" id="{8BE05719-5BB7-4E96-AFF7-76C550FD1C99}"/>
              </a:ext>
            </a:extLst>
          </p:cNvPr>
          <p:cNvGrpSpPr/>
          <p:nvPr/>
        </p:nvGrpSpPr>
        <p:grpSpPr>
          <a:xfrm>
            <a:off x="2909334" y="10256837"/>
            <a:ext cx="8241346" cy="1014062"/>
            <a:chOff x="6405562" y="4849534"/>
            <a:chExt cx="4391025" cy="540296"/>
          </a:xfrm>
        </p:grpSpPr>
        <p:pic>
          <p:nvPicPr>
            <p:cNvPr id="40" name="Imagen 39">
              <a:extLst>
                <a:ext uri="{FF2B5EF4-FFF2-40B4-BE49-F238E27FC236}">
                  <a16:creationId xmlns:a16="http://schemas.microsoft.com/office/drawing/2014/main" id="{2AF5466C-7EEB-4317-8CB0-7E88FE3C23F4}"/>
                </a:ext>
              </a:extLst>
            </p:cNvPr>
            <p:cNvPicPr>
              <a:picLocks noChangeAspect="1"/>
            </p:cNvPicPr>
            <p:nvPr/>
          </p:nvPicPr>
          <p:blipFill>
            <a:blip r:embed="rId7"/>
            <a:stretch>
              <a:fillRect/>
            </a:stretch>
          </p:blipFill>
          <p:spPr>
            <a:xfrm>
              <a:off x="6405562" y="5065980"/>
              <a:ext cx="4391025" cy="323850"/>
            </a:xfrm>
            <a:prstGeom prst="rect">
              <a:avLst/>
            </a:prstGeom>
          </p:spPr>
        </p:pic>
        <p:sp>
          <p:nvSpPr>
            <p:cNvPr id="41" name="TextBox 104">
              <a:extLst>
                <a:ext uri="{FF2B5EF4-FFF2-40B4-BE49-F238E27FC236}">
                  <a16:creationId xmlns:a16="http://schemas.microsoft.com/office/drawing/2014/main" id="{F8560449-5001-42C5-A7E0-5A15899F82CF}"/>
                </a:ext>
              </a:extLst>
            </p:cNvPr>
            <p:cNvSpPr txBox="1">
              <a:spLocks noChangeArrowheads="1"/>
            </p:cNvSpPr>
            <p:nvPr/>
          </p:nvSpPr>
          <p:spPr bwMode="auto">
            <a:xfrm>
              <a:off x="6981074" y="4849534"/>
              <a:ext cx="3240000" cy="196782"/>
            </a:xfrm>
            <a:prstGeom prst="rect">
              <a:avLst/>
            </a:prstGeom>
            <a:noFill/>
            <a:ln w="9525">
              <a:noFill/>
              <a:miter lim="800000"/>
              <a:headEnd/>
              <a:tailEnd/>
            </a:ln>
          </p:spPr>
          <p:txBody>
            <a:bodyPr wrap="square" lIns="0" tIns="0" rIns="0" bIns="0">
              <a:spAutoFit/>
            </a:bodyPr>
            <a:lstStyle/>
            <a:p>
              <a:r>
                <a:rPr lang="es-ES" sz="2400" dirty="0">
                  <a:solidFill>
                    <a:srgbClr val="4F616E"/>
                  </a:solidFill>
                  <a:latin typeface="Arial" panose="020B0604020202020204" pitchFamily="34" charset="0"/>
                  <a:cs typeface="Arial" panose="020B0604020202020204" pitchFamily="34" charset="0"/>
                </a:rPr>
                <a:t>Para MariaDB 10.1 y versiones anteriores</a:t>
              </a:r>
              <a:endParaRPr lang="en-US" sz="2400" dirty="0">
                <a:solidFill>
                  <a:srgbClr val="4F616E"/>
                </a:solidFill>
                <a:latin typeface="Arial" panose="020B0604020202020204" pitchFamily="34" charset="0"/>
                <a:cs typeface="Arial" panose="020B0604020202020204" pitchFamily="34" charset="0"/>
              </a:endParaRPr>
            </a:p>
          </p:txBody>
        </p:sp>
      </p:grpSp>
      <p:pic>
        <p:nvPicPr>
          <p:cNvPr id="42" name="Imagen 41">
            <a:extLst>
              <a:ext uri="{FF2B5EF4-FFF2-40B4-BE49-F238E27FC236}">
                <a16:creationId xmlns:a16="http://schemas.microsoft.com/office/drawing/2014/main" id="{E6C0FF4A-606B-4764-8F3E-E2E5B67D7B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90037" y="8913684"/>
            <a:ext cx="10475984" cy="840224"/>
          </a:xfrm>
          <a:prstGeom prst="rect">
            <a:avLst/>
          </a:prstGeom>
        </p:spPr>
      </p:pic>
      <p:pic>
        <p:nvPicPr>
          <p:cNvPr id="43" name="Imagen 42">
            <a:extLst>
              <a:ext uri="{FF2B5EF4-FFF2-40B4-BE49-F238E27FC236}">
                <a16:creationId xmlns:a16="http://schemas.microsoft.com/office/drawing/2014/main" id="{C71352E5-2EBD-447A-8412-A875D1128354}"/>
              </a:ext>
            </a:extLst>
          </p:cNvPr>
          <p:cNvPicPr>
            <a:picLocks noChangeAspect="1"/>
          </p:cNvPicPr>
          <p:nvPr/>
        </p:nvPicPr>
        <p:blipFill>
          <a:blip r:embed="rId9"/>
          <a:stretch>
            <a:fillRect/>
          </a:stretch>
        </p:blipFill>
        <p:spPr>
          <a:xfrm>
            <a:off x="12590037" y="10343756"/>
            <a:ext cx="10475984" cy="840224"/>
          </a:xfrm>
          <a:prstGeom prst="rect">
            <a:avLst/>
          </a:prstGeom>
        </p:spPr>
      </p:pic>
      <p:sp>
        <p:nvSpPr>
          <p:cNvPr id="45" name="Rectángulo 44">
            <a:extLst>
              <a:ext uri="{FF2B5EF4-FFF2-40B4-BE49-F238E27FC236}">
                <a16:creationId xmlns:a16="http://schemas.microsoft.com/office/drawing/2014/main" id="{367ACCCF-4A75-4A34-92D4-CC6D9CB98C71}"/>
              </a:ext>
            </a:extLst>
          </p:cNvPr>
          <p:cNvSpPr/>
          <p:nvPr/>
        </p:nvSpPr>
        <p:spPr>
          <a:xfrm>
            <a:off x="12335882" y="6892833"/>
            <a:ext cx="2772000" cy="1332000"/>
          </a:xfrm>
          <a:prstGeom prst="rect">
            <a:avLst/>
          </a:prstGeom>
          <a:solidFill>
            <a:srgbClr val="3879B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7098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RDS – Conexión segura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85</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3160069"/>
          </a:xfrm>
        </p:spPr>
        <p:txBody>
          <a:bodyPr/>
          <a:lstStyle/>
          <a:p>
            <a:pPr marL="0" indent="0">
              <a:spcBef>
                <a:spcPts val="3000"/>
              </a:spcBef>
              <a:buNone/>
            </a:pPr>
            <a:r>
              <a:rPr lang="es-ES" sz="4000" b="0" dirty="0"/>
              <a:t>Amazon RDS crea un certificado de SSL e instala el certificado en la instancia de base de datos cuando Amazon RDS aprovisiona la instancia. </a:t>
            </a:r>
          </a:p>
          <a:p>
            <a:pPr marL="0" indent="0">
              <a:spcBef>
                <a:spcPts val="3000"/>
              </a:spcBef>
              <a:buNone/>
            </a:pPr>
            <a:r>
              <a:rPr lang="es-ES" sz="4000" b="0" dirty="0"/>
              <a:t>El certificado SSL incluye el punto de enlace de la instancia de base de datos como nombre común (CN) que el certificado de SSL debe proteger frente a los ataques de suplantación.</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https://rds-downloads/rds-combined-ca-bundle.pem</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34" name="Imagen 33">
            <a:extLst>
              <a:ext uri="{FF2B5EF4-FFF2-40B4-BE49-F238E27FC236}">
                <a16:creationId xmlns:a16="http://schemas.microsoft.com/office/drawing/2014/main" id="{5F65BF60-E00A-49D1-A3B7-60F06EF8538C}"/>
              </a:ext>
            </a:extLst>
          </p:cNvPr>
          <p:cNvPicPr>
            <a:picLocks noChangeAspect="1"/>
          </p:cNvPicPr>
          <p:nvPr/>
        </p:nvPicPr>
        <p:blipFill>
          <a:blip r:embed="rId4"/>
          <a:stretch>
            <a:fillRect/>
          </a:stretch>
        </p:blipFill>
        <p:spPr>
          <a:xfrm>
            <a:off x="3017515" y="6043359"/>
            <a:ext cx="18348969" cy="23339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5" name="Rectángulo 44">
            <a:extLst>
              <a:ext uri="{FF2B5EF4-FFF2-40B4-BE49-F238E27FC236}">
                <a16:creationId xmlns:a16="http://schemas.microsoft.com/office/drawing/2014/main" id="{367ACCCF-4A75-4A34-92D4-CC6D9CB98C71}"/>
              </a:ext>
            </a:extLst>
          </p:cNvPr>
          <p:cNvSpPr/>
          <p:nvPr/>
        </p:nvSpPr>
        <p:spPr>
          <a:xfrm>
            <a:off x="15394959" y="6892833"/>
            <a:ext cx="2772000" cy="1332000"/>
          </a:xfrm>
          <a:prstGeom prst="rect">
            <a:avLst/>
          </a:prstGeom>
          <a:solidFill>
            <a:srgbClr val="3879B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0598DF41-6059-4FEE-B948-45559EDE427C}"/>
              </a:ext>
            </a:extLst>
          </p:cNvPr>
          <p:cNvPicPr>
            <a:picLocks noChangeAspect="1"/>
          </p:cNvPicPr>
          <p:nvPr/>
        </p:nvPicPr>
        <p:blipFill>
          <a:blip r:embed="rId5"/>
          <a:stretch>
            <a:fillRect/>
          </a:stretch>
        </p:blipFill>
        <p:spPr>
          <a:xfrm>
            <a:off x="3402896" y="8871816"/>
            <a:ext cx="5973625" cy="2616467"/>
          </a:xfrm>
          <a:prstGeom prst="rect">
            <a:avLst/>
          </a:prstGeom>
        </p:spPr>
      </p:pic>
    </p:spTree>
    <p:extLst>
      <p:ext uri="{BB962C8B-B14F-4D97-AF65-F5344CB8AC3E}">
        <p14:creationId xmlns:p14="http://schemas.microsoft.com/office/powerpoint/2010/main" val="310730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RDS – Conexión segura</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86</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3160069"/>
          </a:xfrm>
        </p:spPr>
        <p:txBody>
          <a:bodyPr/>
          <a:lstStyle/>
          <a:p>
            <a:pPr marL="0" indent="0">
              <a:spcBef>
                <a:spcPts val="3000"/>
              </a:spcBef>
              <a:buNone/>
            </a:pPr>
            <a:r>
              <a:rPr lang="es-ES" sz="4000" b="0" dirty="0"/>
              <a:t>Amazon RDS crea un certificado de SSL e instala el certificado en la instancia de base de datos cuando Amazon RDS aprovisiona la instancia. </a:t>
            </a:r>
          </a:p>
          <a:p>
            <a:pPr marL="0" indent="0">
              <a:spcBef>
                <a:spcPts val="3000"/>
              </a:spcBef>
              <a:buNone/>
            </a:pPr>
            <a:r>
              <a:rPr lang="es-ES" sz="4000" b="0" dirty="0"/>
              <a:t>El certificado SSL incluye el punto de enlace de la instancia de base de datos como nombre común (CN) que el certificado de SSL debe proteger frente a los ataques de suplantación.</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https://rds-downloads/rds-combined-ca-bundle.pem</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pic>
        <p:nvPicPr>
          <p:cNvPr id="34" name="Imagen 33">
            <a:extLst>
              <a:ext uri="{FF2B5EF4-FFF2-40B4-BE49-F238E27FC236}">
                <a16:creationId xmlns:a16="http://schemas.microsoft.com/office/drawing/2014/main" id="{5F65BF60-E00A-49D1-A3B7-60F06EF8538C}"/>
              </a:ext>
            </a:extLst>
          </p:cNvPr>
          <p:cNvPicPr>
            <a:picLocks noChangeAspect="1"/>
          </p:cNvPicPr>
          <p:nvPr/>
        </p:nvPicPr>
        <p:blipFill>
          <a:blip r:embed="rId4"/>
          <a:stretch>
            <a:fillRect/>
          </a:stretch>
        </p:blipFill>
        <p:spPr>
          <a:xfrm>
            <a:off x="3017515" y="6043359"/>
            <a:ext cx="18348969" cy="23339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5" name="Rectángulo 44">
            <a:extLst>
              <a:ext uri="{FF2B5EF4-FFF2-40B4-BE49-F238E27FC236}">
                <a16:creationId xmlns:a16="http://schemas.microsoft.com/office/drawing/2014/main" id="{367ACCCF-4A75-4A34-92D4-CC6D9CB98C71}"/>
              </a:ext>
            </a:extLst>
          </p:cNvPr>
          <p:cNvSpPr/>
          <p:nvPr/>
        </p:nvSpPr>
        <p:spPr>
          <a:xfrm>
            <a:off x="18454052" y="6892833"/>
            <a:ext cx="2772000" cy="1332000"/>
          </a:xfrm>
          <a:prstGeom prst="rect">
            <a:avLst/>
          </a:prstGeom>
          <a:solidFill>
            <a:srgbClr val="3879B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D63C0343-0C0A-4C84-B258-54DD33DE14B9}"/>
              </a:ext>
            </a:extLst>
          </p:cNvPr>
          <p:cNvPicPr>
            <a:picLocks noChangeAspect="1"/>
          </p:cNvPicPr>
          <p:nvPr/>
        </p:nvPicPr>
        <p:blipFill>
          <a:blip r:embed="rId5"/>
          <a:stretch>
            <a:fillRect/>
          </a:stretch>
        </p:blipFill>
        <p:spPr>
          <a:xfrm>
            <a:off x="3429213" y="8846059"/>
            <a:ext cx="4974985" cy="2562174"/>
          </a:xfrm>
          <a:prstGeom prst="rect">
            <a:avLst/>
          </a:prstGeom>
        </p:spPr>
      </p:pic>
    </p:spTree>
    <p:extLst>
      <p:ext uri="{BB962C8B-B14F-4D97-AF65-F5344CB8AC3E}">
        <p14:creationId xmlns:p14="http://schemas.microsoft.com/office/powerpoint/2010/main" val="96422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87</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AFBB8BEF-DACA-41C2-B153-EFEC439F9B92}"/>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411002"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¡RDS ya no tiene secretos para ti!</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10: RDS, Snapshots, SG</a:t>
            </a:r>
          </a:p>
        </p:txBody>
      </p:sp>
    </p:spTree>
    <p:extLst>
      <p:ext uri="{BB962C8B-B14F-4D97-AF65-F5344CB8AC3E}">
        <p14:creationId xmlns:p14="http://schemas.microsoft.com/office/powerpoint/2010/main" val="8895359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RDS – Recomendaciones de Seguridad</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88</a:t>
            </a:fld>
            <a:endParaRPr lang="es-ES"/>
          </a:p>
        </p:txBody>
      </p:sp>
      <p:sp>
        <p:nvSpPr>
          <p:cNvPr id="8" name="Marcador de contenido 4">
            <a:extLst>
              <a:ext uri="{FF2B5EF4-FFF2-40B4-BE49-F238E27FC236}">
                <a16:creationId xmlns:a16="http://schemas.microsoft.com/office/drawing/2014/main" id="{AE43C73D-43F3-47A4-90B7-0AD8D62349BB}"/>
              </a:ext>
            </a:extLst>
          </p:cNvPr>
          <p:cNvSpPr txBox="1">
            <a:spLocks/>
          </p:cNvSpPr>
          <p:nvPr/>
        </p:nvSpPr>
        <p:spPr>
          <a:xfrm>
            <a:off x="883920" y="3218476"/>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siempre bases de datos con el disco cifrado en reposo.</a:t>
            </a:r>
          </a:p>
        </p:txBody>
      </p:sp>
      <p:sp>
        <p:nvSpPr>
          <p:cNvPr id="9" name="Marcador de contenido 4">
            <a:extLst>
              <a:ext uri="{FF2B5EF4-FFF2-40B4-BE49-F238E27FC236}">
                <a16:creationId xmlns:a16="http://schemas.microsoft.com/office/drawing/2014/main" id="{4E534114-C6CC-4446-98DB-FC2AA66B8648}"/>
              </a:ext>
            </a:extLst>
          </p:cNvPr>
          <p:cNvSpPr txBox="1">
            <a:spLocks/>
          </p:cNvSpPr>
          <p:nvPr/>
        </p:nvSpPr>
        <p:spPr>
          <a:xfrm>
            <a:off x="883920" y="4227529"/>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Fuerza el acceso desde canales cifrados https y desactiva las alternativas.</a:t>
            </a:r>
          </a:p>
        </p:txBody>
      </p:sp>
      <p:sp>
        <p:nvSpPr>
          <p:cNvPr id="10" name="Marcador de contenido 4">
            <a:extLst>
              <a:ext uri="{FF2B5EF4-FFF2-40B4-BE49-F238E27FC236}">
                <a16:creationId xmlns:a16="http://schemas.microsoft.com/office/drawing/2014/main" id="{81134BD2-ACCE-4CC5-9969-DE3F33416B8D}"/>
              </a:ext>
            </a:extLst>
          </p:cNvPr>
          <p:cNvSpPr txBox="1">
            <a:spLocks/>
          </p:cNvSpPr>
          <p:nvPr/>
        </p:nvSpPr>
        <p:spPr>
          <a:xfrm>
            <a:off x="883920" y="5236582"/>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Revisa a conciencia los SG asociados a tus bases de datos.</a:t>
            </a:r>
          </a:p>
        </p:txBody>
      </p:sp>
      <p:sp>
        <p:nvSpPr>
          <p:cNvPr id="11" name="Marcador de contenido 4">
            <a:extLst>
              <a:ext uri="{FF2B5EF4-FFF2-40B4-BE49-F238E27FC236}">
                <a16:creationId xmlns:a16="http://schemas.microsoft.com/office/drawing/2014/main" id="{A2E08AB8-B72D-4BBB-AC7C-A3E97EC52BD4}"/>
              </a:ext>
            </a:extLst>
          </p:cNvPr>
          <p:cNvSpPr txBox="1">
            <a:spLocks/>
          </p:cNvSpPr>
          <p:nvPr/>
        </p:nvSpPr>
        <p:spPr>
          <a:xfrm>
            <a:off x="883920" y="624563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Implementa una política de snapshots apropiada a tus necesidades.</a:t>
            </a:r>
          </a:p>
        </p:txBody>
      </p:sp>
      <p:sp>
        <p:nvSpPr>
          <p:cNvPr id="12" name="Marcador de contenido 4">
            <a:extLst>
              <a:ext uri="{FF2B5EF4-FFF2-40B4-BE49-F238E27FC236}">
                <a16:creationId xmlns:a16="http://schemas.microsoft.com/office/drawing/2014/main" id="{3CA9BEC4-96B9-4C04-8668-B1D89386422D}"/>
              </a:ext>
            </a:extLst>
          </p:cNvPr>
          <p:cNvSpPr txBox="1">
            <a:spLocks/>
          </p:cNvSpPr>
          <p:nvPr/>
        </p:nvSpPr>
        <p:spPr>
          <a:xfrm>
            <a:off x="883920" y="7254688"/>
            <a:ext cx="22738080" cy="1387310"/>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Salvo que sea estrictamente necesario, pon tus bases de datos como privadas y no accesibles desde fuera del entorno AWS.</a:t>
            </a:r>
          </a:p>
        </p:txBody>
      </p:sp>
      <p:sp>
        <p:nvSpPr>
          <p:cNvPr id="14" name="Marcador de contenido 4">
            <a:extLst>
              <a:ext uri="{FF2B5EF4-FFF2-40B4-BE49-F238E27FC236}">
                <a16:creationId xmlns:a16="http://schemas.microsoft.com/office/drawing/2014/main" id="{B99EE9F4-4F9D-4B53-80A8-B6C76E1D8BCF}"/>
              </a:ext>
            </a:extLst>
          </p:cNvPr>
          <p:cNvSpPr txBox="1">
            <a:spLocks/>
          </p:cNvSpPr>
          <p:nvPr/>
        </p:nvSpPr>
        <p:spPr>
          <a:xfrm>
            <a:off x="883920" y="8885049"/>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 el usuario root para crear y rotar usuarios (a nivel contraseña).</a:t>
            </a:r>
          </a:p>
        </p:txBody>
      </p:sp>
      <p:sp>
        <p:nvSpPr>
          <p:cNvPr id="15" name="Marcador de contenido 4">
            <a:extLst>
              <a:ext uri="{FF2B5EF4-FFF2-40B4-BE49-F238E27FC236}">
                <a16:creationId xmlns:a16="http://schemas.microsoft.com/office/drawing/2014/main" id="{C69A05DE-27B8-4EDF-9579-435E6BD5BC89}"/>
              </a:ext>
            </a:extLst>
          </p:cNvPr>
          <p:cNvSpPr txBox="1">
            <a:spLocks/>
          </p:cNvSpPr>
          <p:nvPr/>
        </p:nvSpPr>
        <p:spPr>
          <a:xfrm>
            <a:off x="883920" y="9894100"/>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Crea diferentes usuarios con diferentes permisos a nivel de esquema, tabla y campo.</a:t>
            </a:r>
          </a:p>
        </p:txBody>
      </p:sp>
    </p:spTree>
    <p:extLst>
      <p:ext uri="{BB962C8B-B14F-4D97-AF65-F5344CB8AC3E}">
        <p14:creationId xmlns:p14="http://schemas.microsoft.com/office/powerpoint/2010/main" val="3936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0652" y="5987079"/>
            <a:ext cx="21031200" cy="2651125"/>
          </a:xfrm>
        </p:spPr>
        <p:txBody>
          <a:bodyPr/>
          <a:lstStyle/>
          <a:p>
            <a:r>
              <a:rPr lang="es-ES" dirty="0"/>
              <a:t>7. Servicios Abstractos – S3</a:t>
            </a:r>
          </a:p>
        </p:txBody>
      </p:sp>
    </p:spTree>
    <p:extLst>
      <p:ext uri="{BB962C8B-B14F-4D97-AF65-F5344CB8AC3E}">
        <p14:creationId xmlns:p14="http://schemas.microsoft.com/office/powerpoint/2010/main" val="23880824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1032000" y="7566217"/>
            <a:ext cx="22320000" cy="3445434"/>
          </a:xfrm>
        </p:spPr>
        <p:txBody>
          <a:bodyPr/>
          <a:lstStyle/>
          <a:p>
            <a:pPr marL="0" indent="0" algn="just">
              <a:spcBef>
                <a:spcPts val="3600"/>
              </a:spcBef>
              <a:buNone/>
            </a:pPr>
            <a:r>
              <a:rPr lang="es-ES" sz="2800" dirty="0"/>
              <a:t>Infraestructura como servicio (IaaS): </a:t>
            </a:r>
          </a:p>
          <a:p>
            <a:pPr marL="0" indent="0" algn="just">
              <a:spcBef>
                <a:spcPts val="3600"/>
              </a:spcBef>
              <a:buNone/>
            </a:pPr>
            <a:r>
              <a:rPr lang="es-ES" sz="2800" b="0" dirty="0"/>
              <a:t>La Infraestructura como servicio, que a veces se abrevia a IaaS, contiene los bloques de creación fundamentales para la TI en la nube. Por lo general, proporciona acceso a las características de redes, a los equipos (virtuales o en software dedicado) y al espacio de almacenamiento de datos. La Infraestructura como servicio le proporciona el mayor nivel de flexibilidad y control de la administración en torno a sus recursos de TI y guarda el mayor parecido con los recursos de TI existentes con los que muchos departamentos de TI y desarrolladores están familiarizados. </a:t>
            </a:r>
            <a:endParaRPr lang="es-ES" b="0" dirty="0"/>
          </a:p>
        </p:txBody>
      </p:sp>
      <p:sp>
        <p:nvSpPr>
          <p:cNvPr id="4" name="Título 3"/>
          <p:cNvSpPr>
            <a:spLocks noGrp="1"/>
          </p:cNvSpPr>
          <p:nvPr>
            <p:ph type="title"/>
          </p:nvPr>
        </p:nvSpPr>
        <p:spPr/>
        <p:txBody>
          <a:bodyPr/>
          <a:lstStyle/>
          <a:p>
            <a:pPr marL="0" indent="0">
              <a:buNone/>
            </a:pPr>
            <a:r>
              <a:rPr lang="es-ES" dirty="0"/>
              <a:t>Computación en la nube</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a:t>
            </a:fld>
            <a:endParaRPr lang="es-ES"/>
          </a:p>
        </p:txBody>
      </p:sp>
      <p:pic>
        <p:nvPicPr>
          <p:cNvPr id="8" name="Imagen 7">
            <a:extLst>
              <a:ext uri="{FF2B5EF4-FFF2-40B4-BE49-F238E27FC236}">
                <a16:creationId xmlns:a16="http://schemas.microsoft.com/office/drawing/2014/main" id="{6A884ECB-F11A-47D9-A651-D5741F3D2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 y="2847780"/>
            <a:ext cx="24372000" cy="4130848"/>
          </a:xfrm>
          <a:prstGeom prst="rect">
            <a:avLst/>
          </a:prstGeom>
        </p:spPr>
      </p:pic>
      <p:grpSp>
        <p:nvGrpSpPr>
          <p:cNvPr id="9" name="Grupo 8">
            <a:extLst>
              <a:ext uri="{FF2B5EF4-FFF2-40B4-BE49-F238E27FC236}">
                <a16:creationId xmlns:a16="http://schemas.microsoft.com/office/drawing/2014/main" id="{7818D4AA-D50B-4814-BDD5-A2D6B57D0E2E}"/>
              </a:ext>
            </a:extLst>
          </p:cNvPr>
          <p:cNvGrpSpPr/>
          <p:nvPr/>
        </p:nvGrpSpPr>
        <p:grpSpPr>
          <a:xfrm>
            <a:off x="627530" y="417324"/>
            <a:ext cx="10578352" cy="432032"/>
            <a:chOff x="627530" y="417324"/>
            <a:chExt cx="10578352" cy="432032"/>
          </a:xfrm>
        </p:grpSpPr>
        <p:sp>
          <p:nvSpPr>
            <p:cNvPr id="10" name="Rectángulo: esquinas redondeadas 9">
              <a:extLst>
                <a:ext uri="{FF2B5EF4-FFF2-40B4-BE49-F238E27FC236}">
                  <a16:creationId xmlns:a16="http://schemas.microsoft.com/office/drawing/2014/main" id="{2C2091BE-1DF0-4B03-A4F1-8CB6F8B22683}"/>
                </a:ext>
              </a:extLst>
            </p:cNvPr>
            <p:cNvSpPr/>
            <p:nvPr/>
          </p:nvSpPr>
          <p:spPr>
            <a:xfrm>
              <a:off x="627530" y="417324"/>
              <a:ext cx="10578352" cy="432032"/>
            </a:xfrm>
            <a:prstGeom prst="roundRect">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https://aws.amazon.com/es/types-of-cloud-computing</a:t>
              </a:r>
            </a:p>
          </p:txBody>
        </p:sp>
        <p:pic>
          <p:nvPicPr>
            <p:cNvPr id="11" name="Imagen 10">
              <a:extLst>
                <a:ext uri="{FF2B5EF4-FFF2-40B4-BE49-F238E27FC236}">
                  <a16:creationId xmlns:a16="http://schemas.microsoft.com/office/drawing/2014/main" id="{B880EA29-66E7-47CA-B730-92DC54E2B9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Tree>
    <p:extLst>
      <p:ext uri="{BB962C8B-B14F-4D97-AF65-F5344CB8AC3E}">
        <p14:creationId xmlns:p14="http://schemas.microsoft.com/office/powerpoint/2010/main" val="33064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Abstracto – S3</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90</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6"/>
            <a:ext cx="22738080" cy="3010439"/>
          </a:xfrm>
        </p:spPr>
        <p:txBody>
          <a:bodyPr/>
          <a:lstStyle/>
          <a:p>
            <a:pPr marL="0" indent="0">
              <a:spcBef>
                <a:spcPts val="3000"/>
              </a:spcBef>
              <a:buNone/>
            </a:pPr>
            <a:r>
              <a:rPr lang="es-ES" sz="4000" b="0" dirty="0"/>
              <a:t>Amazon Simple Storage Service (S3) es un servicio de almacenamiento de objetos creado para almacenar y recuperar cualquier volumen de datos desde cualquier ubicación: sitios web, aplicaciones móviles, aplicaciones corporativas y datos de sensores. </a:t>
            </a:r>
          </a:p>
          <a:p>
            <a:pPr marL="0" indent="0">
              <a:spcBef>
                <a:spcPts val="3000"/>
              </a:spcBef>
              <a:buNone/>
            </a:pPr>
            <a:r>
              <a:rPr lang="es-ES" sz="4000" b="0" dirty="0"/>
              <a:t>Está diseñado para ofrecer una durabilidad del 99,999999999%.</a:t>
            </a:r>
          </a:p>
        </p:txBody>
      </p:sp>
      <p:grpSp>
        <p:nvGrpSpPr>
          <p:cNvPr id="12" name="Grupo 11">
            <a:extLst>
              <a:ext uri="{FF2B5EF4-FFF2-40B4-BE49-F238E27FC236}">
                <a16:creationId xmlns:a16="http://schemas.microsoft.com/office/drawing/2014/main" id="{1FE8BF59-B599-4E29-B048-A83F6E771FF8}"/>
              </a:ext>
            </a:extLst>
          </p:cNvPr>
          <p:cNvGrpSpPr/>
          <p:nvPr/>
        </p:nvGrpSpPr>
        <p:grpSpPr>
          <a:xfrm>
            <a:off x="627530" y="417324"/>
            <a:ext cx="10578352" cy="432032"/>
            <a:chOff x="627530" y="417324"/>
            <a:chExt cx="10578352" cy="432032"/>
          </a:xfrm>
        </p:grpSpPr>
        <p:sp>
          <p:nvSpPr>
            <p:cNvPr id="14" name="Rectángulo: esquinas redondeadas 13">
              <a:extLst>
                <a:ext uri="{FF2B5EF4-FFF2-40B4-BE49-F238E27FC236}">
                  <a16:creationId xmlns:a16="http://schemas.microsoft.com/office/drawing/2014/main" id="{BDB8EDAE-0DD1-4CD0-93E5-FB52B8871DB2}"/>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https://aws.amazon.com/es/s3</a:t>
              </a:r>
            </a:p>
          </p:txBody>
        </p:sp>
        <p:pic>
          <p:nvPicPr>
            <p:cNvPr id="15" name="Imagen 14">
              <a:extLst>
                <a:ext uri="{FF2B5EF4-FFF2-40B4-BE49-F238E27FC236}">
                  <a16:creationId xmlns:a16="http://schemas.microsoft.com/office/drawing/2014/main" id="{F4A62306-5ACC-4567-844F-15FAEF24E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8" name="Marcador de contenido 4">
            <a:extLst>
              <a:ext uri="{FF2B5EF4-FFF2-40B4-BE49-F238E27FC236}">
                <a16:creationId xmlns:a16="http://schemas.microsoft.com/office/drawing/2014/main" id="{37566D5B-DDAC-4556-BC44-79A74C55BF51}"/>
              </a:ext>
            </a:extLst>
          </p:cNvPr>
          <p:cNvSpPr txBox="1">
            <a:spLocks/>
          </p:cNvSpPr>
          <p:nvPr/>
        </p:nvSpPr>
        <p:spPr>
          <a:xfrm>
            <a:off x="883920" y="6061431"/>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Archivado de datos, snapshots, ebs, logs, copias de seguridad, …</a:t>
            </a:r>
          </a:p>
        </p:txBody>
      </p:sp>
      <p:sp>
        <p:nvSpPr>
          <p:cNvPr id="19" name="Marcador de contenido 4">
            <a:extLst>
              <a:ext uri="{FF2B5EF4-FFF2-40B4-BE49-F238E27FC236}">
                <a16:creationId xmlns:a16="http://schemas.microsoft.com/office/drawing/2014/main" id="{18802221-998F-4965-8121-0DB7008E9686}"/>
              </a:ext>
            </a:extLst>
          </p:cNvPr>
          <p:cNvSpPr txBox="1">
            <a:spLocks/>
          </p:cNvSpPr>
          <p:nvPr/>
        </p:nvSpPr>
        <p:spPr>
          <a:xfrm>
            <a:off x="883920" y="7081123"/>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“Data lakes” y procesos de “big data”.</a:t>
            </a:r>
          </a:p>
        </p:txBody>
      </p:sp>
      <p:sp>
        <p:nvSpPr>
          <p:cNvPr id="22" name="Marcador de contenido 4">
            <a:extLst>
              <a:ext uri="{FF2B5EF4-FFF2-40B4-BE49-F238E27FC236}">
                <a16:creationId xmlns:a16="http://schemas.microsoft.com/office/drawing/2014/main" id="{5A2A4E09-8994-455B-9ECE-18C32704EAFD}"/>
              </a:ext>
            </a:extLst>
          </p:cNvPr>
          <p:cNvSpPr txBox="1">
            <a:spLocks/>
          </p:cNvSpPr>
          <p:nvPr/>
        </p:nvSpPr>
        <p:spPr>
          <a:xfrm>
            <a:off x="883920" y="8100815"/>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Recuperación de desastre, planes de contingencia.</a:t>
            </a:r>
          </a:p>
        </p:txBody>
      </p:sp>
      <p:sp>
        <p:nvSpPr>
          <p:cNvPr id="23" name="Marcador de contenido 4">
            <a:extLst>
              <a:ext uri="{FF2B5EF4-FFF2-40B4-BE49-F238E27FC236}">
                <a16:creationId xmlns:a16="http://schemas.microsoft.com/office/drawing/2014/main" id="{90E23157-309D-48A0-838F-624E26FEEA64}"/>
              </a:ext>
            </a:extLst>
          </p:cNvPr>
          <p:cNvSpPr txBox="1">
            <a:spLocks/>
          </p:cNvSpPr>
          <p:nvPr/>
        </p:nvSpPr>
        <p:spPr>
          <a:xfrm>
            <a:off x="883920" y="9386509"/>
            <a:ext cx="22738080" cy="1420036"/>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buNone/>
            </a:pPr>
            <a:r>
              <a:rPr lang="es-ES" sz="4000" dirty="0"/>
              <a:t>Importante recordar que los buckets son seguros por defecto, ya que en el momento de su creación solo permiten acceso al recurso que los ha creado.</a:t>
            </a:r>
          </a:p>
        </p:txBody>
      </p:sp>
    </p:spTree>
    <p:extLst>
      <p:ext uri="{BB962C8B-B14F-4D97-AF65-F5344CB8AC3E}">
        <p14:creationId xmlns:p14="http://schemas.microsoft.com/office/powerpoint/2010/main" val="40188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S3 – Permisos de acceso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91</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799254"/>
          </a:xfrm>
        </p:spPr>
        <p:txBody>
          <a:bodyPr/>
          <a:lstStyle/>
          <a:p>
            <a:pPr marL="0" indent="0">
              <a:spcBef>
                <a:spcPts val="3000"/>
              </a:spcBef>
              <a:buNone/>
            </a:pPr>
            <a:r>
              <a:rPr lang="es-ES" sz="4000" b="0" dirty="0"/>
              <a:t>Podemos indicar los permisos de acceso a un bucket de tres formas diferentes:</a:t>
            </a:r>
          </a:p>
        </p:txBody>
      </p:sp>
      <p:sp>
        <p:nvSpPr>
          <p:cNvPr id="13" name="Marcador de contenido 4">
            <a:extLst>
              <a:ext uri="{FF2B5EF4-FFF2-40B4-BE49-F238E27FC236}">
                <a16:creationId xmlns:a16="http://schemas.microsoft.com/office/drawing/2014/main" id="{DC28B576-55EE-4BAA-AD08-DFF621EE3A18}"/>
              </a:ext>
            </a:extLst>
          </p:cNvPr>
          <p:cNvSpPr txBox="1">
            <a:spLocks/>
          </p:cNvSpPr>
          <p:nvPr/>
        </p:nvSpPr>
        <p:spPr>
          <a:xfrm>
            <a:off x="883920" y="3767129"/>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 nivel de IAM policies:</a:t>
            </a:r>
          </a:p>
        </p:txBody>
      </p:sp>
      <p:pic>
        <p:nvPicPr>
          <p:cNvPr id="16" name="Imagen 15">
            <a:extLst>
              <a:ext uri="{FF2B5EF4-FFF2-40B4-BE49-F238E27FC236}">
                <a16:creationId xmlns:a16="http://schemas.microsoft.com/office/drawing/2014/main" id="{00A3ECA7-09F0-42A0-A70E-4BA3EE0580FC}"/>
              </a:ext>
            </a:extLst>
          </p:cNvPr>
          <p:cNvPicPr>
            <a:picLocks noChangeAspect="1"/>
          </p:cNvPicPr>
          <p:nvPr/>
        </p:nvPicPr>
        <p:blipFill>
          <a:blip r:embed="rId2"/>
          <a:stretch>
            <a:fillRect/>
          </a:stretch>
        </p:blipFill>
        <p:spPr>
          <a:xfrm>
            <a:off x="6072000" y="4875472"/>
            <a:ext cx="12240000" cy="58444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3758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S3 – Permisos de acceso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92</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799254"/>
          </a:xfrm>
        </p:spPr>
        <p:txBody>
          <a:bodyPr/>
          <a:lstStyle/>
          <a:p>
            <a:pPr marL="0" indent="0">
              <a:spcBef>
                <a:spcPts val="3000"/>
              </a:spcBef>
              <a:buNone/>
            </a:pPr>
            <a:r>
              <a:rPr lang="es-ES" sz="4000" b="0" dirty="0"/>
              <a:t>Podemos indicar los permisos de acceso a un bucket de tres formas diferentes:</a:t>
            </a:r>
          </a:p>
        </p:txBody>
      </p:sp>
      <p:sp>
        <p:nvSpPr>
          <p:cNvPr id="13" name="Marcador de contenido 4">
            <a:extLst>
              <a:ext uri="{FF2B5EF4-FFF2-40B4-BE49-F238E27FC236}">
                <a16:creationId xmlns:a16="http://schemas.microsoft.com/office/drawing/2014/main" id="{DC28B576-55EE-4BAA-AD08-DFF621EE3A18}"/>
              </a:ext>
            </a:extLst>
          </p:cNvPr>
          <p:cNvSpPr txBox="1">
            <a:spLocks/>
          </p:cNvSpPr>
          <p:nvPr/>
        </p:nvSpPr>
        <p:spPr>
          <a:xfrm>
            <a:off x="883920" y="3767129"/>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Con una policy en el propio bucket:</a:t>
            </a:r>
          </a:p>
        </p:txBody>
      </p:sp>
      <p:pic>
        <p:nvPicPr>
          <p:cNvPr id="10" name="Imagen 9">
            <a:extLst>
              <a:ext uri="{FF2B5EF4-FFF2-40B4-BE49-F238E27FC236}">
                <a16:creationId xmlns:a16="http://schemas.microsoft.com/office/drawing/2014/main" id="{2BFEBD2C-E82F-4C36-9823-11CDF90BF704}"/>
              </a:ext>
            </a:extLst>
          </p:cNvPr>
          <p:cNvPicPr>
            <a:picLocks noChangeAspect="1"/>
          </p:cNvPicPr>
          <p:nvPr/>
        </p:nvPicPr>
        <p:blipFill rotWithShape="1">
          <a:blip r:embed="rId2"/>
          <a:srcRect b="11023"/>
          <a:stretch/>
        </p:blipFill>
        <p:spPr>
          <a:xfrm>
            <a:off x="6072000" y="4892376"/>
            <a:ext cx="12240000" cy="58642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6560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S3 – Permisos de acceso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93</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799254"/>
          </a:xfrm>
        </p:spPr>
        <p:txBody>
          <a:bodyPr/>
          <a:lstStyle/>
          <a:p>
            <a:pPr marL="0" indent="0">
              <a:spcBef>
                <a:spcPts val="3000"/>
              </a:spcBef>
              <a:buNone/>
            </a:pPr>
            <a:r>
              <a:rPr lang="es-ES" sz="4000" b="0" dirty="0"/>
              <a:t>Podemos indicar los permisos de acceso a un bucket de tres formas diferentes:</a:t>
            </a:r>
          </a:p>
        </p:txBody>
      </p:sp>
      <p:sp>
        <p:nvSpPr>
          <p:cNvPr id="13" name="Marcador de contenido 4">
            <a:extLst>
              <a:ext uri="{FF2B5EF4-FFF2-40B4-BE49-F238E27FC236}">
                <a16:creationId xmlns:a16="http://schemas.microsoft.com/office/drawing/2014/main" id="{DC28B576-55EE-4BAA-AD08-DFF621EE3A18}"/>
              </a:ext>
            </a:extLst>
          </p:cNvPr>
          <p:cNvSpPr txBox="1">
            <a:spLocks/>
          </p:cNvSpPr>
          <p:nvPr/>
        </p:nvSpPr>
        <p:spPr>
          <a:xfrm>
            <a:off x="883920" y="3767129"/>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Con una policy en el propio bucket:</a:t>
            </a:r>
          </a:p>
        </p:txBody>
      </p:sp>
      <p:pic>
        <p:nvPicPr>
          <p:cNvPr id="11" name="Imagen 10">
            <a:extLst>
              <a:ext uri="{FF2B5EF4-FFF2-40B4-BE49-F238E27FC236}">
                <a16:creationId xmlns:a16="http://schemas.microsoft.com/office/drawing/2014/main" id="{6043E75E-3ADA-43E6-80F6-F8FFC8EB992D}"/>
              </a:ext>
            </a:extLst>
          </p:cNvPr>
          <p:cNvPicPr>
            <a:picLocks noChangeAspect="1"/>
          </p:cNvPicPr>
          <p:nvPr/>
        </p:nvPicPr>
        <p:blipFill>
          <a:blip r:embed="rId2"/>
          <a:stretch>
            <a:fillRect/>
          </a:stretch>
        </p:blipFill>
        <p:spPr>
          <a:xfrm>
            <a:off x="8730895" y="4830606"/>
            <a:ext cx="6922211" cy="59726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7" name="Rectángulo: esquinas redondeadas 16">
            <a:extLst>
              <a:ext uri="{FF2B5EF4-FFF2-40B4-BE49-F238E27FC236}">
                <a16:creationId xmlns:a16="http://schemas.microsoft.com/office/drawing/2014/main" id="{69A54ACB-0CBD-436D-BB53-5C84BEF543A1}"/>
              </a:ext>
            </a:extLst>
          </p:cNvPr>
          <p:cNvSpPr/>
          <p:nvPr/>
        </p:nvSpPr>
        <p:spPr>
          <a:xfrm>
            <a:off x="9937325" y="7884469"/>
            <a:ext cx="1954683" cy="27148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3DD99E2D-A9B3-47E2-9E0D-2787E9AD74BF}"/>
              </a:ext>
            </a:extLst>
          </p:cNvPr>
          <p:cNvSpPr/>
          <p:nvPr/>
        </p:nvSpPr>
        <p:spPr>
          <a:xfrm>
            <a:off x="9927440" y="8155952"/>
            <a:ext cx="1954683" cy="434374"/>
          </a:xfrm>
          <a:prstGeom prst="round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8596D89F-FE6D-4FF8-A3A3-6F188648C808}"/>
              </a:ext>
            </a:extLst>
          </p:cNvPr>
          <p:cNvSpPr/>
          <p:nvPr/>
        </p:nvSpPr>
        <p:spPr>
          <a:xfrm>
            <a:off x="9937327" y="8793018"/>
            <a:ext cx="3879288" cy="93230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0" name="Rectángulo: esquinas redondeadas 19">
            <a:extLst>
              <a:ext uri="{FF2B5EF4-FFF2-40B4-BE49-F238E27FC236}">
                <a16:creationId xmlns:a16="http://schemas.microsoft.com/office/drawing/2014/main" id="{0EBF48F5-60D6-4C6C-AF7F-D184D2490F75}"/>
              </a:ext>
            </a:extLst>
          </p:cNvPr>
          <p:cNvSpPr/>
          <p:nvPr/>
        </p:nvSpPr>
        <p:spPr>
          <a:xfrm>
            <a:off x="12825883" y="8521534"/>
            <a:ext cx="1791793" cy="271484"/>
          </a:xfrm>
          <a:prstGeom prst="round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6035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S3 – Permisos de acceso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94</a:t>
            </a:fld>
            <a:endParaRPr lang="es-ES"/>
          </a:p>
        </p:txBody>
      </p:sp>
      <p:sp>
        <p:nvSpPr>
          <p:cNvPr id="5" name="Marcador de contenido 4">
            <a:extLst>
              <a:ext uri="{FF2B5EF4-FFF2-40B4-BE49-F238E27FC236}">
                <a16:creationId xmlns:a16="http://schemas.microsoft.com/office/drawing/2014/main" id="{EAC8C585-1E2D-4AE0-97FE-D65BC8DC277F}"/>
              </a:ext>
            </a:extLst>
          </p:cNvPr>
          <p:cNvSpPr>
            <a:spLocks noGrp="1"/>
          </p:cNvSpPr>
          <p:nvPr>
            <p:ph idx="1"/>
          </p:nvPr>
        </p:nvSpPr>
        <p:spPr>
          <a:xfrm>
            <a:off x="883921" y="2675467"/>
            <a:ext cx="22738080" cy="799254"/>
          </a:xfrm>
        </p:spPr>
        <p:txBody>
          <a:bodyPr/>
          <a:lstStyle/>
          <a:p>
            <a:pPr marL="0" indent="0">
              <a:spcBef>
                <a:spcPts val="3000"/>
              </a:spcBef>
              <a:buNone/>
            </a:pPr>
            <a:r>
              <a:rPr lang="es-ES" sz="4000" b="0" dirty="0"/>
              <a:t>Podemos indicar los permisos de acceso a un bucket de tres formas diferentes:</a:t>
            </a:r>
          </a:p>
        </p:txBody>
      </p:sp>
      <p:sp>
        <p:nvSpPr>
          <p:cNvPr id="13" name="Marcador de contenido 4">
            <a:extLst>
              <a:ext uri="{FF2B5EF4-FFF2-40B4-BE49-F238E27FC236}">
                <a16:creationId xmlns:a16="http://schemas.microsoft.com/office/drawing/2014/main" id="{DC28B576-55EE-4BAA-AD08-DFF621EE3A18}"/>
              </a:ext>
            </a:extLst>
          </p:cNvPr>
          <p:cNvSpPr txBox="1">
            <a:spLocks/>
          </p:cNvSpPr>
          <p:nvPr/>
        </p:nvSpPr>
        <p:spPr>
          <a:xfrm>
            <a:off x="883920" y="3767129"/>
            <a:ext cx="22738080" cy="766002"/>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Utilizando los los S3 ACLs (Listas de control de acceso):</a:t>
            </a:r>
          </a:p>
        </p:txBody>
      </p:sp>
      <p:pic>
        <p:nvPicPr>
          <p:cNvPr id="16" name="Imagen 15">
            <a:extLst>
              <a:ext uri="{FF2B5EF4-FFF2-40B4-BE49-F238E27FC236}">
                <a16:creationId xmlns:a16="http://schemas.microsoft.com/office/drawing/2014/main" id="{E73E52A8-3072-4929-961F-F052FD079F08}"/>
              </a:ext>
            </a:extLst>
          </p:cNvPr>
          <p:cNvPicPr>
            <a:picLocks noChangeAspect="1"/>
          </p:cNvPicPr>
          <p:nvPr/>
        </p:nvPicPr>
        <p:blipFill>
          <a:blip r:embed="rId2"/>
          <a:stretch>
            <a:fillRect/>
          </a:stretch>
        </p:blipFill>
        <p:spPr>
          <a:xfrm>
            <a:off x="5261797" y="5008733"/>
            <a:ext cx="13860406" cy="56311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Imagen 20">
            <a:extLst>
              <a:ext uri="{FF2B5EF4-FFF2-40B4-BE49-F238E27FC236}">
                <a16:creationId xmlns:a16="http://schemas.microsoft.com/office/drawing/2014/main" id="{1AFF91E0-0192-46EE-BA76-C1AE24AFD5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6490" y="6108797"/>
            <a:ext cx="3431020" cy="3431020"/>
          </a:xfrm>
          <a:prstGeom prst="ellipse">
            <a:avLst/>
          </a:prstGeom>
          <a:ln>
            <a:noFill/>
          </a:ln>
          <a:effectLst>
            <a:softEdge rad="112500"/>
          </a:effectLst>
        </p:spPr>
      </p:pic>
    </p:spTree>
    <p:extLst>
      <p:ext uri="{BB962C8B-B14F-4D97-AF65-F5344CB8AC3E}">
        <p14:creationId xmlns:p14="http://schemas.microsoft.com/office/powerpoint/2010/main" val="215095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S3 – Permisos de acceso</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95</a:t>
            </a:fld>
            <a:endParaRPr lang="es-ES"/>
          </a:p>
        </p:txBody>
      </p:sp>
      <p:grpSp>
        <p:nvGrpSpPr>
          <p:cNvPr id="7" name="Grupo 6">
            <a:extLst>
              <a:ext uri="{FF2B5EF4-FFF2-40B4-BE49-F238E27FC236}">
                <a16:creationId xmlns:a16="http://schemas.microsoft.com/office/drawing/2014/main" id="{34C4C354-E327-4A48-A424-D4DB2DE64BD4}"/>
              </a:ext>
            </a:extLst>
          </p:cNvPr>
          <p:cNvGrpSpPr/>
          <p:nvPr/>
        </p:nvGrpSpPr>
        <p:grpSpPr>
          <a:xfrm>
            <a:off x="3670069" y="2994308"/>
            <a:ext cx="17043863" cy="7727385"/>
            <a:chOff x="2683950" y="2994307"/>
            <a:chExt cx="17043863" cy="7727385"/>
          </a:xfrm>
        </p:grpSpPr>
        <p:sp>
          <p:nvSpPr>
            <p:cNvPr id="17" name="Diagrama de flujo: preparación 16">
              <a:extLst>
                <a:ext uri="{FF2B5EF4-FFF2-40B4-BE49-F238E27FC236}">
                  <a16:creationId xmlns:a16="http://schemas.microsoft.com/office/drawing/2014/main" id="{5DE5E4FA-33AF-4E1A-A46C-D906D5ACAC17}"/>
                </a:ext>
              </a:extLst>
            </p:cNvPr>
            <p:cNvSpPr/>
            <p:nvPr/>
          </p:nvSpPr>
          <p:spPr>
            <a:xfrm>
              <a:off x="2683950" y="2994307"/>
              <a:ext cx="2612503" cy="1518897"/>
            </a:xfrm>
            <a:prstGeom prst="flowChartPreparation">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400" dirty="0">
                  <a:solidFill>
                    <a:schemeClr val="tx1"/>
                  </a:solidFill>
                  <a:latin typeface="Arial" panose="020B0604020202020204" pitchFamily="34" charset="0"/>
                  <a:cs typeface="Arial" panose="020B0604020202020204" pitchFamily="34" charset="0"/>
                </a:rPr>
                <a:t>Todo empieza en Deny</a:t>
              </a:r>
            </a:p>
          </p:txBody>
        </p:sp>
        <p:grpSp>
          <p:nvGrpSpPr>
            <p:cNvPr id="18" name="Grupo 17">
              <a:extLst>
                <a:ext uri="{FF2B5EF4-FFF2-40B4-BE49-F238E27FC236}">
                  <a16:creationId xmlns:a16="http://schemas.microsoft.com/office/drawing/2014/main" id="{8F3C242F-AD73-41FC-9328-08088DC2C740}"/>
                </a:ext>
              </a:extLst>
            </p:cNvPr>
            <p:cNvGrpSpPr/>
            <p:nvPr/>
          </p:nvGrpSpPr>
          <p:grpSpPr>
            <a:xfrm>
              <a:off x="3990201" y="4513203"/>
              <a:ext cx="3457491" cy="2999734"/>
              <a:chOff x="3990201" y="4513203"/>
              <a:chExt cx="3457491" cy="2999734"/>
            </a:xfrm>
            <a:solidFill>
              <a:schemeClr val="tx2">
                <a:lumMod val="40000"/>
                <a:lumOff val="60000"/>
              </a:schemeClr>
            </a:solidFill>
          </p:grpSpPr>
          <p:sp>
            <p:nvSpPr>
              <p:cNvPr id="19" name="Diagrama de flujo: proceso 18">
                <a:extLst>
                  <a:ext uri="{FF2B5EF4-FFF2-40B4-BE49-F238E27FC236}">
                    <a16:creationId xmlns:a16="http://schemas.microsoft.com/office/drawing/2014/main" id="{B7E51482-CC2A-40CD-AC60-2F86829A7FF5}"/>
                  </a:ext>
                </a:extLst>
              </p:cNvPr>
              <p:cNvSpPr/>
              <p:nvPr/>
            </p:nvSpPr>
            <p:spPr>
              <a:xfrm>
                <a:off x="4835189" y="5997155"/>
                <a:ext cx="2612503" cy="1515782"/>
              </a:xfrm>
              <a:prstGeom prst="flowChartProcess">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Se evalúan las diferentes policies</a:t>
                </a:r>
              </a:p>
            </p:txBody>
          </p:sp>
          <p:cxnSp>
            <p:nvCxnSpPr>
              <p:cNvPr id="20" name="Conector: angular 19">
                <a:extLst>
                  <a:ext uri="{FF2B5EF4-FFF2-40B4-BE49-F238E27FC236}">
                    <a16:creationId xmlns:a16="http://schemas.microsoft.com/office/drawing/2014/main" id="{28BD6CB8-3009-4DC1-950F-ABA754BBCCEA}"/>
                  </a:ext>
                </a:extLst>
              </p:cNvPr>
              <p:cNvCxnSpPr>
                <a:stCxn id="17" idx="2"/>
                <a:endCxn id="19" idx="1"/>
              </p:cNvCxnSpPr>
              <p:nvPr/>
            </p:nvCxnSpPr>
            <p:spPr>
              <a:xfrm rot="16200000" flipH="1">
                <a:off x="3291774" y="5211630"/>
                <a:ext cx="2241841" cy="844988"/>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2" name="Grupo 21">
              <a:extLst>
                <a:ext uri="{FF2B5EF4-FFF2-40B4-BE49-F238E27FC236}">
                  <a16:creationId xmlns:a16="http://schemas.microsoft.com/office/drawing/2014/main" id="{1495E1EB-744C-437F-AB0E-4E08CEA6F580}"/>
                </a:ext>
              </a:extLst>
            </p:cNvPr>
            <p:cNvGrpSpPr/>
            <p:nvPr/>
          </p:nvGrpSpPr>
          <p:grpSpPr>
            <a:xfrm>
              <a:off x="7447692" y="5726870"/>
              <a:ext cx="4093374" cy="2056350"/>
              <a:chOff x="7447692" y="5726870"/>
              <a:chExt cx="4093374" cy="2056350"/>
            </a:xfrm>
            <a:solidFill>
              <a:schemeClr val="tx2">
                <a:lumMod val="40000"/>
                <a:lumOff val="60000"/>
              </a:schemeClr>
            </a:solidFill>
          </p:grpSpPr>
          <p:sp>
            <p:nvSpPr>
              <p:cNvPr id="23" name="Diagrama de flujo: decisión 22">
                <a:extLst>
                  <a:ext uri="{FF2B5EF4-FFF2-40B4-BE49-F238E27FC236}">
                    <a16:creationId xmlns:a16="http://schemas.microsoft.com/office/drawing/2014/main" id="{B172CB6B-AA7F-4990-996A-FA2F67B663FA}"/>
                  </a:ext>
                </a:extLst>
              </p:cNvPr>
              <p:cNvSpPr/>
              <p:nvPr/>
            </p:nvSpPr>
            <p:spPr>
              <a:xfrm>
                <a:off x="8559545" y="5726870"/>
                <a:ext cx="2981521" cy="2056350"/>
              </a:xfrm>
              <a:prstGeom prst="flowChartDecision">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¿Existe un Deny explícito?</a:t>
                </a:r>
              </a:p>
            </p:txBody>
          </p:sp>
          <p:cxnSp>
            <p:nvCxnSpPr>
              <p:cNvPr id="24" name="Conector recto de flecha 23">
                <a:extLst>
                  <a:ext uri="{FF2B5EF4-FFF2-40B4-BE49-F238E27FC236}">
                    <a16:creationId xmlns:a16="http://schemas.microsoft.com/office/drawing/2014/main" id="{15611DE3-048E-4572-8B3A-9547959C5753}"/>
                  </a:ext>
                </a:extLst>
              </p:cNvPr>
              <p:cNvCxnSpPr>
                <a:stCxn id="19" idx="3"/>
                <a:endCxn id="23" idx="1"/>
              </p:cNvCxnSpPr>
              <p:nvPr/>
            </p:nvCxnSpPr>
            <p:spPr>
              <a:xfrm>
                <a:off x="7447692" y="6755045"/>
                <a:ext cx="1111853" cy="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a:extLst>
                <a:ext uri="{FF2B5EF4-FFF2-40B4-BE49-F238E27FC236}">
                  <a16:creationId xmlns:a16="http://schemas.microsoft.com/office/drawing/2014/main" id="{F391801A-D4EB-484B-AB9C-924BEB25FCE2}"/>
                </a:ext>
              </a:extLst>
            </p:cNvPr>
            <p:cNvGrpSpPr/>
            <p:nvPr/>
          </p:nvGrpSpPr>
          <p:grpSpPr>
            <a:xfrm>
              <a:off x="8559545" y="7783220"/>
              <a:ext cx="2981521" cy="2938472"/>
              <a:chOff x="8559545" y="7783220"/>
              <a:chExt cx="2981521" cy="2938472"/>
            </a:xfrm>
            <a:solidFill>
              <a:schemeClr val="tx2">
                <a:lumMod val="40000"/>
                <a:lumOff val="60000"/>
              </a:schemeClr>
            </a:solidFill>
          </p:grpSpPr>
          <p:sp>
            <p:nvSpPr>
              <p:cNvPr id="26" name="Diagrama de flujo: terminador 25">
                <a:extLst>
                  <a:ext uri="{FF2B5EF4-FFF2-40B4-BE49-F238E27FC236}">
                    <a16:creationId xmlns:a16="http://schemas.microsoft.com/office/drawing/2014/main" id="{B2D00EEB-2BDA-4163-AF67-D03F6A0E99BA}"/>
                  </a:ext>
                </a:extLst>
              </p:cNvPr>
              <p:cNvSpPr/>
              <p:nvPr/>
            </p:nvSpPr>
            <p:spPr>
              <a:xfrm>
                <a:off x="8559545" y="9205910"/>
                <a:ext cx="2981521" cy="1515782"/>
              </a:xfrm>
              <a:prstGeom prst="flowChartTerminator">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400" dirty="0">
                    <a:solidFill>
                      <a:schemeClr val="tx1"/>
                    </a:solidFill>
                    <a:latin typeface="Arial" panose="020B0604020202020204" pitchFamily="34" charset="0"/>
                    <a:cs typeface="Arial" panose="020B0604020202020204" pitchFamily="34" charset="0"/>
                  </a:rPr>
                  <a:t>Decisión: Deny</a:t>
                </a:r>
              </a:p>
              <a:p>
                <a:pPr algn="ctr"/>
                <a:r>
                  <a:rPr lang="es-ES" sz="2400" dirty="0">
                    <a:solidFill>
                      <a:schemeClr val="tx1"/>
                    </a:solidFill>
                    <a:latin typeface="Arial" panose="020B0604020202020204" pitchFamily="34" charset="0"/>
                    <a:cs typeface="Arial" panose="020B0604020202020204" pitchFamily="34" charset="0"/>
                  </a:rPr>
                  <a:t>(explícito)</a:t>
                </a:r>
              </a:p>
            </p:txBody>
          </p:sp>
          <p:cxnSp>
            <p:nvCxnSpPr>
              <p:cNvPr id="27" name="Conector recto de flecha 26">
                <a:extLst>
                  <a:ext uri="{FF2B5EF4-FFF2-40B4-BE49-F238E27FC236}">
                    <a16:creationId xmlns:a16="http://schemas.microsoft.com/office/drawing/2014/main" id="{6D0C0C4C-EE96-4E36-AEEC-24A0FADCBBCD}"/>
                  </a:ext>
                </a:extLst>
              </p:cNvPr>
              <p:cNvCxnSpPr>
                <a:stCxn id="23" idx="2"/>
                <a:endCxn id="26" idx="0"/>
              </p:cNvCxnSpPr>
              <p:nvPr/>
            </p:nvCxnSpPr>
            <p:spPr>
              <a:xfrm>
                <a:off x="10050305" y="7783220"/>
                <a:ext cx="0" cy="142269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BB2084C4-801D-4DE7-BCA6-7FAFAA9322F7}"/>
                  </a:ext>
                </a:extLst>
              </p:cNvPr>
              <p:cNvSpPr txBox="1"/>
              <p:nvPr/>
            </p:nvSpPr>
            <p:spPr>
              <a:xfrm>
                <a:off x="9436021" y="8208883"/>
                <a:ext cx="614284" cy="461665"/>
              </a:xfrm>
              <a:prstGeom prst="rect">
                <a:avLst/>
              </a:prstGeom>
              <a:solidFill>
                <a:schemeClr val="bg1"/>
              </a:solidFill>
            </p:spPr>
            <p:txBody>
              <a:bodyPr wrap="square" rtlCol="0">
                <a:spAutoFit/>
              </a:bodyPr>
              <a:lstStyle/>
              <a:p>
                <a:r>
                  <a:rPr lang="es-ES" sz="2400" dirty="0">
                    <a:solidFill>
                      <a:schemeClr val="tx1"/>
                    </a:solidFill>
                    <a:latin typeface="Arial" panose="020B0604020202020204" pitchFamily="34" charset="0"/>
                    <a:cs typeface="Arial" panose="020B0604020202020204" pitchFamily="34" charset="0"/>
                  </a:rPr>
                  <a:t>Si</a:t>
                </a:r>
              </a:p>
            </p:txBody>
          </p:sp>
        </p:grpSp>
        <p:grpSp>
          <p:nvGrpSpPr>
            <p:cNvPr id="29" name="Grupo 28">
              <a:extLst>
                <a:ext uri="{FF2B5EF4-FFF2-40B4-BE49-F238E27FC236}">
                  <a16:creationId xmlns:a16="http://schemas.microsoft.com/office/drawing/2014/main" id="{AFA06AD4-ABD3-40E9-84C1-4165E15831C1}"/>
                </a:ext>
              </a:extLst>
            </p:cNvPr>
            <p:cNvGrpSpPr/>
            <p:nvPr/>
          </p:nvGrpSpPr>
          <p:grpSpPr>
            <a:xfrm>
              <a:off x="12652919" y="7783220"/>
              <a:ext cx="2981521" cy="2938472"/>
              <a:chOff x="12652919" y="7783220"/>
              <a:chExt cx="2981521" cy="2938472"/>
            </a:xfrm>
            <a:solidFill>
              <a:schemeClr val="tx2">
                <a:lumMod val="40000"/>
                <a:lumOff val="60000"/>
              </a:schemeClr>
            </a:solidFill>
          </p:grpSpPr>
          <p:sp>
            <p:nvSpPr>
              <p:cNvPr id="30" name="Diagrama de flujo: terminador 29">
                <a:extLst>
                  <a:ext uri="{FF2B5EF4-FFF2-40B4-BE49-F238E27FC236}">
                    <a16:creationId xmlns:a16="http://schemas.microsoft.com/office/drawing/2014/main" id="{95F6B059-9D51-40F9-9FDC-9F9FA9A7198F}"/>
                  </a:ext>
                </a:extLst>
              </p:cNvPr>
              <p:cNvSpPr/>
              <p:nvPr/>
            </p:nvSpPr>
            <p:spPr>
              <a:xfrm>
                <a:off x="12652919" y="9205910"/>
                <a:ext cx="2981521" cy="1515782"/>
              </a:xfrm>
              <a:prstGeom prst="flowChartTerminator">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Decisión: Allow</a:t>
                </a:r>
              </a:p>
              <a:p>
                <a:r>
                  <a:rPr lang="es-ES" sz="2400" dirty="0">
                    <a:solidFill>
                      <a:schemeClr val="tx1"/>
                    </a:solidFill>
                    <a:latin typeface="Arial" panose="020B0604020202020204" pitchFamily="34" charset="0"/>
                    <a:cs typeface="Arial" panose="020B0604020202020204" pitchFamily="34" charset="0"/>
                  </a:rPr>
                  <a:t>(explícito)</a:t>
                </a:r>
              </a:p>
            </p:txBody>
          </p:sp>
          <p:cxnSp>
            <p:nvCxnSpPr>
              <p:cNvPr id="31" name="Conector recto de flecha 30">
                <a:extLst>
                  <a:ext uri="{FF2B5EF4-FFF2-40B4-BE49-F238E27FC236}">
                    <a16:creationId xmlns:a16="http://schemas.microsoft.com/office/drawing/2014/main" id="{9D87577F-520B-4104-9AC3-C5B7F854FE50}"/>
                  </a:ext>
                </a:extLst>
              </p:cNvPr>
              <p:cNvCxnSpPr>
                <a:stCxn id="34" idx="2"/>
                <a:endCxn id="30" idx="0"/>
              </p:cNvCxnSpPr>
              <p:nvPr/>
            </p:nvCxnSpPr>
            <p:spPr>
              <a:xfrm>
                <a:off x="14143679" y="7783220"/>
                <a:ext cx="0" cy="142269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F252314-5E7E-47E9-B005-E711B46CEFAE}"/>
                  </a:ext>
                </a:extLst>
              </p:cNvPr>
              <p:cNvSpPr txBox="1"/>
              <p:nvPr/>
            </p:nvSpPr>
            <p:spPr>
              <a:xfrm>
                <a:off x="13529395" y="8208883"/>
                <a:ext cx="614284" cy="461665"/>
              </a:xfrm>
              <a:prstGeom prst="rect">
                <a:avLst/>
              </a:prstGeom>
              <a:solidFill>
                <a:schemeClr val="bg1"/>
              </a:solidFill>
            </p:spPr>
            <p:txBody>
              <a:bodyPr wrap="square" rtlCol="0">
                <a:spAutoFit/>
              </a:bodyPr>
              <a:lstStyle/>
              <a:p>
                <a:r>
                  <a:rPr lang="es-ES" sz="2400" dirty="0">
                    <a:solidFill>
                      <a:schemeClr val="tx1"/>
                    </a:solidFill>
                    <a:latin typeface="Arial" panose="020B0604020202020204" pitchFamily="34" charset="0"/>
                    <a:cs typeface="Arial" panose="020B0604020202020204" pitchFamily="34" charset="0"/>
                  </a:rPr>
                  <a:t>Si</a:t>
                </a:r>
              </a:p>
            </p:txBody>
          </p:sp>
        </p:grpSp>
        <p:grpSp>
          <p:nvGrpSpPr>
            <p:cNvPr id="33" name="Grupo 32">
              <a:extLst>
                <a:ext uri="{FF2B5EF4-FFF2-40B4-BE49-F238E27FC236}">
                  <a16:creationId xmlns:a16="http://schemas.microsoft.com/office/drawing/2014/main" id="{36553A0C-4291-43E6-8F10-FAA64EDABF3E}"/>
                </a:ext>
              </a:extLst>
            </p:cNvPr>
            <p:cNvGrpSpPr/>
            <p:nvPr/>
          </p:nvGrpSpPr>
          <p:grpSpPr>
            <a:xfrm>
              <a:off x="11541066" y="5726870"/>
              <a:ext cx="4093374" cy="2056350"/>
              <a:chOff x="11541066" y="5726870"/>
              <a:chExt cx="4093374" cy="2056350"/>
            </a:xfrm>
            <a:solidFill>
              <a:schemeClr val="tx2">
                <a:lumMod val="40000"/>
                <a:lumOff val="60000"/>
              </a:schemeClr>
            </a:solidFill>
          </p:grpSpPr>
          <p:sp>
            <p:nvSpPr>
              <p:cNvPr id="34" name="Diagrama de flujo: decisión 33">
                <a:extLst>
                  <a:ext uri="{FF2B5EF4-FFF2-40B4-BE49-F238E27FC236}">
                    <a16:creationId xmlns:a16="http://schemas.microsoft.com/office/drawing/2014/main" id="{59971080-207F-4CFA-A741-47847F984A78}"/>
                  </a:ext>
                </a:extLst>
              </p:cNvPr>
              <p:cNvSpPr/>
              <p:nvPr/>
            </p:nvSpPr>
            <p:spPr>
              <a:xfrm>
                <a:off x="12652919" y="5726870"/>
                <a:ext cx="2981521" cy="2056350"/>
              </a:xfrm>
              <a:prstGeom prst="flowChartDecision">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¿Existe un Allow explícito?</a:t>
                </a:r>
              </a:p>
            </p:txBody>
          </p:sp>
          <p:cxnSp>
            <p:nvCxnSpPr>
              <p:cNvPr id="35" name="Conector recto de flecha 34">
                <a:extLst>
                  <a:ext uri="{FF2B5EF4-FFF2-40B4-BE49-F238E27FC236}">
                    <a16:creationId xmlns:a16="http://schemas.microsoft.com/office/drawing/2014/main" id="{F4EDBD19-6369-4247-B20D-F63F10C3D53F}"/>
                  </a:ext>
                </a:extLst>
              </p:cNvPr>
              <p:cNvCxnSpPr>
                <a:stCxn id="23" idx="3"/>
                <a:endCxn id="34" idx="1"/>
              </p:cNvCxnSpPr>
              <p:nvPr/>
            </p:nvCxnSpPr>
            <p:spPr>
              <a:xfrm>
                <a:off x="11541066" y="6755045"/>
                <a:ext cx="1111853" cy="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05BEEA24-5E64-40AE-B8BB-616D99A51D87}"/>
                  </a:ext>
                </a:extLst>
              </p:cNvPr>
              <p:cNvSpPr txBox="1"/>
              <p:nvPr/>
            </p:nvSpPr>
            <p:spPr>
              <a:xfrm>
                <a:off x="11681431" y="6171429"/>
                <a:ext cx="731373" cy="461665"/>
              </a:xfrm>
              <a:prstGeom prst="rect">
                <a:avLst/>
              </a:prstGeom>
              <a:solidFill>
                <a:schemeClr val="bg1"/>
              </a:solidFill>
            </p:spPr>
            <p:txBody>
              <a:bodyPr wrap="square" rtlCol="0">
                <a:spAutoFit/>
              </a:bodyPr>
              <a:lstStyle/>
              <a:p>
                <a:r>
                  <a:rPr lang="es-ES" sz="2400" dirty="0">
                    <a:solidFill>
                      <a:schemeClr val="tx1"/>
                    </a:solidFill>
                    <a:latin typeface="Arial" panose="020B0604020202020204" pitchFamily="34" charset="0"/>
                    <a:cs typeface="Arial" panose="020B0604020202020204" pitchFamily="34" charset="0"/>
                  </a:rPr>
                  <a:t>No</a:t>
                </a:r>
              </a:p>
            </p:txBody>
          </p:sp>
        </p:grpSp>
        <p:grpSp>
          <p:nvGrpSpPr>
            <p:cNvPr id="37" name="Grupo 36">
              <a:extLst>
                <a:ext uri="{FF2B5EF4-FFF2-40B4-BE49-F238E27FC236}">
                  <a16:creationId xmlns:a16="http://schemas.microsoft.com/office/drawing/2014/main" id="{961B11F7-3F2F-4FD5-9360-8475C8DF2262}"/>
                </a:ext>
              </a:extLst>
            </p:cNvPr>
            <p:cNvGrpSpPr/>
            <p:nvPr/>
          </p:nvGrpSpPr>
          <p:grpSpPr>
            <a:xfrm>
              <a:off x="15634439" y="5997155"/>
              <a:ext cx="4093374" cy="1515782"/>
              <a:chOff x="15634439" y="5997155"/>
              <a:chExt cx="4093374" cy="1515782"/>
            </a:xfrm>
            <a:solidFill>
              <a:schemeClr val="tx2">
                <a:lumMod val="40000"/>
                <a:lumOff val="60000"/>
              </a:schemeClr>
            </a:solidFill>
          </p:grpSpPr>
          <p:sp>
            <p:nvSpPr>
              <p:cNvPr id="38" name="Diagrama de flujo: terminador 37">
                <a:extLst>
                  <a:ext uri="{FF2B5EF4-FFF2-40B4-BE49-F238E27FC236}">
                    <a16:creationId xmlns:a16="http://schemas.microsoft.com/office/drawing/2014/main" id="{96DA8BD7-F609-4A53-9555-7FCBBD746D90}"/>
                  </a:ext>
                </a:extLst>
              </p:cNvPr>
              <p:cNvSpPr/>
              <p:nvPr/>
            </p:nvSpPr>
            <p:spPr>
              <a:xfrm>
                <a:off x="16746292" y="5997155"/>
                <a:ext cx="2981521" cy="1515782"/>
              </a:xfrm>
              <a:prstGeom prst="flowChartTerminator">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r>
                  <a:rPr lang="es-ES" sz="2400" dirty="0">
                    <a:solidFill>
                      <a:schemeClr val="tx1"/>
                    </a:solidFill>
                    <a:latin typeface="Arial" panose="020B0604020202020204" pitchFamily="34" charset="0"/>
                    <a:cs typeface="Arial" panose="020B0604020202020204" pitchFamily="34" charset="0"/>
                  </a:rPr>
                  <a:t>Decisión: Deny</a:t>
                </a:r>
              </a:p>
              <a:p>
                <a:r>
                  <a:rPr lang="es-ES" sz="2400" dirty="0">
                    <a:solidFill>
                      <a:schemeClr val="tx1"/>
                    </a:solidFill>
                    <a:latin typeface="Arial" panose="020B0604020202020204" pitchFamily="34" charset="0"/>
                    <a:cs typeface="Arial" panose="020B0604020202020204" pitchFamily="34" charset="0"/>
                  </a:rPr>
                  <a:t>(por defecto)</a:t>
                </a:r>
              </a:p>
            </p:txBody>
          </p:sp>
          <p:cxnSp>
            <p:nvCxnSpPr>
              <p:cNvPr id="39" name="Conector recto de flecha 38">
                <a:extLst>
                  <a:ext uri="{FF2B5EF4-FFF2-40B4-BE49-F238E27FC236}">
                    <a16:creationId xmlns:a16="http://schemas.microsoft.com/office/drawing/2014/main" id="{9948BC7C-0E5A-48A4-B494-3D4CFD465BBF}"/>
                  </a:ext>
                </a:extLst>
              </p:cNvPr>
              <p:cNvCxnSpPr>
                <a:stCxn id="34" idx="3"/>
                <a:endCxn id="38" idx="1"/>
              </p:cNvCxnSpPr>
              <p:nvPr/>
            </p:nvCxnSpPr>
            <p:spPr>
              <a:xfrm>
                <a:off x="15634439" y="6755045"/>
                <a:ext cx="1111853" cy="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1034B304-2111-427D-9A5A-242FE828AAD3}"/>
                  </a:ext>
                </a:extLst>
              </p:cNvPr>
              <p:cNvSpPr txBox="1"/>
              <p:nvPr/>
            </p:nvSpPr>
            <p:spPr>
              <a:xfrm>
                <a:off x="15774805" y="6171429"/>
                <a:ext cx="731373" cy="461665"/>
              </a:xfrm>
              <a:prstGeom prst="rect">
                <a:avLst/>
              </a:prstGeom>
              <a:solidFill>
                <a:schemeClr val="bg1"/>
              </a:solidFill>
            </p:spPr>
            <p:txBody>
              <a:bodyPr wrap="square" rtlCol="0">
                <a:spAutoFit/>
              </a:bodyPr>
              <a:lstStyle/>
              <a:p>
                <a:r>
                  <a:rPr lang="es-ES" sz="2400" dirty="0">
                    <a:solidFill>
                      <a:schemeClr val="tx1"/>
                    </a:solidFill>
                    <a:latin typeface="Arial" panose="020B0604020202020204" pitchFamily="34" charset="0"/>
                    <a:cs typeface="Arial" panose="020B0604020202020204" pitchFamily="34" charset="0"/>
                  </a:rPr>
                  <a:t>No</a:t>
                </a:r>
              </a:p>
            </p:txBody>
          </p:sp>
        </p:grpSp>
      </p:grpSp>
    </p:spTree>
    <p:extLst>
      <p:ext uri="{BB962C8B-B14F-4D97-AF65-F5344CB8AC3E}">
        <p14:creationId xmlns:p14="http://schemas.microsoft.com/office/powerpoint/2010/main" val="35649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S3 – Propiedades interesantes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96</a:t>
            </a:fld>
            <a:endParaRPr lang="es-ES"/>
          </a:p>
        </p:txBody>
      </p:sp>
      <p:pic>
        <p:nvPicPr>
          <p:cNvPr id="41" name="Imagen 40">
            <a:extLst>
              <a:ext uri="{FF2B5EF4-FFF2-40B4-BE49-F238E27FC236}">
                <a16:creationId xmlns:a16="http://schemas.microsoft.com/office/drawing/2014/main" id="{7DB93FB8-4D97-49BC-A822-2C6B4C094BD7}"/>
              </a:ext>
            </a:extLst>
          </p:cNvPr>
          <p:cNvPicPr>
            <a:picLocks noChangeAspect="1"/>
          </p:cNvPicPr>
          <p:nvPr/>
        </p:nvPicPr>
        <p:blipFill>
          <a:blip r:embed="rId2"/>
          <a:stretch>
            <a:fillRect/>
          </a:stretch>
        </p:blipFill>
        <p:spPr>
          <a:xfrm>
            <a:off x="2284462" y="2798403"/>
            <a:ext cx="5040000" cy="4229710"/>
          </a:xfrm>
          <a:prstGeom prst="rect">
            <a:avLst/>
          </a:prstGeom>
        </p:spPr>
      </p:pic>
      <p:pic>
        <p:nvPicPr>
          <p:cNvPr id="42" name="Imagen 41">
            <a:extLst>
              <a:ext uri="{FF2B5EF4-FFF2-40B4-BE49-F238E27FC236}">
                <a16:creationId xmlns:a16="http://schemas.microsoft.com/office/drawing/2014/main" id="{8F0A1953-665D-44EA-ABCF-78E2CADA7F3D}"/>
              </a:ext>
            </a:extLst>
          </p:cNvPr>
          <p:cNvPicPr>
            <a:picLocks noChangeAspect="1"/>
          </p:cNvPicPr>
          <p:nvPr/>
        </p:nvPicPr>
        <p:blipFill>
          <a:blip r:embed="rId3"/>
          <a:stretch>
            <a:fillRect/>
          </a:stretch>
        </p:blipFill>
        <p:spPr>
          <a:xfrm>
            <a:off x="9508453" y="2798403"/>
            <a:ext cx="5040000" cy="4245917"/>
          </a:xfrm>
          <a:prstGeom prst="rect">
            <a:avLst/>
          </a:prstGeom>
        </p:spPr>
      </p:pic>
      <p:pic>
        <p:nvPicPr>
          <p:cNvPr id="43" name="Imagen 42">
            <a:extLst>
              <a:ext uri="{FF2B5EF4-FFF2-40B4-BE49-F238E27FC236}">
                <a16:creationId xmlns:a16="http://schemas.microsoft.com/office/drawing/2014/main" id="{98DD738A-1346-4E25-828D-49217B7F37C5}"/>
              </a:ext>
            </a:extLst>
          </p:cNvPr>
          <p:cNvPicPr>
            <a:picLocks noChangeAspect="1"/>
          </p:cNvPicPr>
          <p:nvPr/>
        </p:nvPicPr>
        <p:blipFill>
          <a:blip r:embed="rId4"/>
          <a:stretch>
            <a:fillRect/>
          </a:stretch>
        </p:blipFill>
        <p:spPr>
          <a:xfrm>
            <a:off x="16732443" y="2798403"/>
            <a:ext cx="5040000" cy="4232308"/>
          </a:xfrm>
          <a:prstGeom prst="rect">
            <a:avLst/>
          </a:prstGeom>
        </p:spPr>
      </p:pic>
      <p:pic>
        <p:nvPicPr>
          <p:cNvPr id="44" name="Imagen 43">
            <a:extLst>
              <a:ext uri="{FF2B5EF4-FFF2-40B4-BE49-F238E27FC236}">
                <a16:creationId xmlns:a16="http://schemas.microsoft.com/office/drawing/2014/main" id="{1F7DAD2A-576F-40E0-88E5-9BF0E042A610}"/>
              </a:ext>
            </a:extLst>
          </p:cNvPr>
          <p:cNvPicPr>
            <a:picLocks noChangeAspect="1"/>
          </p:cNvPicPr>
          <p:nvPr/>
        </p:nvPicPr>
        <p:blipFill>
          <a:blip r:embed="rId5"/>
          <a:stretch>
            <a:fillRect/>
          </a:stretch>
        </p:blipFill>
        <p:spPr>
          <a:xfrm>
            <a:off x="5888079" y="7274485"/>
            <a:ext cx="5040000" cy="4234888"/>
          </a:xfrm>
          <a:prstGeom prst="rect">
            <a:avLst/>
          </a:prstGeom>
        </p:spPr>
      </p:pic>
      <p:pic>
        <p:nvPicPr>
          <p:cNvPr id="45" name="Imagen 44">
            <a:extLst>
              <a:ext uri="{FF2B5EF4-FFF2-40B4-BE49-F238E27FC236}">
                <a16:creationId xmlns:a16="http://schemas.microsoft.com/office/drawing/2014/main" id="{6AF62080-8904-4EC4-AEA8-8FEB97F228A5}"/>
              </a:ext>
            </a:extLst>
          </p:cNvPr>
          <p:cNvPicPr>
            <a:picLocks noChangeAspect="1"/>
          </p:cNvPicPr>
          <p:nvPr/>
        </p:nvPicPr>
        <p:blipFill>
          <a:blip r:embed="rId6"/>
          <a:stretch>
            <a:fillRect/>
          </a:stretch>
        </p:blipFill>
        <p:spPr>
          <a:xfrm>
            <a:off x="13114987" y="7274485"/>
            <a:ext cx="5040000" cy="4245917"/>
          </a:xfrm>
          <a:prstGeom prst="rect">
            <a:avLst/>
          </a:prstGeom>
        </p:spPr>
      </p:pic>
    </p:spTree>
    <p:extLst>
      <p:ext uri="{BB962C8B-B14F-4D97-AF65-F5344CB8AC3E}">
        <p14:creationId xmlns:p14="http://schemas.microsoft.com/office/powerpoint/2010/main" val="32422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ppt_x</p:attrName>
                                        </p:attrNameLst>
                                      </p:cBhvr>
                                      <p:tavLst>
                                        <p:tav tm="0">
                                          <p:val>
                                            <p:strVal val="#ppt_x"/>
                                          </p:val>
                                        </p:tav>
                                        <p:tav tm="100000">
                                          <p:val>
                                            <p:strVal val="#ppt_x"/>
                                          </p:val>
                                        </p:tav>
                                      </p:tavLst>
                                    </p:anim>
                                    <p:anim calcmode="lin" valueType="num">
                                      <p:cBhvr>
                                        <p:cTn id="2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S3 – Replicación entre regiones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97</a:t>
            </a:fld>
            <a:endParaRPr lang="es-ES"/>
          </a:p>
        </p:txBody>
      </p:sp>
      <p:grpSp>
        <p:nvGrpSpPr>
          <p:cNvPr id="12" name="Grupo 11">
            <a:extLst>
              <a:ext uri="{FF2B5EF4-FFF2-40B4-BE49-F238E27FC236}">
                <a16:creationId xmlns:a16="http://schemas.microsoft.com/office/drawing/2014/main" id="{BBAE8309-0D55-43FF-9EC4-05975D69B9CE}"/>
              </a:ext>
            </a:extLst>
          </p:cNvPr>
          <p:cNvGrpSpPr/>
          <p:nvPr/>
        </p:nvGrpSpPr>
        <p:grpSpPr>
          <a:xfrm>
            <a:off x="627530" y="417324"/>
            <a:ext cx="10578352" cy="432032"/>
            <a:chOff x="627530" y="417324"/>
            <a:chExt cx="10578352" cy="432032"/>
          </a:xfrm>
        </p:grpSpPr>
        <p:sp>
          <p:nvSpPr>
            <p:cNvPr id="13" name="Rectángulo: esquinas redondeadas 12">
              <a:extLst>
                <a:ext uri="{FF2B5EF4-FFF2-40B4-BE49-F238E27FC236}">
                  <a16:creationId xmlns:a16="http://schemas.microsoft.com/office/drawing/2014/main" id="{20A31FB7-33AF-48FC-ACF7-9DEA387189EA}"/>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https://docs.aws.amazon.com/es_es/AmazonS3/latest/dev/crr.html</a:t>
              </a:r>
            </a:p>
          </p:txBody>
        </p:sp>
        <p:pic>
          <p:nvPicPr>
            <p:cNvPr id="14" name="Imagen 13">
              <a:extLst>
                <a:ext uri="{FF2B5EF4-FFF2-40B4-BE49-F238E27FC236}">
                  <a16:creationId xmlns:a16="http://schemas.microsoft.com/office/drawing/2014/main" id="{360D6A4B-2E78-48DE-B58B-184DCE2959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5" name="Marcador de contenido 4">
            <a:extLst>
              <a:ext uri="{FF2B5EF4-FFF2-40B4-BE49-F238E27FC236}">
                <a16:creationId xmlns:a16="http://schemas.microsoft.com/office/drawing/2014/main" id="{082AED61-BAE3-4D76-B129-0C45FA744016}"/>
              </a:ext>
            </a:extLst>
          </p:cNvPr>
          <p:cNvSpPr>
            <a:spLocks noGrp="1"/>
          </p:cNvSpPr>
          <p:nvPr>
            <p:ph idx="1"/>
          </p:nvPr>
        </p:nvSpPr>
        <p:spPr>
          <a:xfrm>
            <a:off x="883921" y="2675466"/>
            <a:ext cx="22738080" cy="1400751"/>
          </a:xfrm>
        </p:spPr>
        <p:txBody>
          <a:bodyPr/>
          <a:lstStyle/>
          <a:p>
            <a:pPr marL="0" indent="0">
              <a:spcBef>
                <a:spcPts val="3000"/>
              </a:spcBef>
              <a:buNone/>
            </a:pPr>
            <a:r>
              <a:rPr lang="es-ES" sz="4000" b="0" dirty="0"/>
              <a:t>La replicación entre regiones es una configuración de nivel del bucket que permite copiar objetos de manera automática y asincrónica entre buckets en diferentes regiones de AWS.</a:t>
            </a:r>
          </a:p>
        </p:txBody>
      </p:sp>
      <p:sp>
        <p:nvSpPr>
          <p:cNvPr id="16" name="Marcador de contenido 4">
            <a:extLst>
              <a:ext uri="{FF2B5EF4-FFF2-40B4-BE49-F238E27FC236}">
                <a16:creationId xmlns:a16="http://schemas.microsoft.com/office/drawing/2014/main" id="{803FD603-FE29-4FC5-BDD9-302AE1546283}"/>
              </a:ext>
            </a:extLst>
          </p:cNvPr>
          <p:cNvSpPr txBox="1">
            <a:spLocks/>
          </p:cNvSpPr>
          <p:nvPr/>
        </p:nvSpPr>
        <p:spPr>
          <a:xfrm>
            <a:off x="883920" y="4504254"/>
            <a:ext cx="22738080" cy="1400751"/>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A menos que realice solicitudes específicas en la configuración de replicación, las réplicas de objetos del bucket de destino son réplicas exactas de los objetos del bucket de origen. Por ejemplo: </a:t>
            </a:r>
          </a:p>
        </p:txBody>
      </p:sp>
      <p:sp>
        <p:nvSpPr>
          <p:cNvPr id="17" name="Marcador de contenido 4">
            <a:extLst>
              <a:ext uri="{FF2B5EF4-FFF2-40B4-BE49-F238E27FC236}">
                <a16:creationId xmlns:a16="http://schemas.microsoft.com/office/drawing/2014/main" id="{A72270B3-2F4A-44A1-A010-5F109A5EB400}"/>
              </a:ext>
            </a:extLst>
          </p:cNvPr>
          <p:cNvSpPr txBox="1">
            <a:spLocks/>
          </p:cNvSpPr>
          <p:nvPr/>
        </p:nvSpPr>
        <p:spPr>
          <a:xfrm>
            <a:off x="883920" y="6333042"/>
            <a:ext cx="22738080" cy="1400750"/>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Las réplicas tienen los mismos nombres de clave y los mismos metadatos, por ejemplo, fecha y hora de creación, metadatos definidos por el usuario e ID de versión. </a:t>
            </a:r>
          </a:p>
        </p:txBody>
      </p:sp>
      <p:sp>
        <p:nvSpPr>
          <p:cNvPr id="18" name="Marcador de contenido 4">
            <a:extLst>
              <a:ext uri="{FF2B5EF4-FFF2-40B4-BE49-F238E27FC236}">
                <a16:creationId xmlns:a16="http://schemas.microsoft.com/office/drawing/2014/main" id="{7CFDDFB9-FAD1-4C4D-902C-356B8ABD945D}"/>
              </a:ext>
            </a:extLst>
          </p:cNvPr>
          <p:cNvSpPr txBox="1">
            <a:spLocks/>
          </p:cNvSpPr>
          <p:nvPr/>
        </p:nvSpPr>
        <p:spPr>
          <a:xfrm>
            <a:off x="822960" y="8161830"/>
            <a:ext cx="22738080" cy="2142964"/>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Amazon S3 almacena las réplicas de objetos con la misma clase de almacenamiento que el objeto de origen, a menos que especifique de forma explícita una clase de almacenamiento diferente en la configuración de replicación. </a:t>
            </a:r>
          </a:p>
        </p:txBody>
      </p:sp>
      <p:pic>
        <p:nvPicPr>
          <p:cNvPr id="19" name="Imagen 18">
            <a:extLst>
              <a:ext uri="{FF2B5EF4-FFF2-40B4-BE49-F238E27FC236}">
                <a16:creationId xmlns:a16="http://schemas.microsoft.com/office/drawing/2014/main" id="{EDF78F94-32C0-4166-82FB-F77FAA3E4A8C}"/>
              </a:ext>
            </a:extLst>
          </p:cNvPr>
          <p:cNvPicPr>
            <a:picLocks noChangeAspect="1"/>
          </p:cNvPicPr>
          <p:nvPr/>
        </p:nvPicPr>
        <p:blipFill>
          <a:blip r:embed="rId4">
            <a:clrChange>
              <a:clrFrom>
                <a:srgbClr val="EAF5FB"/>
              </a:clrFrom>
              <a:clrTo>
                <a:srgbClr val="EAF5FB">
                  <a:alpha val="0"/>
                </a:srgbClr>
              </a:clrTo>
            </a:clrChange>
          </a:blip>
          <a:stretch>
            <a:fillRect/>
          </a:stretch>
        </p:blipFill>
        <p:spPr>
          <a:xfrm>
            <a:off x="21112030" y="9632477"/>
            <a:ext cx="3271970" cy="2475169"/>
          </a:xfrm>
          <a:prstGeom prst="rect">
            <a:avLst/>
          </a:prstGeom>
        </p:spPr>
      </p:pic>
    </p:spTree>
    <p:extLst>
      <p:ext uri="{BB962C8B-B14F-4D97-AF65-F5344CB8AC3E}">
        <p14:creationId xmlns:p14="http://schemas.microsoft.com/office/powerpoint/2010/main" val="327883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marL="0" indent="0">
              <a:buNone/>
            </a:pPr>
            <a:r>
              <a:rPr lang="es-ES" dirty="0"/>
              <a:t>S3 – Replicación entre regiones</a:t>
            </a:r>
          </a:p>
        </p:txBody>
      </p:sp>
      <p:sp>
        <p:nvSpPr>
          <p:cNvPr id="2" name="Marcador de número de diapositiva 1"/>
          <p:cNvSpPr>
            <a:spLocks noGrp="1"/>
          </p:cNvSpPr>
          <p:nvPr>
            <p:ph type="sldNum" sz="quarter" idx="2"/>
          </p:nvPr>
        </p:nvSpPr>
        <p:spPr/>
        <p:txBody>
          <a:bodyPr/>
          <a:lstStyle/>
          <a:p>
            <a:fld id="{86CB4B4D-7CA3-9044-876B-883B54F8677D}" type="slidenum">
              <a:rPr lang="es-ES" smtClean="0"/>
              <a:t>98</a:t>
            </a:fld>
            <a:endParaRPr lang="es-ES"/>
          </a:p>
        </p:txBody>
      </p:sp>
      <p:grpSp>
        <p:nvGrpSpPr>
          <p:cNvPr id="12" name="Grupo 11">
            <a:extLst>
              <a:ext uri="{FF2B5EF4-FFF2-40B4-BE49-F238E27FC236}">
                <a16:creationId xmlns:a16="http://schemas.microsoft.com/office/drawing/2014/main" id="{BBAE8309-0D55-43FF-9EC4-05975D69B9CE}"/>
              </a:ext>
            </a:extLst>
          </p:cNvPr>
          <p:cNvGrpSpPr/>
          <p:nvPr/>
        </p:nvGrpSpPr>
        <p:grpSpPr>
          <a:xfrm>
            <a:off x="627530" y="417324"/>
            <a:ext cx="10578352" cy="432032"/>
            <a:chOff x="627530" y="417324"/>
            <a:chExt cx="10578352" cy="432032"/>
          </a:xfrm>
        </p:grpSpPr>
        <p:sp>
          <p:nvSpPr>
            <p:cNvPr id="13" name="Rectángulo: esquinas redondeadas 12">
              <a:extLst>
                <a:ext uri="{FF2B5EF4-FFF2-40B4-BE49-F238E27FC236}">
                  <a16:creationId xmlns:a16="http://schemas.microsoft.com/office/drawing/2014/main" id="{20A31FB7-33AF-48FC-ACF7-9DEA387189EA}"/>
                </a:ext>
              </a:extLst>
            </p:cNvPr>
            <p:cNvSpPr/>
            <p:nvPr/>
          </p:nvSpPr>
          <p:spPr>
            <a:xfrm>
              <a:off x="627530" y="417324"/>
              <a:ext cx="10578352" cy="432032"/>
            </a:xfrm>
            <a:prstGeom prst="roundRect">
              <a:avLst/>
            </a:prstGeom>
            <a:blipFill rotWithShape="1">
              <a:blip r:embed="rId2"/>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ES" sz="1600" b="1" dirty="0">
                  <a:solidFill>
                    <a:schemeClr val="bg1"/>
                  </a:solidFill>
                  <a:latin typeface="Arial" panose="020B0604020202020204" pitchFamily="34" charset="0"/>
                  <a:cs typeface="Arial" panose="020B0604020202020204" pitchFamily="34" charset="0"/>
                </a:rPr>
                <a:t>https://docs.aws.amazon.com/es_es/AmazonS3/latest/dev/crr.html</a:t>
              </a:r>
            </a:p>
          </p:txBody>
        </p:sp>
        <p:pic>
          <p:nvPicPr>
            <p:cNvPr id="14" name="Imagen 13">
              <a:extLst>
                <a:ext uri="{FF2B5EF4-FFF2-40B4-BE49-F238E27FC236}">
                  <a16:creationId xmlns:a16="http://schemas.microsoft.com/office/drawing/2014/main" id="{360D6A4B-2E78-48DE-B58B-184DCE2959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683" y="452630"/>
              <a:ext cx="360000" cy="360000"/>
            </a:xfrm>
            <a:prstGeom prst="rect">
              <a:avLst/>
            </a:prstGeom>
          </p:spPr>
        </p:pic>
      </p:grpSp>
      <p:sp>
        <p:nvSpPr>
          <p:cNvPr id="15" name="Marcador de contenido 4">
            <a:extLst>
              <a:ext uri="{FF2B5EF4-FFF2-40B4-BE49-F238E27FC236}">
                <a16:creationId xmlns:a16="http://schemas.microsoft.com/office/drawing/2014/main" id="{082AED61-BAE3-4D76-B129-0C45FA744016}"/>
              </a:ext>
            </a:extLst>
          </p:cNvPr>
          <p:cNvSpPr>
            <a:spLocks noGrp="1"/>
          </p:cNvSpPr>
          <p:nvPr>
            <p:ph idx="1"/>
          </p:nvPr>
        </p:nvSpPr>
        <p:spPr>
          <a:xfrm>
            <a:off x="883921" y="2675466"/>
            <a:ext cx="22738080" cy="1400751"/>
          </a:xfrm>
        </p:spPr>
        <p:txBody>
          <a:bodyPr/>
          <a:lstStyle/>
          <a:p>
            <a:pPr marL="0" indent="0">
              <a:spcBef>
                <a:spcPts val="3000"/>
              </a:spcBef>
              <a:buNone/>
            </a:pPr>
            <a:r>
              <a:rPr lang="es-ES" sz="4000" b="0" dirty="0"/>
              <a:t>La replicación entre regiones es una configuración de nivel del bucket que permite copiar objetos de manera automática y asincrónica entre buckets en diferentes regiones de AWS.</a:t>
            </a:r>
          </a:p>
        </p:txBody>
      </p:sp>
      <p:sp>
        <p:nvSpPr>
          <p:cNvPr id="16" name="Marcador de contenido 4">
            <a:extLst>
              <a:ext uri="{FF2B5EF4-FFF2-40B4-BE49-F238E27FC236}">
                <a16:creationId xmlns:a16="http://schemas.microsoft.com/office/drawing/2014/main" id="{803FD603-FE29-4FC5-BDD9-302AE1546283}"/>
              </a:ext>
            </a:extLst>
          </p:cNvPr>
          <p:cNvSpPr txBox="1">
            <a:spLocks/>
          </p:cNvSpPr>
          <p:nvPr/>
        </p:nvSpPr>
        <p:spPr>
          <a:xfrm>
            <a:off x="883920" y="4504254"/>
            <a:ext cx="22738080" cy="1400751"/>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spcBef>
                <a:spcPts val="3000"/>
              </a:spcBef>
              <a:buNone/>
            </a:pPr>
            <a:r>
              <a:rPr lang="es-ES" sz="4000" b="0" dirty="0"/>
              <a:t>A menos que realice solicitudes específicas en la configuración de replicación, las réplicas de objetos del bucket de destino son réplicas exactas de los objetos del bucket de origen. Por ejemplo: </a:t>
            </a:r>
          </a:p>
        </p:txBody>
      </p:sp>
      <p:sp>
        <p:nvSpPr>
          <p:cNvPr id="17" name="Marcador de contenido 4">
            <a:extLst>
              <a:ext uri="{FF2B5EF4-FFF2-40B4-BE49-F238E27FC236}">
                <a16:creationId xmlns:a16="http://schemas.microsoft.com/office/drawing/2014/main" id="{A72270B3-2F4A-44A1-A010-5F109A5EB400}"/>
              </a:ext>
            </a:extLst>
          </p:cNvPr>
          <p:cNvSpPr txBox="1">
            <a:spLocks/>
          </p:cNvSpPr>
          <p:nvPr/>
        </p:nvSpPr>
        <p:spPr>
          <a:xfrm>
            <a:off x="883920" y="6333041"/>
            <a:ext cx="22738080" cy="2142963"/>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r>
              <a:rPr lang="es-ES" sz="4000" b="0" dirty="0"/>
              <a:t>Siempre y cuando la réplica del objeto siga siendo propiedad del propietario del objeto de origen, cuando Amazon S3 replica los objetos inicialmente, también replica la lista de control de acceso (ACL) del objeto correspondiente. </a:t>
            </a:r>
          </a:p>
        </p:txBody>
      </p:sp>
      <p:sp>
        <p:nvSpPr>
          <p:cNvPr id="18" name="Marcador de contenido 4">
            <a:extLst>
              <a:ext uri="{FF2B5EF4-FFF2-40B4-BE49-F238E27FC236}">
                <a16:creationId xmlns:a16="http://schemas.microsoft.com/office/drawing/2014/main" id="{7CFDDFB9-FAD1-4C4D-902C-356B8ABD945D}"/>
              </a:ext>
            </a:extLst>
          </p:cNvPr>
          <p:cNvSpPr txBox="1">
            <a:spLocks/>
          </p:cNvSpPr>
          <p:nvPr/>
        </p:nvSpPr>
        <p:spPr>
          <a:xfrm>
            <a:off x="822960" y="8727098"/>
            <a:ext cx="22738080" cy="2142964"/>
          </a:xfrm>
          <a:prstGeom prst="rect">
            <a:avLst/>
          </a:prstGeom>
        </p:spPr>
        <p:txBody>
          <a:bodyPr/>
          <a:lstStyle>
            <a:lvl1pPr marL="617361" marR="0" indent="-617361" algn="l" defTabSz="821531" rtl="0" eaLnBrk="1" latinLnBrk="0" hangingPunct="1">
              <a:lnSpc>
                <a:spcPct val="100000"/>
              </a:lnSpc>
              <a:spcBef>
                <a:spcPts val="5900"/>
              </a:spcBef>
              <a:spcAft>
                <a:spcPts val="0"/>
              </a:spcAft>
              <a:buClr>
                <a:srgbClr val="3879BB"/>
              </a:buClr>
              <a:buSzPct val="100000"/>
              <a:buFont typeface="Wingdings" pitchFamily="2" charset="2"/>
              <a:buChar char=""/>
              <a:tabLst/>
              <a:defRPr kumimoji="0" lang="es-ES" sz="6000" b="1"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1pPr>
            <a:lvl2pPr marL="1061861" marR="0" indent="-617361" algn="l" defTabSz="821531" rtl="0" eaLnBrk="1" latinLnBrk="0" hangingPunct="1">
              <a:lnSpc>
                <a:spcPct val="100000"/>
              </a:lnSpc>
              <a:spcBef>
                <a:spcPts val="5900"/>
              </a:spcBef>
              <a:spcAft>
                <a:spcPts val="0"/>
              </a:spcAft>
              <a:buClr>
                <a:srgbClr val="4F616E"/>
              </a:buClr>
              <a:buSzPct val="100000"/>
              <a:buFont typeface="Wingdings" pitchFamily="2" charset="2"/>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2pPr>
            <a:lvl3pPr marL="1506361" marR="0" indent="-617361" algn="l" defTabSz="821531" rtl="0" eaLnBrk="1" latinLnBrk="0" hangingPunct="1">
              <a:lnSpc>
                <a:spcPct val="100000"/>
              </a:lnSpc>
              <a:spcBef>
                <a:spcPts val="5900"/>
              </a:spcBef>
              <a:spcAft>
                <a:spcPts val="0"/>
              </a:spcAft>
              <a:buClr>
                <a:srgbClr val="4F616E"/>
              </a:buClr>
              <a:buSzPct val="75000"/>
              <a:buFont typeface="Calibri" panose="020F0502020204030204" pitchFamily="34" charset="0"/>
              <a:buChar char="□"/>
              <a:tabLst/>
              <a:defRPr kumimoji="0" lang="es-ES" sz="4800" b="0" i="0" u="none" strike="noStrike" cap="none" spc="0" normalizeH="0" baseline="0" dirty="0" smtClean="0">
                <a:ln>
                  <a:noFill/>
                </a:ln>
                <a:solidFill>
                  <a:schemeClr val="tx1"/>
                </a:solidFill>
                <a:effectLst/>
                <a:uFillTx/>
                <a:latin typeface="Arial" panose="020B0604020202020204" pitchFamily="34" charset="0"/>
                <a:ea typeface="Arial Narrow"/>
                <a:cs typeface="Arial" panose="020B0604020202020204" pitchFamily="34" charset="0"/>
                <a:sym typeface="Arial Narrow"/>
              </a:defRPr>
            </a:lvl3pPr>
            <a:lvl4pPr marL="1950861" marR="0" indent="-617361" algn="l" defTabSz="821531" rtl="0" eaLnBrk="1" latinLnBrk="0" hangingPunct="1">
              <a:lnSpc>
                <a:spcPct val="100000"/>
              </a:lnSpc>
              <a:spcBef>
                <a:spcPts val="5900"/>
              </a:spcBef>
              <a:spcAft>
                <a:spcPts val="0"/>
              </a:spcAft>
              <a:buClrTx/>
              <a:buSzPct val="75000"/>
              <a:buFontTx/>
              <a:buChar char="•"/>
              <a:tabLst/>
              <a:defRPr kumimoji="0" lang="es-ES" sz="4400" b="0" i="0" u="none" strike="noStrike" cap="none" spc="0" normalizeH="0" baseline="0" dirty="0" smtClean="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4pPr>
            <a:lvl5pPr marL="2395361" marR="0" indent="-617361" algn="l" defTabSz="821531" rtl="0" eaLnBrk="1" latinLnBrk="0" hangingPunct="1">
              <a:lnSpc>
                <a:spcPct val="100000"/>
              </a:lnSpc>
              <a:spcBef>
                <a:spcPts val="5900"/>
              </a:spcBef>
              <a:spcAft>
                <a:spcPts val="0"/>
              </a:spcAft>
              <a:buClrTx/>
              <a:buSzPct val="75000"/>
              <a:buFontTx/>
              <a:buChar char="•"/>
              <a:tabLst/>
              <a:defRPr kumimoji="0" lang="en-US" sz="4000" b="0" i="0" u="none" strike="noStrike" cap="none" spc="0" normalizeH="0" baseline="0" dirty="0">
                <a:ln>
                  <a:noFill/>
                </a:ln>
                <a:solidFill>
                  <a:srgbClr val="4F616E"/>
                </a:solidFill>
                <a:effectLst/>
                <a:uFillTx/>
                <a:latin typeface="Arial" panose="020B0604020202020204" pitchFamily="34" charset="0"/>
                <a:ea typeface="Arial Narrow"/>
                <a:cs typeface="Arial" panose="020B0604020202020204" pitchFamily="34" charset="0"/>
                <a:sym typeface="Arial Narrow"/>
              </a:defRPr>
            </a:lvl5pPr>
            <a:lvl6pPr marL="2839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a:lstStyle>
          <a:p>
            <a:pPr marL="0" indent="0">
              <a:buNone/>
            </a:pPr>
            <a:r>
              <a:rPr lang="es-ES" sz="4000" b="0" dirty="0"/>
              <a:t>Amazon S3 cifra todos los datos en tránsito entre las regiones de AWS con Capa de conexión segura (SSL). </a:t>
            </a:r>
          </a:p>
        </p:txBody>
      </p:sp>
      <p:pic>
        <p:nvPicPr>
          <p:cNvPr id="11" name="Imagen 10">
            <a:extLst>
              <a:ext uri="{FF2B5EF4-FFF2-40B4-BE49-F238E27FC236}">
                <a16:creationId xmlns:a16="http://schemas.microsoft.com/office/drawing/2014/main" id="{96728BE4-FE44-4B66-9339-946F472555AD}"/>
              </a:ext>
            </a:extLst>
          </p:cNvPr>
          <p:cNvPicPr>
            <a:picLocks noChangeAspect="1"/>
          </p:cNvPicPr>
          <p:nvPr/>
        </p:nvPicPr>
        <p:blipFill>
          <a:blip r:embed="rId4">
            <a:clrChange>
              <a:clrFrom>
                <a:srgbClr val="EAF5FB"/>
              </a:clrFrom>
              <a:clrTo>
                <a:srgbClr val="EAF5FB">
                  <a:alpha val="0"/>
                </a:srgbClr>
              </a:clrTo>
            </a:clrChange>
          </a:blip>
          <a:stretch>
            <a:fillRect/>
          </a:stretch>
        </p:blipFill>
        <p:spPr>
          <a:xfrm>
            <a:off x="21112030" y="9632477"/>
            <a:ext cx="3271970" cy="2475169"/>
          </a:xfrm>
          <a:prstGeom prst="rect">
            <a:avLst/>
          </a:prstGeom>
        </p:spPr>
      </p:pic>
    </p:spTree>
    <p:extLst>
      <p:ext uri="{BB962C8B-B14F-4D97-AF65-F5344CB8AC3E}">
        <p14:creationId xmlns:p14="http://schemas.microsoft.com/office/powerpoint/2010/main" val="141166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t>99</a:t>
            </a:fld>
            <a:endParaRPr lang="es-ES"/>
          </a:p>
        </p:txBody>
      </p:sp>
      <p:pic>
        <p:nvPicPr>
          <p:cNvPr id="8" name="Imagen 7">
            <a:extLst>
              <a:ext uri="{FF2B5EF4-FFF2-40B4-BE49-F238E27FC236}">
                <a16:creationId xmlns:a16="http://schemas.microsoft.com/office/drawing/2014/main" id="{17B18707-2CB6-4090-BC62-AA2FA0B9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0" y="3509878"/>
            <a:ext cx="10160000" cy="4914900"/>
          </a:xfrm>
          <a:prstGeom prst="rect">
            <a:avLst/>
          </a:prstGeom>
          <a:ln>
            <a:noFill/>
          </a:ln>
          <a:effectLst>
            <a:softEdge rad="112500"/>
          </a:effectLst>
        </p:spPr>
      </p:pic>
      <p:grpSp>
        <p:nvGrpSpPr>
          <p:cNvPr id="3" name="Grupo 2">
            <a:extLst>
              <a:ext uri="{FF2B5EF4-FFF2-40B4-BE49-F238E27FC236}">
                <a16:creationId xmlns:a16="http://schemas.microsoft.com/office/drawing/2014/main" id="{0B446448-4571-44ED-9BC1-D817A7001529}"/>
              </a:ext>
            </a:extLst>
          </p:cNvPr>
          <p:cNvGrpSpPr/>
          <p:nvPr/>
        </p:nvGrpSpPr>
        <p:grpSpPr>
          <a:xfrm>
            <a:off x="16957963" y="1429788"/>
            <a:ext cx="7200000" cy="1514829"/>
            <a:chOff x="16957963" y="1429788"/>
            <a:chExt cx="7200000" cy="1514829"/>
          </a:xfrm>
        </p:grpSpPr>
        <p:pic>
          <p:nvPicPr>
            <p:cNvPr id="10" name="Imagen 9">
              <a:extLst>
                <a:ext uri="{FF2B5EF4-FFF2-40B4-BE49-F238E27FC236}">
                  <a16:creationId xmlns:a16="http://schemas.microsoft.com/office/drawing/2014/main" id="{444181FC-D92F-4647-A68C-43AD1C203B35}"/>
                </a:ext>
              </a:extLst>
            </p:cNvPr>
            <p:cNvPicPr>
              <a:picLocks noChangeAspect="1"/>
            </p:cNvPicPr>
            <p:nvPr/>
          </p:nvPicPr>
          <p:blipFill rotWithShape="1">
            <a:blip r:embed="rId3">
              <a:extLst>
                <a:ext uri="{28A0092B-C50C-407E-A947-70E740481C1C}">
                  <a14:useLocalDpi xmlns:a14="http://schemas.microsoft.com/office/drawing/2010/main" val="0"/>
                </a:ext>
              </a:extLst>
            </a:blip>
            <a:srcRect l="5737" t="22137" r="5700" b="26756"/>
            <a:stretch/>
          </p:blipFill>
          <p:spPr>
            <a:xfrm>
              <a:off x="16957963" y="1429788"/>
              <a:ext cx="7200000" cy="1514829"/>
            </a:xfrm>
            <a:prstGeom prst="rect">
              <a:avLst/>
            </a:prstGeom>
          </p:spPr>
        </p:pic>
        <p:sp>
          <p:nvSpPr>
            <p:cNvPr id="11" name="CuadroTexto 10">
              <a:extLst>
                <a:ext uri="{FF2B5EF4-FFF2-40B4-BE49-F238E27FC236}">
                  <a16:creationId xmlns:a16="http://schemas.microsoft.com/office/drawing/2014/main" id="{8132894B-DC5E-445D-9200-9C1D50E2F97A}"/>
                </a:ext>
              </a:extLst>
            </p:cNvPr>
            <p:cNvSpPr txBox="1"/>
            <p:nvPr/>
          </p:nvSpPr>
          <p:spPr>
            <a:xfrm>
              <a:off x="18413274" y="1745736"/>
              <a:ext cx="5411002" cy="882933"/>
            </a:xfrm>
            <a:prstGeom prst="rect">
              <a:avLst/>
            </a:prstGeom>
            <a:solidFill>
              <a:srgbClr val="2C28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 sz="2400" i="0" u="none" strike="noStrike" cap="none" spc="0" normalizeH="0" baseline="0" dirty="0">
                  <a:ln>
                    <a:noFill/>
                  </a:ln>
                  <a:solidFill>
                    <a:schemeClr val="bg1"/>
                  </a:solidFill>
                  <a:effectLst/>
                  <a:uFillTx/>
                  <a:latin typeface="+mn-lt"/>
                  <a:ea typeface="+mn-ea"/>
                  <a:cs typeface="+mn-cs"/>
                  <a:sym typeface="Helvetica Light"/>
                </a:rPr>
                <a:t>Logro desbloqueado: </a:t>
              </a:r>
            </a:p>
            <a:p>
              <a:pPr marL="0" marR="0" indent="0" algn="ctr" defTabSz="821531" rtl="0" fontAlgn="auto" latinLnBrk="0" hangingPunct="0">
                <a:lnSpc>
                  <a:spcPct val="100000"/>
                </a:lnSpc>
                <a:spcBef>
                  <a:spcPts val="0"/>
                </a:spcBef>
                <a:spcAft>
                  <a:spcPts val="0"/>
                </a:spcAft>
                <a:buClrTx/>
                <a:buSzTx/>
                <a:buFontTx/>
                <a:buNone/>
                <a:tabLst/>
              </a:pPr>
              <a:r>
                <a:rPr kumimoji="0" lang="es-ES" sz="2400" b="0" i="0" u="none" strike="noStrike" cap="none" spc="0" normalizeH="0" baseline="0" dirty="0">
                  <a:ln>
                    <a:noFill/>
                  </a:ln>
                  <a:solidFill>
                    <a:schemeClr val="bg1"/>
                  </a:solidFill>
                  <a:effectLst/>
                  <a:uFillTx/>
                  <a:latin typeface="+mn-lt"/>
                  <a:ea typeface="+mn-ea"/>
                  <a:cs typeface="+mn-cs"/>
                  <a:sym typeface="Helvetica Light"/>
                </a:rPr>
                <a:t>¡Ya puedes subir cosas a S3 sin parar!</a:t>
              </a:r>
            </a:p>
          </p:txBody>
        </p:sp>
      </p:grpSp>
      <p:sp>
        <p:nvSpPr>
          <p:cNvPr id="13" name="Título 3">
            <a:extLst>
              <a:ext uri="{FF2B5EF4-FFF2-40B4-BE49-F238E27FC236}">
                <a16:creationId xmlns:a16="http://schemas.microsoft.com/office/drawing/2014/main" id="{9C50BFF6-BD27-4116-B50B-EF99D015A419}"/>
              </a:ext>
            </a:extLst>
          </p:cNvPr>
          <p:cNvSpPr>
            <a:spLocks noGrp="1"/>
          </p:cNvSpPr>
          <p:nvPr>
            <p:ph type="title"/>
          </p:nvPr>
        </p:nvSpPr>
        <p:spPr>
          <a:xfrm>
            <a:off x="822959" y="9239231"/>
            <a:ext cx="22738081" cy="1400751"/>
          </a:xfrm>
        </p:spPr>
        <p:txBody>
          <a:bodyPr/>
          <a:lstStyle/>
          <a:p>
            <a:pPr marL="0" indent="0" algn="ctr">
              <a:buNone/>
            </a:pPr>
            <a:r>
              <a:rPr lang="es-ES" dirty="0"/>
              <a:t>Demo 11: S3</a:t>
            </a:r>
          </a:p>
        </p:txBody>
      </p:sp>
    </p:spTree>
    <p:extLst>
      <p:ext uri="{BB962C8B-B14F-4D97-AF65-F5344CB8AC3E}">
        <p14:creationId xmlns:p14="http://schemas.microsoft.com/office/powerpoint/2010/main" val="14833749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Presentación12_tecnic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CyberCamp18_Plantilla_Tecnicos" id="{F90FDD89-DD0F-4E1E-9C37-9D0F82CD65A9}" vid="{63BC5903-9CD9-40DA-805C-B05BAE930B6F}"/>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cybercamp18_plantilla_tecnicos</Template>
  <TotalTime>6675</TotalTime>
  <Words>6978</Words>
  <Application>Microsoft Office PowerPoint</Application>
  <PresentationFormat>Personalizado</PresentationFormat>
  <Paragraphs>800</Paragraphs>
  <Slides>130</Slides>
  <Notes>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130</vt:i4>
      </vt:variant>
    </vt:vector>
  </HeadingPairs>
  <TitlesOfParts>
    <vt:vector size="141" baseType="lpstr">
      <vt:lpstr>Arial</vt:lpstr>
      <vt:lpstr>Arial Narrow</vt:lpstr>
      <vt:lpstr>Calibri</vt:lpstr>
      <vt:lpstr>Gill Sans</vt:lpstr>
      <vt:lpstr>Helvetica Light</vt:lpstr>
      <vt:lpstr>Helvetica Neue</vt:lpstr>
      <vt:lpstr>Lato</vt:lpstr>
      <vt:lpstr>Lato Light</vt:lpstr>
      <vt:lpstr>Verdana</vt:lpstr>
      <vt:lpstr>Wingdings</vt:lpstr>
      <vt:lpstr>Presentación12_tecnicos</vt:lpstr>
      <vt:lpstr>AWS Cloud Security </vt:lpstr>
      <vt:lpstr>Índice</vt:lpstr>
      <vt:lpstr>1. Presentación</vt:lpstr>
      <vt:lpstr>Presentación</vt:lpstr>
      <vt:lpstr>Presentación</vt:lpstr>
      <vt:lpstr>Presentación</vt:lpstr>
      <vt:lpstr>2. Introducción a AWS</vt:lpstr>
      <vt:lpstr>Introducción a AWS</vt:lpstr>
      <vt:lpstr>Computación en la nube</vt:lpstr>
      <vt:lpstr>Computación en la nube</vt:lpstr>
      <vt:lpstr>Computación en la nube</vt:lpstr>
      <vt:lpstr>Un poco de historia</vt:lpstr>
      <vt:lpstr>Un poco de historia</vt:lpstr>
      <vt:lpstr>Un poco de historia</vt:lpstr>
      <vt:lpstr>Estado actual</vt:lpstr>
      <vt:lpstr>Modelo compartido</vt:lpstr>
      <vt:lpstr>Modelo compartido</vt:lpstr>
      <vt:lpstr>Certificaciones y conformidad</vt:lpstr>
      <vt:lpstr>Certificaciones y conformidad</vt:lpstr>
      <vt:lpstr>Certificaciones y conformidad</vt:lpstr>
      <vt:lpstr>Certificaciones y conformidad</vt:lpstr>
      <vt:lpstr>Certificaciones y conformidad</vt:lpstr>
      <vt:lpstr>¡Crea ya una cuenta AWS!</vt:lpstr>
      <vt:lpstr>¡Crea ya una cuenta AWS!</vt:lpstr>
      <vt:lpstr>¡Crea ya una cuenta AWS!</vt:lpstr>
      <vt:lpstr>Demo 1: Crea una cuenta AWS</vt:lpstr>
      <vt:lpstr>3. AWS IAM</vt:lpstr>
      <vt:lpstr>AWS IAM – Modelo de Gobierno Centralizado</vt:lpstr>
      <vt:lpstr>AWS IAM – Modelo de Gobierno Centralizado</vt:lpstr>
      <vt:lpstr>AWS IAM – Modelo de Gobierno Centralizado</vt:lpstr>
      <vt:lpstr>AWS IAM</vt:lpstr>
      <vt:lpstr>AWS IAM</vt:lpstr>
      <vt:lpstr>AWS IAM</vt:lpstr>
      <vt:lpstr>AWS IAM</vt:lpstr>
      <vt:lpstr>Demo 2: Dashboard IAM</vt:lpstr>
      <vt:lpstr>AWS IAM – Recomendaciones de Seguridad (cuentas)</vt:lpstr>
      <vt:lpstr>AWS IAM – Recomendaciones de Seguridad (root)</vt:lpstr>
      <vt:lpstr>AWS IAM – Recomendaciones de Seguridad</vt:lpstr>
      <vt:lpstr>AWS IAM – Recomendaciones de Seguridad (auditoría)</vt:lpstr>
      <vt:lpstr>AWS IAM – Policies</vt:lpstr>
      <vt:lpstr>AWS IAM – Policies</vt:lpstr>
      <vt:lpstr>AWS IAM – Evaluación de policies</vt:lpstr>
      <vt:lpstr>Demo 3: Policies</vt:lpstr>
      <vt:lpstr>AWS IAM – Recomendaciones de Seguridad</vt:lpstr>
      <vt:lpstr>AWS IAM – Usuarios federados</vt:lpstr>
      <vt:lpstr>Demo 4: Federación de usuarios</vt:lpstr>
      <vt:lpstr>4. Protección de Datos – Certificate Manager</vt:lpstr>
      <vt:lpstr>Información en tránsito – Certificate Manager</vt:lpstr>
      <vt:lpstr>Información en tránsito – Certificate Manager</vt:lpstr>
      <vt:lpstr>Demo 6: Solicitar un certificado</vt:lpstr>
      <vt:lpstr>4. Protección de Datos – Key Management Service</vt:lpstr>
      <vt:lpstr>Información en reposo – Key Management Service</vt:lpstr>
      <vt:lpstr>Información en reposo – Key Management Service</vt:lpstr>
      <vt:lpstr>Demo 7: Key Management Service</vt:lpstr>
      <vt:lpstr>Protección de datos – Recomendaciones de Seguridad</vt:lpstr>
      <vt:lpstr>5. Servicios de Infraestructura – VPC</vt:lpstr>
      <vt:lpstr>Infraestructura – VPC</vt:lpstr>
      <vt:lpstr>Infraestructura – VPC</vt:lpstr>
      <vt:lpstr>Infraestructura – VPC</vt:lpstr>
      <vt:lpstr>Infraestructura – VPC en alta disponibilidad (HA)</vt:lpstr>
      <vt:lpstr>Infraestructura – NACLs y Security Groups</vt:lpstr>
      <vt:lpstr>Infraestructura – NACLs y Security Groups</vt:lpstr>
      <vt:lpstr>Demo 8: VPC, NACLs, SG y Flow Logs</vt:lpstr>
      <vt:lpstr>VPC – Recomendaciones de Seguridad</vt:lpstr>
      <vt:lpstr>VPC – Recomendaciones de Seguridad</vt:lpstr>
      <vt:lpstr>5. Servicios de Infraestructura – EC2 y EBS</vt:lpstr>
      <vt:lpstr>Infraestructura – EC2</vt:lpstr>
      <vt:lpstr>Infraestructura – EC2</vt:lpstr>
      <vt:lpstr>Infraestructura – EC2 Key Pairs</vt:lpstr>
      <vt:lpstr>Infraestructura – Amazon Image (AMI)</vt:lpstr>
      <vt:lpstr>Infraestructura – EBS</vt:lpstr>
      <vt:lpstr>Infraestructura – EBS</vt:lpstr>
      <vt:lpstr>Infraestructura – EBS</vt:lpstr>
      <vt:lpstr>Infraestructura – EBS</vt:lpstr>
      <vt:lpstr>Demo 9: EC2, EBS, AMIs, Key Pairs, SG</vt:lpstr>
      <vt:lpstr>EC2 y EBS – Recomendaciones de Seguridad</vt:lpstr>
      <vt:lpstr>6. Servicios de Contenedor – RDS</vt:lpstr>
      <vt:lpstr>Contenedor – RDS</vt:lpstr>
      <vt:lpstr>RDS – Cifra tu BD</vt:lpstr>
      <vt:lpstr>RDS – Cifra tu BD</vt:lpstr>
      <vt:lpstr>RDS – Cifra tu BD</vt:lpstr>
      <vt:lpstr>RDS – Conexión segura</vt:lpstr>
      <vt:lpstr>RDS – Conexión segura</vt:lpstr>
      <vt:lpstr>RDS – Conexión segura</vt:lpstr>
      <vt:lpstr>RDS – Conexión segura</vt:lpstr>
      <vt:lpstr>RDS – Conexión segura</vt:lpstr>
      <vt:lpstr>Demo 10: RDS, Snapshots, SG</vt:lpstr>
      <vt:lpstr>RDS – Recomendaciones de Seguridad</vt:lpstr>
      <vt:lpstr>7. Servicios Abstractos – S3</vt:lpstr>
      <vt:lpstr>Abstracto – S3</vt:lpstr>
      <vt:lpstr>S3 – Permisos de acceso</vt:lpstr>
      <vt:lpstr>S3 – Permisos de acceso</vt:lpstr>
      <vt:lpstr>S3 – Permisos de acceso</vt:lpstr>
      <vt:lpstr>S3 – Permisos de acceso</vt:lpstr>
      <vt:lpstr>S3 – Permisos de acceso</vt:lpstr>
      <vt:lpstr>S3 – Propiedades interesantes</vt:lpstr>
      <vt:lpstr>S3 – Replicación entre regiones</vt:lpstr>
      <vt:lpstr>S3 – Replicación entre regiones</vt:lpstr>
      <vt:lpstr>Demo 11: S3</vt:lpstr>
      <vt:lpstr>S3 – Recomendaciones de Seguridad</vt:lpstr>
      <vt:lpstr>8. Servicios de Seguridad – CloudTrail</vt:lpstr>
      <vt:lpstr>Seguridad – CloudTrail</vt:lpstr>
      <vt:lpstr>Demo 12: CloudTrail</vt:lpstr>
      <vt:lpstr>CloudTrail – Recomendaciones de Seguridad</vt:lpstr>
      <vt:lpstr>8. Servicios de Seguridad – CloudWatch</vt:lpstr>
      <vt:lpstr>Seguridad – CloudWatch</vt:lpstr>
      <vt:lpstr>Demo 13: CloudWatch</vt:lpstr>
      <vt:lpstr>CloudWatch – Recomendaciones de Seguridad</vt:lpstr>
      <vt:lpstr>8. Servicios de Seguridad – Shield</vt:lpstr>
      <vt:lpstr>Seguridad – Shield</vt:lpstr>
      <vt:lpstr>Seguridad – Shield</vt:lpstr>
      <vt:lpstr>8. Servicios de Seguridad – WAF</vt:lpstr>
      <vt:lpstr>Seguridad – WAF</vt:lpstr>
      <vt:lpstr>WAF – Reglas administradas</vt:lpstr>
      <vt:lpstr>Demo 14: WAF</vt:lpstr>
      <vt:lpstr>WAF – Recomendaciones de Seguridad</vt:lpstr>
      <vt:lpstr>8. Servicios de Seguridad – Inspector</vt:lpstr>
      <vt:lpstr>Seguridad – Inspector</vt:lpstr>
      <vt:lpstr>Seguridad – Inspector</vt:lpstr>
      <vt:lpstr>Seguridad – Inspector</vt:lpstr>
      <vt:lpstr>Demo 15: Inspector</vt:lpstr>
      <vt:lpstr>Inspector – Recomendaciones de Seguridad</vt:lpstr>
      <vt:lpstr>8. Servicios de Seguridad – GuardDuty</vt:lpstr>
      <vt:lpstr>Seguridad – GuardDuty</vt:lpstr>
      <vt:lpstr>GuardDuty – Esto os va a gustar… </vt:lpstr>
      <vt:lpstr>Demo 16: GuardDuty</vt:lpstr>
      <vt:lpstr>GuardDuty – Recomendaciones de Seguridad</vt:lpstr>
      <vt:lpstr>¿Dudas? ¿Preguntas?</vt:lpstr>
      <vt:lpstr>¡Contacta, estaré encantado de conocerte!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subject>#CyberCamp18</dc:subject>
  <dc:creator>Defender</dc:creator>
  <cp:lastModifiedBy>Defender</cp:lastModifiedBy>
  <cp:revision>109</cp:revision>
  <dcterms:created xsi:type="dcterms:W3CDTF">2018-11-17T07:39:52Z</dcterms:created>
  <dcterms:modified xsi:type="dcterms:W3CDTF">2018-12-02T11:53:52Z</dcterms:modified>
</cp:coreProperties>
</file>